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8" r:id="rId5"/>
  </p:sldIdLst>
  <p:sldSz cx="475488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y" initials="K" lastIdx="1" clrIdx="0">
    <p:extLst>
      <p:ext uri="{19B8F6BF-5375-455C-9EA6-DF929625EA0E}">
        <p15:presenceInfo xmlns:p15="http://schemas.microsoft.com/office/powerpoint/2012/main" userId="6b3a8c5fe05c40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FDD"/>
    <a:srgbClr val="5D2884"/>
    <a:srgbClr val="512373"/>
    <a:srgbClr val="F7B3C2"/>
    <a:srgbClr val="E92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30" autoAdjust="0"/>
    <p:restoredTop sz="94660"/>
  </p:normalViewPr>
  <p:slideViewPr>
    <p:cSldViewPr snapToGrid="0">
      <p:cViewPr>
        <p:scale>
          <a:sx n="36" d="100"/>
          <a:sy n="36" d="100"/>
        </p:scale>
        <p:origin x="2176"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566160" y="5985936"/>
            <a:ext cx="40416480" cy="12733867"/>
          </a:xfrm>
        </p:spPr>
        <p:txBody>
          <a:bodyPr anchor="b"/>
          <a:lstStyle>
            <a:lvl1pPr algn="ctr">
              <a:defRPr sz="31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943600" y="19210869"/>
            <a:ext cx="35661600" cy="8830731"/>
          </a:xfrm>
        </p:spPr>
        <p:txBody>
          <a:bodyPr/>
          <a:lstStyle>
            <a:lvl1pPr marL="0" indent="0" algn="ctr">
              <a:buNone/>
              <a:defRPr sz="12480"/>
            </a:lvl1pPr>
            <a:lvl2pPr marL="2377440" indent="0" algn="ctr">
              <a:buNone/>
              <a:defRPr sz="10400"/>
            </a:lvl2pPr>
            <a:lvl3pPr marL="4754880" indent="0" algn="ctr">
              <a:buNone/>
              <a:defRPr sz="9360"/>
            </a:lvl3pPr>
            <a:lvl4pPr marL="7132320" indent="0" algn="ctr">
              <a:buNone/>
              <a:defRPr sz="8320"/>
            </a:lvl4pPr>
            <a:lvl5pPr marL="9509760" indent="0" algn="ctr">
              <a:buNone/>
              <a:defRPr sz="8320"/>
            </a:lvl5pPr>
            <a:lvl6pPr marL="11887200" indent="0" algn="ctr">
              <a:buNone/>
              <a:defRPr sz="8320"/>
            </a:lvl6pPr>
            <a:lvl7pPr marL="14264640" indent="0" algn="ctr">
              <a:buNone/>
              <a:defRPr sz="8320"/>
            </a:lvl7pPr>
            <a:lvl8pPr marL="16642080" indent="0" algn="ctr">
              <a:buNone/>
              <a:defRPr sz="8320"/>
            </a:lvl8pPr>
            <a:lvl9pPr marL="19019520" indent="0" algn="ctr">
              <a:buNone/>
              <a:defRPr sz="832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14FC6F9-1142-41D6-B7CB-91D337C5428D}" type="datetimeFigureOut">
              <a:rPr lang="en-US" smtClean="0"/>
              <a:t>7/19/22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9A369-CE95-4380-80D6-E13D6E409B7C}" type="slidenum">
              <a:rPr lang="en-US" smtClean="0"/>
              <a:t>‹#›</a:t>
            </a:fld>
            <a:endParaRPr lang="en-US"/>
          </a:p>
        </p:txBody>
      </p:sp>
    </p:spTree>
    <p:extLst>
      <p:ext uri="{BB962C8B-B14F-4D97-AF65-F5344CB8AC3E}">
        <p14:creationId xmlns:p14="http://schemas.microsoft.com/office/powerpoint/2010/main" val="271058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4FC6F9-1142-41D6-B7CB-91D337C5428D}" type="datetimeFigureOut">
              <a:rPr lang="en-US" smtClean="0"/>
              <a:t>7/19/22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9A369-CE95-4380-80D6-E13D6E409B7C}" type="slidenum">
              <a:rPr lang="en-US" smtClean="0"/>
              <a:t>‹#›</a:t>
            </a:fld>
            <a:endParaRPr lang="en-US"/>
          </a:p>
        </p:txBody>
      </p:sp>
    </p:spTree>
    <p:extLst>
      <p:ext uri="{BB962C8B-B14F-4D97-AF65-F5344CB8AC3E}">
        <p14:creationId xmlns:p14="http://schemas.microsoft.com/office/powerpoint/2010/main" val="27757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027113" y="1947334"/>
            <a:ext cx="10252710" cy="3099646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268983" y="1947334"/>
            <a:ext cx="30163770" cy="3099646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4FC6F9-1142-41D6-B7CB-91D337C5428D}" type="datetimeFigureOut">
              <a:rPr lang="en-US" smtClean="0"/>
              <a:t>7/19/22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9A369-CE95-4380-80D6-E13D6E409B7C}" type="slidenum">
              <a:rPr lang="en-US" smtClean="0"/>
              <a:t>‹#›</a:t>
            </a:fld>
            <a:endParaRPr lang="en-US"/>
          </a:p>
        </p:txBody>
      </p:sp>
    </p:spTree>
    <p:extLst>
      <p:ext uri="{BB962C8B-B14F-4D97-AF65-F5344CB8AC3E}">
        <p14:creationId xmlns:p14="http://schemas.microsoft.com/office/powerpoint/2010/main" val="160373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4FC6F9-1142-41D6-B7CB-91D337C5428D}" type="datetimeFigureOut">
              <a:rPr lang="en-US" smtClean="0"/>
              <a:t>7/19/22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9A369-CE95-4380-80D6-E13D6E409B7C}" type="slidenum">
              <a:rPr lang="en-US" smtClean="0"/>
              <a:t>‹#›</a:t>
            </a:fld>
            <a:endParaRPr lang="en-US"/>
          </a:p>
        </p:txBody>
      </p:sp>
    </p:spTree>
    <p:extLst>
      <p:ext uri="{BB962C8B-B14F-4D97-AF65-F5344CB8AC3E}">
        <p14:creationId xmlns:p14="http://schemas.microsoft.com/office/powerpoint/2010/main" val="162763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244218" y="9118611"/>
            <a:ext cx="41010840" cy="15214597"/>
          </a:xfrm>
        </p:spPr>
        <p:txBody>
          <a:bodyPr anchor="b"/>
          <a:lstStyle>
            <a:lvl1pPr>
              <a:defRPr sz="31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4218" y="24477144"/>
            <a:ext cx="41010840" cy="8000997"/>
          </a:xfrm>
        </p:spPr>
        <p:txBody>
          <a:bodyPr/>
          <a:lstStyle>
            <a:lvl1pPr marL="0" indent="0">
              <a:buNone/>
              <a:defRPr sz="12480">
                <a:solidFill>
                  <a:schemeClr val="tx1"/>
                </a:solidFill>
              </a:defRPr>
            </a:lvl1pPr>
            <a:lvl2pPr marL="2377440" indent="0">
              <a:buNone/>
              <a:defRPr sz="10400">
                <a:solidFill>
                  <a:schemeClr val="tx1">
                    <a:tint val="75000"/>
                  </a:schemeClr>
                </a:solidFill>
              </a:defRPr>
            </a:lvl2pPr>
            <a:lvl3pPr marL="4754880" indent="0">
              <a:buNone/>
              <a:defRPr sz="9360">
                <a:solidFill>
                  <a:schemeClr val="tx1">
                    <a:tint val="75000"/>
                  </a:schemeClr>
                </a:solidFill>
              </a:defRPr>
            </a:lvl3pPr>
            <a:lvl4pPr marL="7132320" indent="0">
              <a:buNone/>
              <a:defRPr sz="8320">
                <a:solidFill>
                  <a:schemeClr val="tx1">
                    <a:tint val="75000"/>
                  </a:schemeClr>
                </a:solidFill>
              </a:defRPr>
            </a:lvl4pPr>
            <a:lvl5pPr marL="9509760" indent="0">
              <a:buNone/>
              <a:defRPr sz="8320">
                <a:solidFill>
                  <a:schemeClr val="tx1">
                    <a:tint val="75000"/>
                  </a:schemeClr>
                </a:solidFill>
              </a:defRPr>
            </a:lvl5pPr>
            <a:lvl6pPr marL="11887200" indent="0">
              <a:buNone/>
              <a:defRPr sz="8320">
                <a:solidFill>
                  <a:schemeClr val="tx1">
                    <a:tint val="75000"/>
                  </a:schemeClr>
                </a:solidFill>
              </a:defRPr>
            </a:lvl6pPr>
            <a:lvl7pPr marL="14264640" indent="0">
              <a:buNone/>
              <a:defRPr sz="8320">
                <a:solidFill>
                  <a:schemeClr val="tx1">
                    <a:tint val="75000"/>
                  </a:schemeClr>
                </a:solidFill>
              </a:defRPr>
            </a:lvl7pPr>
            <a:lvl8pPr marL="16642080" indent="0">
              <a:buNone/>
              <a:defRPr sz="8320">
                <a:solidFill>
                  <a:schemeClr val="tx1">
                    <a:tint val="75000"/>
                  </a:schemeClr>
                </a:solidFill>
              </a:defRPr>
            </a:lvl8pPr>
            <a:lvl9pPr marL="19019520" indent="0">
              <a:buNone/>
              <a:defRPr sz="832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14FC6F9-1142-41D6-B7CB-91D337C5428D}" type="datetimeFigureOut">
              <a:rPr lang="en-US" smtClean="0"/>
              <a:t>7/19/22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9A369-CE95-4380-80D6-E13D6E409B7C}" type="slidenum">
              <a:rPr lang="en-US" smtClean="0"/>
              <a:t>‹#›</a:t>
            </a:fld>
            <a:endParaRPr lang="en-US"/>
          </a:p>
        </p:txBody>
      </p:sp>
    </p:spTree>
    <p:extLst>
      <p:ext uri="{BB962C8B-B14F-4D97-AF65-F5344CB8AC3E}">
        <p14:creationId xmlns:p14="http://schemas.microsoft.com/office/powerpoint/2010/main" val="139550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268980" y="9736667"/>
            <a:ext cx="20208240" cy="2320713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4071580" y="9736667"/>
            <a:ext cx="20208240" cy="2320713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14FC6F9-1142-41D6-B7CB-91D337C5428D}" type="datetimeFigureOut">
              <a:rPr lang="en-US" smtClean="0"/>
              <a:t>7/19/22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9A369-CE95-4380-80D6-E13D6E409B7C}" type="slidenum">
              <a:rPr lang="en-US" smtClean="0"/>
              <a:t>‹#›</a:t>
            </a:fld>
            <a:endParaRPr lang="en-US"/>
          </a:p>
        </p:txBody>
      </p:sp>
    </p:spTree>
    <p:extLst>
      <p:ext uri="{BB962C8B-B14F-4D97-AF65-F5344CB8AC3E}">
        <p14:creationId xmlns:p14="http://schemas.microsoft.com/office/powerpoint/2010/main" val="424065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275173" y="1947342"/>
            <a:ext cx="41010840" cy="706966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275178" y="8966203"/>
            <a:ext cx="20115368" cy="4394197"/>
          </a:xfrm>
        </p:spPr>
        <p:txBody>
          <a:bodyPr anchor="b"/>
          <a:lstStyle>
            <a:lvl1pPr marL="0" indent="0">
              <a:buNone/>
              <a:defRPr sz="12480" b="1"/>
            </a:lvl1pPr>
            <a:lvl2pPr marL="2377440" indent="0">
              <a:buNone/>
              <a:defRPr sz="10400" b="1"/>
            </a:lvl2pPr>
            <a:lvl3pPr marL="4754880" indent="0">
              <a:buNone/>
              <a:defRPr sz="9360" b="1"/>
            </a:lvl3pPr>
            <a:lvl4pPr marL="7132320" indent="0">
              <a:buNone/>
              <a:defRPr sz="8320" b="1"/>
            </a:lvl4pPr>
            <a:lvl5pPr marL="9509760" indent="0">
              <a:buNone/>
              <a:defRPr sz="8320" b="1"/>
            </a:lvl5pPr>
            <a:lvl6pPr marL="11887200" indent="0">
              <a:buNone/>
              <a:defRPr sz="8320" b="1"/>
            </a:lvl6pPr>
            <a:lvl7pPr marL="14264640" indent="0">
              <a:buNone/>
              <a:defRPr sz="8320" b="1"/>
            </a:lvl7pPr>
            <a:lvl8pPr marL="16642080" indent="0">
              <a:buNone/>
              <a:defRPr sz="8320" b="1"/>
            </a:lvl8pPr>
            <a:lvl9pPr marL="19019520" indent="0">
              <a:buNone/>
              <a:defRPr sz="8320" b="1"/>
            </a:lvl9pPr>
          </a:lstStyle>
          <a:p>
            <a:pPr lvl="0"/>
            <a:r>
              <a:rPr lang="es-ES"/>
              <a:t>Haga clic para modificar los estilos de texto del patrón</a:t>
            </a:r>
          </a:p>
        </p:txBody>
      </p:sp>
      <p:sp>
        <p:nvSpPr>
          <p:cNvPr id="4" name="Content Placeholder 3"/>
          <p:cNvSpPr>
            <a:spLocks noGrp="1"/>
          </p:cNvSpPr>
          <p:nvPr>
            <p:ph sz="half" idx="2"/>
          </p:nvPr>
        </p:nvSpPr>
        <p:spPr>
          <a:xfrm>
            <a:off x="3275178" y="13360400"/>
            <a:ext cx="20115368" cy="1965113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4071583" y="8966203"/>
            <a:ext cx="20214433" cy="4394197"/>
          </a:xfrm>
        </p:spPr>
        <p:txBody>
          <a:bodyPr anchor="b"/>
          <a:lstStyle>
            <a:lvl1pPr marL="0" indent="0">
              <a:buNone/>
              <a:defRPr sz="12480" b="1"/>
            </a:lvl1pPr>
            <a:lvl2pPr marL="2377440" indent="0">
              <a:buNone/>
              <a:defRPr sz="10400" b="1"/>
            </a:lvl2pPr>
            <a:lvl3pPr marL="4754880" indent="0">
              <a:buNone/>
              <a:defRPr sz="9360" b="1"/>
            </a:lvl3pPr>
            <a:lvl4pPr marL="7132320" indent="0">
              <a:buNone/>
              <a:defRPr sz="8320" b="1"/>
            </a:lvl4pPr>
            <a:lvl5pPr marL="9509760" indent="0">
              <a:buNone/>
              <a:defRPr sz="8320" b="1"/>
            </a:lvl5pPr>
            <a:lvl6pPr marL="11887200" indent="0">
              <a:buNone/>
              <a:defRPr sz="8320" b="1"/>
            </a:lvl6pPr>
            <a:lvl7pPr marL="14264640" indent="0">
              <a:buNone/>
              <a:defRPr sz="8320" b="1"/>
            </a:lvl7pPr>
            <a:lvl8pPr marL="16642080" indent="0">
              <a:buNone/>
              <a:defRPr sz="8320" b="1"/>
            </a:lvl8pPr>
            <a:lvl9pPr marL="19019520" indent="0">
              <a:buNone/>
              <a:defRPr sz="8320" b="1"/>
            </a:lvl9pPr>
          </a:lstStyle>
          <a:p>
            <a:pPr lvl="0"/>
            <a:r>
              <a:rPr lang="es-ES"/>
              <a:t>Haga clic para modificar los estilos de texto del patrón</a:t>
            </a:r>
          </a:p>
        </p:txBody>
      </p:sp>
      <p:sp>
        <p:nvSpPr>
          <p:cNvPr id="6" name="Content Placeholder 5"/>
          <p:cNvSpPr>
            <a:spLocks noGrp="1"/>
          </p:cNvSpPr>
          <p:nvPr>
            <p:ph sz="quarter" idx="4"/>
          </p:nvPr>
        </p:nvSpPr>
        <p:spPr>
          <a:xfrm>
            <a:off x="24071583" y="13360400"/>
            <a:ext cx="20214433" cy="1965113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14FC6F9-1142-41D6-B7CB-91D337C5428D}" type="datetimeFigureOut">
              <a:rPr lang="en-US" smtClean="0"/>
              <a:t>7/19/22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9A369-CE95-4380-80D6-E13D6E409B7C}" type="slidenum">
              <a:rPr lang="en-US" smtClean="0"/>
              <a:t>‹#›</a:t>
            </a:fld>
            <a:endParaRPr lang="en-US"/>
          </a:p>
        </p:txBody>
      </p:sp>
    </p:spTree>
    <p:extLst>
      <p:ext uri="{BB962C8B-B14F-4D97-AF65-F5344CB8AC3E}">
        <p14:creationId xmlns:p14="http://schemas.microsoft.com/office/powerpoint/2010/main" val="220857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14FC6F9-1142-41D6-B7CB-91D337C5428D}" type="datetimeFigureOut">
              <a:rPr lang="en-US" smtClean="0"/>
              <a:t>7/19/22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9A369-CE95-4380-80D6-E13D6E409B7C}" type="slidenum">
              <a:rPr lang="en-US" smtClean="0"/>
              <a:t>‹#›</a:t>
            </a:fld>
            <a:endParaRPr lang="en-US"/>
          </a:p>
        </p:txBody>
      </p:sp>
    </p:spTree>
    <p:extLst>
      <p:ext uri="{BB962C8B-B14F-4D97-AF65-F5344CB8AC3E}">
        <p14:creationId xmlns:p14="http://schemas.microsoft.com/office/powerpoint/2010/main" val="159692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FC6F9-1142-41D6-B7CB-91D337C5428D}" type="datetimeFigureOut">
              <a:rPr lang="en-US" smtClean="0"/>
              <a:t>7/19/22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9A369-CE95-4380-80D6-E13D6E409B7C}" type="slidenum">
              <a:rPr lang="en-US" smtClean="0"/>
              <a:t>‹#›</a:t>
            </a:fld>
            <a:endParaRPr lang="en-US"/>
          </a:p>
        </p:txBody>
      </p:sp>
    </p:spTree>
    <p:extLst>
      <p:ext uri="{BB962C8B-B14F-4D97-AF65-F5344CB8AC3E}">
        <p14:creationId xmlns:p14="http://schemas.microsoft.com/office/powerpoint/2010/main" val="35773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275173" y="2438400"/>
            <a:ext cx="15335726" cy="8534400"/>
          </a:xfrm>
        </p:spPr>
        <p:txBody>
          <a:bodyPr anchor="b"/>
          <a:lstStyle>
            <a:lvl1pPr>
              <a:defRPr sz="1664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0214433" y="5266275"/>
            <a:ext cx="24071580" cy="25992667"/>
          </a:xfrm>
        </p:spPr>
        <p:txBody>
          <a:bodyPr/>
          <a:lstStyle>
            <a:lvl1pPr>
              <a:defRPr sz="16640"/>
            </a:lvl1pPr>
            <a:lvl2pPr>
              <a:defRPr sz="14560"/>
            </a:lvl2pPr>
            <a:lvl3pPr>
              <a:defRPr sz="12480"/>
            </a:lvl3pPr>
            <a:lvl4pPr>
              <a:defRPr sz="10400"/>
            </a:lvl4pPr>
            <a:lvl5pPr>
              <a:defRPr sz="10400"/>
            </a:lvl5pPr>
            <a:lvl6pPr>
              <a:defRPr sz="10400"/>
            </a:lvl6pPr>
            <a:lvl7pPr>
              <a:defRPr sz="10400"/>
            </a:lvl7pPr>
            <a:lvl8pPr>
              <a:defRPr sz="10400"/>
            </a:lvl8pPr>
            <a:lvl9pPr>
              <a:defRPr sz="10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275173" y="10972800"/>
            <a:ext cx="15335726" cy="20328469"/>
          </a:xfrm>
        </p:spPr>
        <p:txBody>
          <a:bodyPr/>
          <a:lstStyle>
            <a:lvl1pPr marL="0" indent="0">
              <a:buNone/>
              <a:defRPr sz="8320"/>
            </a:lvl1pPr>
            <a:lvl2pPr marL="2377440" indent="0">
              <a:buNone/>
              <a:defRPr sz="7280"/>
            </a:lvl2pPr>
            <a:lvl3pPr marL="4754880" indent="0">
              <a:buNone/>
              <a:defRPr sz="6240"/>
            </a:lvl3pPr>
            <a:lvl4pPr marL="7132320" indent="0">
              <a:buNone/>
              <a:defRPr sz="5200"/>
            </a:lvl4pPr>
            <a:lvl5pPr marL="9509760" indent="0">
              <a:buNone/>
              <a:defRPr sz="5200"/>
            </a:lvl5pPr>
            <a:lvl6pPr marL="11887200" indent="0">
              <a:buNone/>
              <a:defRPr sz="5200"/>
            </a:lvl6pPr>
            <a:lvl7pPr marL="14264640" indent="0">
              <a:buNone/>
              <a:defRPr sz="5200"/>
            </a:lvl7pPr>
            <a:lvl8pPr marL="16642080" indent="0">
              <a:buNone/>
              <a:defRPr sz="5200"/>
            </a:lvl8pPr>
            <a:lvl9pPr marL="19019520" indent="0">
              <a:buNone/>
              <a:defRPr sz="52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4FC6F9-1142-41D6-B7CB-91D337C5428D}" type="datetimeFigureOut">
              <a:rPr lang="en-US" smtClean="0"/>
              <a:t>7/19/22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9A369-CE95-4380-80D6-E13D6E409B7C}" type="slidenum">
              <a:rPr lang="en-US" smtClean="0"/>
              <a:t>‹#›</a:t>
            </a:fld>
            <a:endParaRPr lang="en-US"/>
          </a:p>
        </p:txBody>
      </p:sp>
    </p:spTree>
    <p:extLst>
      <p:ext uri="{BB962C8B-B14F-4D97-AF65-F5344CB8AC3E}">
        <p14:creationId xmlns:p14="http://schemas.microsoft.com/office/powerpoint/2010/main" val="15607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275173" y="2438400"/>
            <a:ext cx="15335726" cy="8534400"/>
          </a:xfrm>
        </p:spPr>
        <p:txBody>
          <a:bodyPr anchor="b"/>
          <a:lstStyle>
            <a:lvl1pPr>
              <a:defRPr sz="1664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0214433" y="5266275"/>
            <a:ext cx="24071580" cy="25992667"/>
          </a:xfrm>
        </p:spPr>
        <p:txBody>
          <a:bodyPr anchor="t"/>
          <a:lstStyle>
            <a:lvl1pPr marL="0" indent="0">
              <a:buNone/>
              <a:defRPr sz="16640"/>
            </a:lvl1pPr>
            <a:lvl2pPr marL="2377440" indent="0">
              <a:buNone/>
              <a:defRPr sz="14560"/>
            </a:lvl2pPr>
            <a:lvl3pPr marL="4754880" indent="0">
              <a:buNone/>
              <a:defRPr sz="12480"/>
            </a:lvl3pPr>
            <a:lvl4pPr marL="7132320" indent="0">
              <a:buNone/>
              <a:defRPr sz="10400"/>
            </a:lvl4pPr>
            <a:lvl5pPr marL="9509760" indent="0">
              <a:buNone/>
              <a:defRPr sz="10400"/>
            </a:lvl5pPr>
            <a:lvl6pPr marL="11887200" indent="0">
              <a:buNone/>
              <a:defRPr sz="10400"/>
            </a:lvl6pPr>
            <a:lvl7pPr marL="14264640" indent="0">
              <a:buNone/>
              <a:defRPr sz="10400"/>
            </a:lvl7pPr>
            <a:lvl8pPr marL="16642080" indent="0">
              <a:buNone/>
              <a:defRPr sz="10400"/>
            </a:lvl8pPr>
            <a:lvl9pPr marL="19019520" indent="0">
              <a:buNone/>
              <a:defRPr sz="104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275173" y="10972800"/>
            <a:ext cx="15335726" cy="20328469"/>
          </a:xfrm>
        </p:spPr>
        <p:txBody>
          <a:bodyPr/>
          <a:lstStyle>
            <a:lvl1pPr marL="0" indent="0">
              <a:buNone/>
              <a:defRPr sz="8320"/>
            </a:lvl1pPr>
            <a:lvl2pPr marL="2377440" indent="0">
              <a:buNone/>
              <a:defRPr sz="7280"/>
            </a:lvl2pPr>
            <a:lvl3pPr marL="4754880" indent="0">
              <a:buNone/>
              <a:defRPr sz="6240"/>
            </a:lvl3pPr>
            <a:lvl4pPr marL="7132320" indent="0">
              <a:buNone/>
              <a:defRPr sz="5200"/>
            </a:lvl4pPr>
            <a:lvl5pPr marL="9509760" indent="0">
              <a:buNone/>
              <a:defRPr sz="5200"/>
            </a:lvl5pPr>
            <a:lvl6pPr marL="11887200" indent="0">
              <a:buNone/>
              <a:defRPr sz="5200"/>
            </a:lvl6pPr>
            <a:lvl7pPr marL="14264640" indent="0">
              <a:buNone/>
              <a:defRPr sz="5200"/>
            </a:lvl7pPr>
            <a:lvl8pPr marL="16642080" indent="0">
              <a:buNone/>
              <a:defRPr sz="5200"/>
            </a:lvl8pPr>
            <a:lvl9pPr marL="19019520" indent="0">
              <a:buNone/>
              <a:defRPr sz="52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4FC6F9-1142-41D6-B7CB-91D337C5428D}" type="datetimeFigureOut">
              <a:rPr lang="en-US" smtClean="0"/>
              <a:t>7/19/22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9A369-CE95-4380-80D6-E13D6E409B7C}" type="slidenum">
              <a:rPr lang="en-US" smtClean="0"/>
              <a:t>‹#›</a:t>
            </a:fld>
            <a:endParaRPr lang="en-US"/>
          </a:p>
        </p:txBody>
      </p:sp>
    </p:spTree>
    <p:extLst>
      <p:ext uri="{BB962C8B-B14F-4D97-AF65-F5344CB8AC3E}">
        <p14:creationId xmlns:p14="http://schemas.microsoft.com/office/powerpoint/2010/main" val="175166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68980" y="1947342"/>
            <a:ext cx="41010840" cy="706966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268980" y="9736667"/>
            <a:ext cx="41010840" cy="2320713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268980" y="33900542"/>
            <a:ext cx="10698480" cy="1947333"/>
          </a:xfrm>
          <a:prstGeom prst="rect">
            <a:avLst/>
          </a:prstGeom>
        </p:spPr>
        <p:txBody>
          <a:bodyPr vert="horz" lIns="91440" tIns="45720" rIns="91440" bIns="45720" rtlCol="0" anchor="ctr"/>
          <a:lstStyle>
            <a:lvl1pPr algn="l">
              <a:defRPr sz="6240">
                <a:solidFill>
                  <a:schemeClr val="tx1">
                    <a:tint val="75000"/>
                  </a:schemeClr>
                </a:solidFill>
              </a:defRPr>
            </a:lvl1pPr>
          </a:lstStyle>
          <a:p>
            <a:fld id="{B14FC6F9-1142-41D6-B7CB-91D337C5428D}" type="datetimeFigureOut">
              <a:rPr lang="en-US" smtClean="0"/>
              <a:t>7/19/22</a:t>
            </a:fld>
            <a:endParaRPr lang="en-US"/>
          </a:p>
        </p:txBody>
      </p:sp>
      <p:sp>
        <p:nvSpPr>
          <p:cNvPr id="5" name="Footer Placeholder 4"/>
          <p:cNvSpPr>
            <a:spLocks noGrp="1"/>
          </p:cNvSpPr>
          <p:nvPr>
            <p:ph type="ftr" sz="quarter" idx="3"/>
          </p:nvPr>
        </p:nvSpPr>
        <p:spPr>
          <a:xfrm>
            <a:off x="15750540" y="33900542"/>
            <a:ext cx="16047720" cy="1947333"/>
          </a:xfrm>
          <a:prstGeom prst="rect">
            <a:avLst/>
          </a:prstGeom>
        </p:spPr>
        <p:txBody>
          <a:bodyPr vert="horz" lIns="91440" tIns="45720" rIns="91440" bIns="45720" rtlCol="0" anchor="ctr"/>
          <a:lstStyle>
            <a:lvl1pPr algn="ctr">
              <a:defRPr sz="62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3581340" y="33900542"/>
            <a:ext cx="10698480" cy="1947333"/>
          </a:xfrm>
          <a:prstGeom prst="rect">
            <a:avLst/>
          </a:prstGeom>
        </p:spPr>
        <p:txBody>
          <a:bodyPr vert="horz" lIns="91440" tIns="45720" rIns="91440" bIns="45720" rtlCol="0" anchor="ctr"/>
          <a:lstStyle>
            <a:lvl1pPr algn="r">
              <a:defRPr sz="6240">
                <a:solidFill>
                  <a:schemeClr val="tx1">
                    <a:tint val="75000"/>
                  </a:schemeClr>
                </a:solidFill>
              </a:defRPr>
            </a:lvl1pPr>
          </a:lstStyle>
          <a:p>
            <a:fld id="{6AC9A369-CE95-4380-80D6-E13D6E409B7C}" type="slidenum">
              <a:rPr lang="en-US" smtClean="0"/>
              <a:t>‹#›</a:t>
            </a:fld>
            <a:endParaRPr lang="en-US"/>
          </a:p>
        </p:txBody>
      </p:sp>
    </p:spTree>
    <p:extLst>
      <p:ext uri="{BB962C8B-B14F-4D97-AF65-F5344CB8AC3E}">
        <p14:creationId xmlns:p14="http://schemas.microsoft.com/office/powerpoint/2010/main" val="91517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754880" rtl="0" eaLnBrk="1" latinLnBrk="0" hangingPunct="1">
        <a:lnSpc>
          <a:spcPct val="90000"/>
        </a:lnSpc>
        <a:spcBef>
          <a:spcPct val="0"/>
        </a:spcBef>
        <a:buNone/>
        <a:defRPr sz="22880" kern="1200">
          <a:solidFill>
            <a:schemeClr val="tx1"/>
          </a:solidFill>
          <a:latin typeface="+mj-lt"/>
          <a:ea typeface="+mj-ea"/>
          <a:cs typeface="+mj-cs"/>
        </a:defRPr>
      </a:lvl1pPr>
    </p:titleStyle>
    <p:bodyStyle>
      <a:lvl1pPr marL="1188720" indent="-1188720" algn="l" defTabSz="4754880" rtl="0" eaLnBrk="1" latinLnBrk="0" hangingPunct="1">
        <a:lnSpc>
          <a:spcPct val="90000"/>
        </a:lnSpc>
        <a:spcBef>
          <a:spcPts val="5200"/>
        </a:spcBef>
        <a:buFont typeface="Arial" panose="020B0604020202020204" pitchFamily="34" charset="0"/>
        <a:buChar char="•"/>
        <a:defRPr sz="14560" kern="1200">
          <a:solidFill>
            <a:schemeClr val="tx1"/>
          </a:solidFill>
          <a:latin typeface="+mn-lt"/>
          <a:ea typeface="+mn-ea"/>
          <a:cs typeface="+mn-cs"/>
        </a:defRPr>
      </a:lvl1pPr>
      <a:lvl2pPr marL="3566160" indent="-1188720" algn="l" defTabSz="4754880" rtl="0" eaLnBrk="1" latinLnBrk="0" hangingPunct="1">
        <a:lnSpc>
          <a:spcPct val="90000"/>
        </a:lnSpc>
        <a:spcBef>
          <a:spcPts val="2600"/>
        </a:spcBef>
        <a:buFont typeface="Arial" panose="020B0604020202020204" pitchFamily="34" charset="0"/>
        <a:buChar char="•"/>
        <a:defRPr sz="12480" kern="1200">
          <a:solidFill>
            <a:schemeClr val="tx1"/>
          </a:solidFill>
          <a:latin typeface="+mn-lt"/>
          <a:ea typeface="+mn-ea"/>
          <a:cs typeface="+mn-cs"/>
        </a:defRPr>
      </a:lvl2pPr>
      <a:lvl3pPr marL="5943600" indent="-1188720" algn="l" defTabSz="4754880" rtl="0" eaLnBrk="1" latinLnBrk="0" hangingPunct="1">
        <a:lnSpc>
          <a:spcPct val="90000"/>
        </a:lnSpc>
        <a:spcBef>
          <a:spcPts val="2600"/>
        </a:spcBef>
        <a:buFont typeface="Arial" panose="020B0604020202020204" pitchFamily="34" charset="0"/>
        <a:buChar char="•"/>
        <a:defRPr sz="10400" kern="1200">
          <a:solidFill>
            <a:schemeClr val="tx1"/>
          </a:solidFill>
          <a:latin typeface="+mn-lt"/>
          <a:ea typeface="+mn-ea"/>
          <a:cs typeface="+mn-cs"/>
        </a:defRPr>
      </a:lvl3pPr>
      <a:lvl4pPr marL="8321040" indent="-1188720" algn="l" defTabSz="4754880" rtl="0" eaLnBrk="1" latinLnBrk="0" hangingPunct="1">
        <a:lnSpc>
          <a:spcPct val="90000"/>
        </a:lnSpc>
        <a:spcBef>
          <a:spcPts val="2600"/>
        </a:spcBef>
        <a:buFont typeface="Arial" panose="020B0604020202020204" pitchFamily="34" charset="0"/>
        <a:buChar char="•"/>
        <a:defRPr sz="9360" kern="1200">
          <a:solidFill>
            <a:schemeClr val="tx1"/>
          </a:solidFill>
          <a:latin typeface="+mn-lt"/>
          <a:ea typeface="+mn-ea"/>
          <a:cs typeface="+mn-cs"/>
        </a:defRPr>
      </a:lvl4pPr>
      <a:lvl5pPr marL="10698480" indent="-1188720" algn="l" defTabSz="4754880" rtl="0" eaLnBrk="1" latinLnBrk="0" hangingPunct="1">
        <a:lnSpc>
          <a:spcPct val="90000"/>
        </a:lnSpc>
        <a:spcBef>
          <a:spcPts val="2600"/>
        </a:spcBef>
        <a:buFont typeface="Arial" panose="020B0604020202020204" pitchFamily="34" charset="0"/>
        <a:buChar char="•"/>
        <a:defRPr sz="9360" kern="1200">
          <a:solidFill>
            <a:schemeClr val="tx1"/>
          </a:solidFill>
          <a:latin typeface="+mn-lt"/>
          <a:ea typeface="+mn-ea"/>
          <a:cs typeface="+mn-cs"/>
        </a:defRPr>
      </a:lvl5pPr>
      <a:lvl6pPr marL="13075920" indent="-1188720" algn="l" defTabSz="4754880" rtl="0" eaLnBrk="1" latinLnBrk="0" hangingPunct="1">
        <a:lnSpc>
          <a:spcPct val="90000"/>
        </a:lnSpc>
        <a:spcBef>
          <a:spcPts val="2600"/>
        </a:spcBef>
        <a:buFont typeface="Arial" panose="020B0604020202020204" pitchFamily="34" charset="0"/>
        <a:buChar char="•"/>
        <a:defRPr sz="9360" kern="1200">
          <a:solidFill>
            <a:schemeClr val="tx1"/>
          </a:solidFill>
          <a:latin typeface="+mn-lt"/>
          <a:ea typeface="+mn-ea"/>
          <a:cs typeface="+mn-cs"/>
        </a:defRPr>
      </a:lvl6pPr>
      <a:lvl7pPr marL="15453360" indent="-1188720" algn="l" defTabSz="4754880" rtl="0" eaLnBrk="1" latinLnBrk="0" hangingPunct="1">
        <a:lnSpc>
          <a:spcPct val="90000"/>
        </a:lnSpc>
        <a:spcBef>
          <a:spcPts val="2600"/>
        </a:spcBef>
        <a:buFont typeface="Arial" panose="020B0604020202020204" pitchFamily="34" charset="0"/>
        <a:buChar char="•"/>
        <a:defRPr sz="9360" kern="1200">
          <a:solidFill>
            <a:schemeClr val="tx1"/>
          </a:solidFill>
          <a:latin typeface="+mn-lt"/>
          <a:ea typeface="+mn-ea"/>
          <a:cs typeface="+mn-cs"/>
        </a:defRPr>
      </a:lvl7pPr>
      <a:lvl8pPr marL="17830800" indent="-1188720" algn="l" defTabSz="4754880" rtl="0" eaLnBrk="1" latinLnBrk="0" hangingPunct="1">
        <a:lnSpc>
          <a:spcPct val="90000"/>
        </a:lnSpc>
        <a:spcBef>
          <a:spcPts val="2600"/>
        </a:spcBef>
        <a:buFont typeface="Arial" panose="020B0604020202020204" pitchFamily="34" charset="0"/>
        <a:buChar char="•"/>
        <a:defRPr sz="9360" kern="1200">
          <a:solidFill>
            <a:schemeClr val="tx1"/>
          </a:solidFill>
          <a:latin typeface="+mn-lt"/>
          <a:ea typeface="+mn-ea"/>
          <a:cs typeface="+mn-cs"/>
        </a:defRPr>
      </a:lvl8pPr>
      <a:lvl9pPr marL="20208240" indent="-1188720" algn="l" defTabSz="4754880" rtl="0" eaLnBrk="1" latinLnBrk="0" hangingPunct="1">
        <a:lnSpc>
          <a:spcPct val="90000"/>
        </a:lnSpc>
        <a:spcBef>
          <a:spcPts val="2600"/>
        </a:spcBef>
        <a:buFont typeface="Arial" panose="020B0604020202020204" pitchFamily="34" charset="0"/>
        <a:buChar char="•"/>
        <a:defRPr sz="9360" kern="1200">
          <a:solidFill>
            <a:schemeClr val="tx1"/>
          </a:solidFill>
          <a:latin typeface="+mn-lt"/>
          <a:ea typeface="+mn-ea"/>
          <a:cs typeface="+mn-cs"/>
        </a:defRPr>
      </a:lvl9pPr>
    </p:bodyStyle>
    <p:otherStyle>
      <a:defPPr>
        <a:defRPr lang="en-US"/>
      </a:defPPr>
      <a:lvl1pPr marL="0" algn="l" defTabSz="4754880" rtl="0" eaLnBrk="1" latinLnBrk="0" hangingPunct="1">
        <a:defRPr sz="9360" kern="1200">
          <a:solidFill>
            <a:schemeClr val="tx1"/>
          </a:solidFill>
          <a:latin typeface="+mn-lt"/>
          <a:ea typeface="+mn-ea"/>
          <a:cs typeface="+mn-cs"/>
        </a:defRPr>
      </a:lvl1pPr>
      <a:lvl2pPr marL="2377440" algn="l" defTabSz="4754880" rtl="0" eaLnBrk="1" latinLnBrk="0" hangingPunct="1">
        <a:defRPr sz="9360" kern="1200">
          <a:solidFill>
            <a:schemeClr val="tx1"/>
          </a:solidFill>
          <a:latin typeface="+mn-lt"/>
          <a:ea typeface="+mn-ea"/>
          <a:cs typeface="+mn-cs"/>
        </a:defRPr>
      </a:lvl2pPr>
      <a:lvl3pPr marL="4754880" algn="l" defTabSz="4754880" rtl="0" eaLnBrk="1" latinLnBrk="0" hangingPunct="1">
        <a:defRPr sz="9360" kern="1200">
          <a:solidFill>
            <a:schemeClr val="tx1"/>
          </a:solidFill>
          <a:latin typeface="+mn-lt"/>
          <a:ea typeface="+mn-ea"/>
          <a:cs typeface="+mn-cs"/>
        </a:defRPr>
      </a:lvl3pPr>
      <a:lvl4pPr marL="7132320" algn="l" defTabSz="4754880" rtl="0" eaLnBrk="1" latinLnBrk="0" hangingPunct="1">
        <a:defRPr sz="9360" kern="1200">
          <a:solidFill>
            <a:schemeClr val="tx1"/>
          </a:solidFill>
          <a:latin typeface="+mn-lt"/>
          <a:ea typeface="+mn-ea"/>
          <a:cs typeface="+mn-cs"/>
        </a:defRPr>
      </a:lvl4pPr>
      <a:lvl5pPr marL="9509760" algn="l" defTabSz="4754880" rtl="0" eaLnBrk="1" latinLnBrk="0" hangingPunct="1">
        <a:defRPr sz="9360" kern="1200">
          <a:solidFill>
            <a:schemeClr val="tx1"/>
          </a:solidFill>
          <a:latin typeface="+mn-lt"/>
          <a:ea typeface="+mn-ea"/>
          <a:cs typeface="+mn-cs"/>
        </a:defRPr>
      </a:lvl5pPr>
      <a:lvl6pPr marL="11887200" algn="l" defTabSz="4754880" rtl="0" eaLnBrk="1" latinLnBrk="0" hangingPunct="1">
        <a:defRPr sz="9360" kern="1200">
          <a:solidFill>
            <a:schemeClr val="tx1"/>
          </a:solidFill>
          <a:latin typeface="+mn-lt"/>
          <a:ea typeface="+mn-ea"/>
          <a:cs typeface="+mn-cs"/>
        </a:defRPr>
      </a:lvl6pPr>
      <a:lvl7pPr marL="14264640" algn="l" defTabSz="4754880" rtl="0" eaLnBrk="1" latinLnBrk="0" hangingPunct="1">
        <a:defRPr sz="9360" kern="1200">
          <a:solidFill>
            <a:schemeClr val="tx1"/>
          </a:solidFill>
          <a:latin typeface="+mn-lt"/>
          <a:ea typeface="+mn-ea"/>
          <a:cs typeface="+mn-cs"/>
        </a:defRPr>
      </a:lvl7pPr>
      <a:lvl8pPr marL="16642080" algn="l" defTabSz="4754880" rtl="0" eaLnBrk="1" latinLnBrk="0" hangingPunct="1">
        <a:defRPr sz="9360" kern="1200">
          <a:solidFill>
            <a:schemeClr val="tx1"/>
          </a:solidFill>
          <a:latin typeface="+mn-lt"/>
          <a:ea typeface="+mn-ea"/>
          <a:cs typeface="+mn-cs"/>
        </a:defRPr>
      </a:lvl8pPr>
      <a:lvl9pPr marL="19019520" algn="l" defTabSz="4754880" rtl="0" eaLnBrk="1" latinLnBrk="0" hangingPunct="1">
        <a:defRPr sz="9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41">
            <a:extLst>
              <a:ext uri="{FF2B5EF4-FFF2-40B4-BE49-F238E27FC236}">
                <a16:creationId xmlns:a16="http://schemas.microsoft.com/office/drawing/2014/main" id="{C07AC123-4208-4166-8AE7-8EEF74863AE6}"/>
              </a:ext>
            </a:extLst>
          </p:cNvPr>
          <p:cNvSpPr txBox="1">
            <a:spLocks noChangeArrowheads="1"/>
          </p:cNvSpPr>
          <p:nvPr/>
        </p:nvSpPr>
        <p:spPr bwMode="auto">
          <a:xfrm>
            <a:off x="601578" y="274044"/>
            <a:ext cx="46345643" cy="6304548"/>
          </a:xfrm>
          <a:prstGeom prst="snip2DiagRect">
            <a:avLst/>
          </a:prstGeom>
          <a:solidFill>
            <a:srgbClr val="5D2884"/>
          </a:solidFill>
          <a:ln w="25400">
            <a:noFill/>
            <a:miter lim="800000"/>
          </a:ln>
        </p:spPr>
        <p:txBody>
          <a:bodyPr lIns="45878" tIns="22938" rIns="45878" bIns="22938"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3150" b="1" i="1" u="sng" dirty="0">
              <a:solidFill>
                <a:schemeClr val="bg1"/>
              </a:solidFill>
              <a:latin typeface="Arial"/>
              <a:ea typeface="SimSun" pitchFamily="2" charset="-122"/>
            </a:endParaRPr>
          </a:p>
        </p:txBody>
      </p:sp>
      <p:sp>
        <p:nvSpPr>
          <p:cNvPr id="7" name="CuadroTexto 6">
            <a:extLst>
              <a:ext uri="{FF2B5EF4-FFF2-40B4-BE49-F238E27FC236}">
                <a16:creationId xmlns:a16="http://schemas.microsoft.com/office/drawing/2014/main" id="{371214E1-B12D-43FB-875F-0D89CFF20653}"/>
              </a:ext>
            </a:extLst>
          </p:cNvPr>
          <p:cNvSpPr txBox="1"/>
          <p:nvPr/>
        </p:nvSpPr>
        <p:spPr>
          <a:xfrm>
            <a:off x="6625445" y="464444"/>
            <a:ext cx="37189406" cy="7956024"/>
          </a:xfrm>
          <a:prstGeom prst="rect">
            <a:avLst/>
          </a:prstGeom>
          <a:noFill/>
        </p:spPr>
        <p:txBody>
          <a:bodyPr wrap="square">
            <a:spAutoFit/>
          </a:bodyPr>
          <a:lstStyle/>
          <a:p>
            <a:pPr algn="ctr"/>
            <a:r>
              <a:rPr lang="en-US" altLang="zh-CN" sz="8000" b="1" i="1"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Salmonella </a:t>
            </a:r>
            <a:r>
              <a:rPr lang="en-US" altLang="zh-CN" sz="8000" b="1"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Quantification</a:t>
            </a:r>
            <a:r>
              <a:rPr lang="en-US" altLang="zh-CN" sz="8000" b="1" i="1"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 </a:t>
            </a:r>
            <a:r>
              <a:rPr lang="en-US" altLang="zh-CN" sz="8000" b="1"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(SalQuant</a:t>
            </a:r>
            <a:r>
              <a:rPr lang="en-US" altLang="zh-CN" sz="8000" b="1" kern="100" baseline="300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a:t>
            </a:r>
            <a:r>
              <a:rPr lang="en-US" altLang="zh-CN" sz="8000" b="1"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 Utilizing the BAX</a:t>
            </a:r>
            <a:r>
              <a:rPr lang="en-US" altLang="zh-CN" sz="8000" b="1" kern="100" baseline="300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 </a:t>
            </a:r>
            <a:r>
              <a:rPr lang="en-US" altLang="zh-CN" sz="8000" b="1"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System for </a:t>
            </a:r>
          </a:p>
          <a:p>
            <a:pPr algn="ctr"/>
            <a:r>
              <a:rPr lang="en-US" altLang="zh-CN" sz="8000" b="1"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Pork Primary Production Boot Covers Samples</a:t>
            </a:r>
          </a:p>
          <a:p>
            <a:pPr algn="ctr"/>
            <a:endParaRPr lang="en-US" altLang="zh-CN" sz="7200" b="1"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endParaRPr>
          </a:p>
          <a:p>
            <a:pPr algn="ctr"/>
            <a:r>
              <a:rPr lang="en-US" altLang="zh-CN" sz="4800" kern="100" dirty="0" err="1">
                <a:solidFill>
                  <a:schemeClr val="bg1"/>
                </a:solidFill>
                <a:latin typeface="Times New Roman" panose="02020603050405020304" pitchFamily="18" charset="0"/>
                <a:ea typeface="DengXian" panose="02010600030101010101" pitchFamily="2" charset="-122"/>
                <a:cs typeface="Times New Roman" panose="02020603050405020304" pitchFamily="18" charset="0"/>
              </a:rPr>
              <a:t>Jimeng</a:t>
            </a:r>
            <a:r>
              <a:rPr lang="en-US" altLang="zh-CN" sz="4800"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 Bai</a:t>
            </a:r>
            <a:r>
              <a:rPr lang="en-US" altLang="zh-CN" sz="4800" kern="100" baseline="300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1</a:t>
            </a:r>
            <a:r>
              <a:rPr lang="en-US" altLang="zh-CN" sz="4800"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 Sara E. Gragg</a:t>
            </a:r>
            <a:r>
              <a:rPr lang="en-US" altLang="zh-CN" sz="4800" kern="100" baseline="300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1</a:t>
            </a:r>
            <a:r>
              <a:rPr lang="en-US" altLang="zh-CN" sz="4800"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 Erin Fashenpour</a:t>
            </a:r>
            <a:r>
              <a:rPr lang="en-US" altLang="zh-CN" sz="4800" kern="100" baseline="300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1</a:t>
            </a:r>
            <a:r>
              <a:rPr lang="en-US" altLang="zh-CN" sz="4800"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 Tyler P. Stephens</a:t>
            </a:r>
            <a:r>
              <a:rPr lang="en-US" altLang="zh-CN" sz="4800" kern="100" baseline="300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2</a:t>
            </a:r>
            <a:r>
              <a:rPr lang="en-US" altLang="zh-CN" sz="4800"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 Savannah F. Applegate</a:t>
            </a:r>
            <a:r>
              <a:rPr lang="en-US" altLang="zh-CN" sz="4800" kern="100" baseline="300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2</a:t>
            </a:r>
            <a:endParaRPr lang="zh-CN" altLang="zh-CN" sz="4000" kern="100" dirty="0">
              <a:solidFill>
                <a:schemeClr val="bg1"/>
              </a:solidFill>
              <a:latin typeface="DengXian" panose="02010600030101010101" pitchFamily="2" charset="-122"/>
              <a:ea typeface="DengXian" panose="02010600030101010101" pitchFamily="2" charset="-122"/>
              <a:cs typeface="Times New Roman" panose="02020603050405020304" pitchFamily="18" charset="0"/>
            </a:endParaRPr>
          </a:p>
          <a:p>
            <a:pPr algn="ctr"/>
            <a:r>
              <a:rPr lang="en-US" altLang="zh-CN" sz="4800" kern="100" baseline="300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1</a:t>
            </a:r>
            <a:r>
              <a:rPr lang="en-US" altLang="zh-CN" sz="4800"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Kansas State University, Department of Animal Sciences and Industry, 1530 Mid-Campus Drive North, Manhattan, KS 66506</a:t>
            </a:r>
            <a:endParaRPr lang="zh-CN" altLang="zh-CN" sz="4800" kern="100" dirty="0">
              <a:solidFill>
                <a:schemeClr val="bg1"/>
              </a:solidFill>
              <a:latin typeface="DengXian" panose="02010600030101010101" pitchFamily="2" charset="-122"/>
              <a:ea typeface="DengXian" panose="02010600030101010101" pitchFamily="2" charset="-122"/>
              <a:cs typeface="Times New Roman" panose="02020603050405020304" pitchFamily="18" charset="0"/>
            </a:endParaRPr>
          </a:p>
          <a:p>
            <a:pPr algn="ctr"/>
            <a:r>
              <a:rPr lang="en-US" altLang="zh-CN" sz="4800" kern="100" baseline="300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2</a:t>
            </a:r>
            <a:r>
              <a:rPr lang="en-US" altLang="zh-CN" sz="4800" kern="1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Hygiena™, 2 Boulden Circle, New Castle, DE 19720</a:t>
            </a:r>
            <a:br>
              <a:rPr lang="en-US" sz="5500" dirty="0">
                <a:solidFill>
                  <a:schemeClr val="bg1"/>
                </a:solidFill>
                <a:latin typeface="Arial" panose="020B0604020202020204" pitchFamily="34" charset="0"/>
                <a:cs typeface="Arial" panose="020B0604020202020204" pitchFamily="34" charset="0"/>
              </a:rPr>
            </a:br>
            <a:endParaRPr lang="en-US" sz="5500" b="1" dirty="0">
              <a:solidFill>
                <a:schemeClr val="bg1"/>
              </a:solidFill>
              <a:latin typeface="Arial" panose="020B0604020202020204" pitchFamily="34" charset="0"/>
              <a:cs typeface="Arial" panose="020B0604020202020204" pitchFamily="34" charset="0"/>
            </a:endParaRPr>
          </a:p>
          <a:p>
            <a:pPr algn="ctr"/>
            <a:endParaRPr lang="en-US" sz="8000" dirty="0">
              <a:solidFill>
                <a:schemeClr val="bg1"/>
              </a:solidFill>
              <a:latin typeface="Times New Roman" panose="02020603050405020304" pitchFamily="18" charset="0"/>
              <a:cs typeface="Times New Roman" panose="02020603050405020304" pitchFamily="18" charset="0"/>
            </a:endParaRPr>
          </a:p>
        </p:txBody>
      </p:sp>
      <p:pic>
        <p:nvPicPr>
          <p:cNvPr id="12" name="Imagen 11" descr="Imagen que contiene Texto&#10;&#10;Descripción generada automáticamente">
            <a:extLst>
              <a:ext uri="{FF2B5EF4-FFF2-40B4-BE49-F238E27FC236}">
                <a16:creationId xmlns:a16="http://schemas.microsoft.com/office/drawing/2014/main" id="{CC55872D-47A3-4928-A861-D91F0F651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361" y="818535"/>
            <a:ext cx="5299646" cy="5299646"/>
          </a:xfrm>
          <a:prstGeom prst="rect">
            <a:avLst/>
          </a:prstGeom>
        </p:spPr>
      </p:pic>
      <p:sp>
        <p:nvSpPr>
          <p:cNvPr id="63" name="Rectangle 74">
            <a:extLst>
              <a:ext uri="{FF2B5EF4-FFF2-40B4-BE49-F238E27FC236}">
                <a16:creationId xmlns:a16="http://schemas.microsoft.com/office/drawing/2014/main" id="{8AB581D8-DA9B-4ABA-A01A-4915FF3620E1}"/>
              </a:ext>
            </a:extLst>
          </p:cNvPr>
          <p:cNvSpPr/>
          <p:nvPr/>
        </p:nvSpPr>
        <p:spPr>
          <a:xfrm>
            <a:off x="624397" y="7582909"/>
            <a:ext cx="16356669" cy="548417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kern="1200" smtId="4294967295"/>
            </a:defPPr>
          </a:lstStyle>
          <a:p>
            <a:pPr algn="just"/>
            <a:endParaRPr lang="zh-CN" altLang="zh-CN" sz="44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60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3000" dirty="0">
              <a:solidFill>
                <a:schemeClr val="tx1"/>
              </a:solidFill>
              <a:latin typeface="Times New Roman" panose="02020603050405020304" pitchFamily="18" charset="0"/>
              <a:cs typeface="Times New Roman" panose="02020603050405020304" pitchFamily="18" charset="0"/>
            </a:endParaRPr>
          </a:p>
        </p:txBody>
      </p:sp>
      <p:sp>
        <p:nvSpPr>
          <p:cNvPr id="69" name="Rectangle 10">
            <a:extLst>
              <a:ext uri="{FF2B5EF4-FFF2-40B4-BE49-F238E27FC236}">
                <a16:creationId xmlns:a16="http://schemas.microsoft.com/office/drawing/2014/main" id="{748C8119-307C-46FC-A33F-2D9E5A559DC7}"/>
              </a:ext>
            </a:extLst>
          </p:cNvPr>
          <p:cNvSpPr>
            <a:spLocks noChangeArrowheads="1"/>
          </p:cNvSpPr>
          <p:nvPr/>
        </p:nvSpPr>
        <p:spPr bwMode="auto">
          <a:xfrm>
            <a:off x="17233548" y="6816479"/>
            <a:ext cx="29524265" cy="1083581"/>
          </a:xfrm>
          <a:prstGeom prst="snipRoundRect">
            <a:avLst>
              <a:gd name="adj1" fmla="val 0"/>
              <a:gd name="adj2" fmla="val 50000"/>
            </a:avLst>
          </a:prstGeom>
          <a:solidFill>
            <a:srgbClr val="5D2884"/>
          </a:solidFill>
          <a:ln w="12700">
            <a:noFill/>
            <a:miter lim="800000"/>
          </a:ln>
        </p:spPr>
        <p:txBody>
          <a:bodyPr wrap="none" lIns="205740" tIns="54864" rIns="205740" bIns="51422" anchor="ctr" anchorCtr="0"/>
          <a:lstStyle>
            <a:defPPr>
              <a:defRPr kern="1200" smtId="4294967295"/>
            </a:defPPr>
          </a:lstStyle>
          <a:p>
            <a:pPr algn="ctr" defTabSz="3526941"/>
            <a:r>
              <a:rPr lang="en-US" sz="5500" b="1" dirty="0">
                <a:solidFill>
                  <a:schemeClr val="bg1"/>
                </a:solidFill>
                <a:latin typeface="Times New Roman" panose="02020603050405020304" pitchFamily="18" charset="0"/>
                <a:cs typeface="Times New Roman" panose="02020603050405020304" pitchFamily="18" charset="0"/>
              </a:rPr>
              <a:t>Results</a:t>
            </a:r>
          </a:p>
        </p:txBody>
      </p:sp>
      <p:sp>
        <p:nvSpPr>
          <p:cNvPr id="71" name="Rectangle 84">
            <a:extLst>
              <a:ext uri="{FF2B5EF4-FFF2-40B4-BE49-F238E27FC236}">
                <a16:creationId xmlns:a16="http://schemas.microsoft.com/office/drawing/2014/main" id="{097D9D83-F283-4614-A195-00245CD37A37}"/>
              </a:ext>
            </a:extLst>
          </p:cNvPr>
          <p:cNvSpPr/>
          <p:nvPr/>
        </p:nvSpPr>
        <p:spPr>
          <a:xfrm>
            <a:off x="30068366" y="20175086"/>
            <a:ext cx="16616003" cy="3575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kern="1200" smtId="4294967295"/>
            </a:defPPr>
          </a:lstStyle>
          <a:p>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73" name="Rectangle 10">
            <a:extLst>
              <a:ext uri="{FF2B5EF4-FFF2-40B4-BE49-F238E27FC236}">
                <a16:creationId xmlns:a16="http://schemas.microsoft.com/office/drawing/2014/main" id="{2477662F-F3AF-4DF2-A260-A13D366B2E18}"/>
              </a:ext>
            </a:extLst>
          </p:cNvPr>
          <p:cNvSpPr>
            <a:spLocks noChangeArrowheads="1"/>
          </p:cNvSpPr>
          <p:nvPr/>
        </p:nvSpPr>
        <p:spPr bwMode="auto">
          <a:xfrm>
            <a:off x="30082336" y="19470946"/>
            <a:ext cx="16625324" cy="1050608"/>
          </a:xfrm>
          <a:prstGeom prst="snipRoundRect">
            <a:avLst>
              <a:gd name="adj1" fmla="val 0"/>
              <a:gd name="adj2" fmla="val 50000"/>
            </a:avLst>
          </a:prstGeom>
          <a:solidFill>
            <a:srgbClr val="5D2884"/>
          </a:solidFill>
          <a:ln w="12700">
            <a:noFill/>
            <a:miter lim="800000"/>
          </a:ln>
        </p:spPr>
        <p:txBody>
          <a:bodyPr wrap="none" lIns="205740" tIns="54864" rIns="205740" bIns="51422" anchor="ctr" anchorCtr="0"/>
          <a:lstStyle>
            <a:defPPr>
              <a:defRPr kern="1200" smtId="4294967295"/>
            </a:defPPr>
          </a:lstStyle>
          <a:p>
            <a:pPr algn="ctr" defTabSz="3526941"/>
            <a:r>
              <a:rPr lang="en-US" sz="5500" b="1" dirty="0">
                <a:solidFill>
                  <a:schemeClr val="bg1"/>
                </a:solidFill>
                <a:latin typeface="Times New Roman" panose="02020603050405020304" pitchFamily="18" charset="0"/>
                <a:cs typeface="Times New Roman" panose="02020603050405020304" pitchFamily="18" charset="0"/>
              </a:rPr>
              <a:t>Conclusions</a:t>
            </a:r>
          </a:p>
        </p:txBody>
      </p:sp>
      <p:sp>
        <p:nvSpPr>
          <p:cNvPr id="75" name="Rectangle 87">
            <a:extLst>
              <a:ext uri="{FF2B5EF4-FFF2-40B4-BE49-F238E27FC236}">
                <a16:creationId xmlns:a16="http://schemas.microsoft.com/office/drawing/2014/main" id="{9D3F7FED-A870-426E-BA2B-B8C6C6F1628F}"/>
              </a:ext>
            </a:extLst>
          </p:cNvPr>
          <p:cNvSpPr/>
          <p:nvPr/>
        </p:nvSpPr>
        <p:spPr>
          <a:xfrm>
            <a:off x="581638" y="20521554"/>
            <a:ext cx="28793746" cy="1471754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kern="1200" smtId="4294967295"/>
            </a:defPPr>
          </a:lstStyle>
          <a:p>
            <a:pPr lvl="0"/>
            <a:endParaRPr lang="zh-CN" altLang="zh-CN" sz="4800" dirty="0">
              <a:solidFill>
                <a:schemeClr val="tx1"/>
              </a:solidFill>
              <a:latin typeface="Times New Roman" panose="02020603050405020304" pitchFamily="18" charset="0"/>
              <a:cs typeface="Times New Roman" panose="02020603050405020304" pitchFamily="18" charset="0"/>
            </a:endParaRPr>
          </a:p>
        </p:txBody>
      </p:sp>
      <p:sp>
        <p:nvSpPr>
          <p:cNvPr id="83" name="Rectangle 10">
            <a:extLst>
              <a:ext uri="{FF2B5EF4-FFF2-40B4-BE49-F238E27FC236}">
                <a16:creationId xmlns:a16="http://schemas.microsoft.com/office/drawing/2014/main" id="{11814D5C-3BB3-4C02-B361-EC74B083475B}"/>
              </a:ext>
            </a:extLst>
          </p:cNvPr>
          <p:cNvSpPr>
            <a:spLocks noChangeArrowheads="1"/>
          </p:cNvSpPr>
          <p:nvPr/>
        </p:nvSpPr>
        <p:spPr bwMode="auto">
          <a:xfrm>
            <a:off x="601576" y="6822128"/>
            <a:ext cx="16394531" cy="1083581"/>
          </a:xfrm>
          <a:prstGeom prst="snipRoundRect">
            <a:avLst>
              <a:gd name="adj1" fmla="val 0"/>
              <a:gd name="adj2" fmla="val 50000"/>
            </a:avLst>
          </a:prstGeom>
          <a:solidFill>
            <a:srgbClr val="5D2884"/>
          </a:solidFill>
          <a:ln w="12700">
            <a:noFill/>
            <a:miter lim="800000"/>
          </a:ln>
        </p:spPr>
        <p:txBody>
          <a:bodyPr wrap="none" lIns="205740" tIns="54864" rIns="205740" bIns="51422" anchor="ctr" anchorCtr="0"/>
          <a:lstStyle>
            <a:defPPr>
              <a:defRPr kern="1200" smtId="4294967295"/>
            </a:defPPr>
          </a:lstStyle>
          <a:p>
            <a:pPr algn="ctr" defTabSz="3526941"/>
            <a:r>
              <a:rPr lang="en-US" sz="5500" b="1" dirty="0">
                <a:solidFill>
                  <a:schemeClr val="bg1"/>
                </a:solidFill>
                <a:latin typeface="Times New Roman" panose="02020603050405020304" pitchFamily="18" charset="0"/>
                <a:cs typeface="Times New Roman" panose="02020603050405020304" pitchFamily="18" charset="0"/>
              </a:rPr>
              <a:t>Introduction</a:t>
            </a:r>
          </a:p>
        </p:txBody>
      </p:sp>
      <p:sp>
        <p:nvSpPr>
          <p:cNvPr id="98" name="Rectangle 87">
            <a:extLst>
              <a:ext uri="{FF2B5EF4-FFF2-40B4-BE49-F238E27FC236}">
                <a16:creationId xmlns:a16="http://schemas.microsoft.com/office/drawing/2014/main" id="{AE9F6B29-213E-48DF-9FAF-8C2C1407E58A}"/>
              </a:ext>
            </a:extLst>
          </p:cNvPr>
          <p:cNvSpPr/>
          <p:nvPr/>
        </p:nvSpPr>
        <p:spPr>
          <a:xfrm>
            <a:off x="624397" y="15802011"/>
            <a:ext cx="16394533" cy="30610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kern="1200" smtId="4294967295"/>
            </a:defPPr>
          </a:lstStyle>
          <a:p>
            <a:pPr algn="just"/>
            <a:endParaRPr lang="en-US" altLang="zh-CN" sz="48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altLang="zh-CN" sz="4800" dirty="0">
              <a:solidFill>
                <a:schemeClr val="tx1"/>
              </a:solidFill>
              <a:latin typeface="Times New Roman" panose="02020603050405020304" pitchFamily="18" charset="0"/>
              <a:cs typeface="Times New Roman" panose="02020603050405020304" pitchFamily="18" charset="0"/>
            </a:endParaRPr>
          </a:p>
        </p:txBody>
      </p:sp>
      <p:sp>
        <p:nvSpPr>
          <p:cNvPr id="100" name="Rectangle 10">
            <a:extLst>
              <a:ext uri="{FF2B5EF4-FFF2-40B4-BE49-F238E27FC236}">
                <a16:creationId xmlns:a16="http://schemas.microsoft.com/office/drawing/2014/main" id="{D2DBC269-8C46-4366-8605-0670B046C51C}"/>
              </a:ext>
            </a:extLst>
          </p:cNvPr>
          <p:cNvSpPr>
            <a:spLocks noChangeArrowheads="1"/>
          </p:cNvSpPr>
          <p:nvPr/>
        </p:nvSpPr>
        <p:spPr bwMode="auto">
          <a:xfrm>
            <a:off x="594054" y="14809827"/>
            <a:ext cx="16387012" cy="971870"/>
          </a:xfrm>
          <a:prstGeom prst="snipRoundRect">
            <a:avLst>
              <a:gd name="adj1" fmla="val 0"/>
              <a:gd name="adj2" fmla="val 50000"/>
            </a:avLst>
          </a:prstGeom>
          <a:solidFill>
            <a:srgbClr val="5D2884"/>
          </a:solidFill>
          <a:ln w="12700">
            <a:noFill/>
            <a:miter lim="800000"/>
          </a:ln>
        </p:spPr>
        <p:txBody>
          <a:bodyPr wrap="none" lIns="205740" tIns="54864" rIns="205740" bIns="51422" anchor="ctr" anchorCtr="0"/>
          <a:lstStyle>
            <a:defPPr>
              <a:defRPr kern="1200" smtId="4294967295"/>
            </a:defPPr>
          </a:lstStyle>
          <a:p>
            <a:pPr algn="ctr" defTabSz="3526941"/>
            <a:r>
              <a:rPr lang="es-SV" sz="5500" b="1" dirty="0">
                <a:solidFill>
                  <a:schemeClr val="bg1"/>
                </a:solidFill>
                <a:latin typeface="Times New Roman" panose="02020603050405020304" pitchFamily="18" charset="0"/>
                <a:cs typeface="Times New Roman" panose="02020603050405020304" pitchFamily="18" charset="0"/>
              </a:rPr>
              <a:t>Objectives</a:t>
            </a:r>
            <a:endParaRPr lang="en-US" sz="5500" b="1" dirty="0">
              <a:solidFill>
                <a:schemeClr val="bg1"/>
              </a:solidFill>
              <a:latin typeface="Times New Roman" panose="02020603050405020304" pitchFamily="18" charset="0"/>
              <a:cs typeface="Times New Roman" panose="02020603050405020304" pitchFamily="18" charset="0"/>
            </a:endParaRPr>
          </a:p>
        </p:txBody>
      </p:sp>
      <p:sp>
        <p:nvSpPr>
          <p:cNvPr id="102" name="Rectangle 84">
            <a:extLst>
              <a:ext uri="{FF2B5EF4-FFF2-40B4-BE49-F238E27FC236}">
                <a16:creationId xmlns:a16="http://schemas.microsoft.com/office/drawing/2014/main" id="{1934F8EF-5DF7-4B25-AA62-3CF7172FE9FE}"/>
              </a:ext>
            </a:extLst>
          </p:cNvPr>
          <p:cNvSpPr/>
          <p:nvPr/>
        </p:nvSpPr>
        <p:spPr>
          <a:xfrm>
            <a:off x="30167313" y="29836440"/>
            <a:ext cx="16595832" cy="16478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marL="685800" indent="-685800" algn="just">
              <a:buFont typeface="Arial" panose="020B0604020202020204" pitchFamily="34" charset="0"/>
              <a:buChar char="•"/>
            </a:pPr>
            <a:endParaRPr lang="en-US" sz="4800" dirty="0">
              <a:solidFill>
                <a:schemeClr val="tx1"/>
              </a:solidFill>
              <a:cs typeface="Arial" panose="020B0604020202020204" pitchFamily="34" charset="0"/>
            </a:endParaRPr>
          </a:p>
        </p:txBody>
      </p:sp>
      <p:sp>
        <p:nvSpPr>
          <p:cNvPr id="79" name="Rectangle 10">
            <a:extLst>
              <a:ext uri="{FF2B5EF4-FFF2-40B4-BE49-F238E27FC236}">
                <a16:creationId xmlns:a16="http://schemas.microsoft.com/office/drawing/2014/main" id="{240B386F-69C0-4519-AB5A-BE93C28AA965}"/>
              </a:ext>
            </a:extLst>
          </p:cNvPr>
          <p:cNvSpPr>
            <a:spLocks noChangeArrowheads="1"/>
          </p:cNvSpPr>
          <p:nvPr/>
        </p:nvSpPr>
        <p:spPr bwMode="auto">
          <a:xfrm>
            <a:off x="30134797" y="29111707"/>
            <a:ext cx="16638711" cy="954107"/>
          </a:xfrm>
          <a:prstGeom prst="snipRoundRect">
            <a:avLst>
              <a:gd name="adj1" fmla="val 0"/>
              <a:gd name="adj2" fmla="val 50000"/>
            </a:avLst>
          </a:prstGeom>
          <a:solidFill>
            <a:srgbClr val="5D2884"/>
          </a:solidFill>
          <a:ln w="12700">
            <a:noFill/>
            <a:miter lim="800000"/>
          </a:ln>
        </p:spPr>
        <p:txBody>
          <a:bodyPr wrap="none" lIns="205740" tIns="54864" rIns="205740" bIns="51422" anchor="ctr" anchorCtr="0"/>
          <a:lstStyle>
            <a:defPPr>
              <a:defRPr kern="1200" smtId="4294967295"/>
            </a:defPPr>
          </a:lstStyle>
          <a:p>
            <a:pPr algn="ctr" defTabSz="3526941"/>
            <a:r>
              <a:rPr lang="es-SV" sz="5500" b="1" dirty="0">
                <a:solidFill>
                  <a:schemeClr val="bg1"/>
                </a:solidFill>
                <a:latin typeface="Times New Roman" panose="02020603050405020304" pitchFamily="18" charset="0"/>
                <a:cs typeface="Times New Roman" panose="02020603050405020304" pitchFamily="18" charset="0"/>
              </a:rPr>
              <a:t>Reference</a:t>
            </a:r>
            <a:endParaRPr lang="en-US" sz="5500" b="1" dirty="0">
              <a:solidFill>
                <a:schemeClr val="bg1"/>
              </a:solidFill>
              <a:latin typeface="Times New Roman" panose="02020603050405020304" pitchFamily="18" charset="0"/>
              <a:cs typeface="Times New Roman" panose="02020603050405020304" pitchFamily="18" charset="0"/>
            </a:endParaRPr>
          </a:p>
        </p:txBody>
      </p:sp>
      <p:sp>
        <p:nvSpPr>
          <p:cNvPr id="132" name="Rectangle 10">
            <a:extLst>
              <a:ext uri="{FF2B5EF4-FFF2-40B4-BE49-F238E27FC236}">
                <a16:creationId xmlns:a16="http://schemas.microsoft.com/office/drawing/2014/main" id="{4AF2F0DE-D93B-46A7-B8D1-15641BAC6315}"/>
              </a:ext>
            </a:extLst>
          </p:cNvPr>
          <p:cNvSpPr>
            <a:spLocks noChangeArrowheads="1"/>
          </p:cNvSpPr>
          <p:nvPr/>
        </p:nvSpPr>
        <p:spPr bwMode="auto">
          <a:xfrm>
            <a:off x="608021" y="19482607"/>
            <a:ext cx="28793749" cy="1059204"/>
          </a:xfrm>
          <a:prstGeom prst="snipRoundRect">
            <a:avLst>
              <a:gd name="adj1" fmla="val 0"/>
              <a:gd name="adj2" fmla="val 50000"/>
            </a:avLst>
          </a:prstGeom>
          <a:solidFill>
            <a:srgbClr val="5D2884"/>
          </a:solidFill>
          <a:ln w="12700">
            <a:noFill/>
            <a:miter lim="800000"/>
          </a:ln>
        </p:spPr>
        <p:txBody>
          <a:bodyPr wrap="none" lIns="205740" tIns="54864" rIns="205740" bIns="51422" anchor="ctr" anchorCtr="0"/>
          <a:lstStyle>
            <a:defPPr>
              <a:defRPr kern="1200" smtId="4294967295"/>
            </a:defPPr>
          </a:lstStyle>
          <a:p>
            <a:pPr algn="ctr" defTabSz="3526941"/>
            <a:r>
              <a:rPr lang="es-SV" sz="5500" b="1" dirty="0">
                <a:solidFill>
                  <a:schemeClr val="bg1"/>
                </a:solidFill>
                <a:latin typeface="Times New Roman" panose="02020603050405020304" pitchFamily="18" charset="0"/>
                <a:cs typeface="Times New Roman" panose="02020603050405020304" pitchFamily="18" charset="0"/>
              </a:rPr>
              <a:t>M</a:t>
            </a:r>
            <a:r>
              <a:rPr lang="en-US" sz="5500" b="1" dirty="0">
                <a:solidFill>
                  <a:schemeClr val="bg1"/>
                </a:solidFill>
                <a:latin typeface="Times New Roman" panose="02020603050405020304" pitchFamily="18" charset="0"/>
                <a:cs typeface="Times New Roman" panose="02020603050405020304" pitchFamily="18" charset="0"/>
              </a:rPr>
              <a:t>ethodology</a:t>
            </a:r>
          </a:p>
        </p:txBody>
      </p:sp>
      <p:sp>
        <p:nvSpPr>
          <p:cNvPr id="3" name="文本框 2">
            <a:extLst>
              <a:ext uri="{FF2B5EF4-FFF2-40B4-BE49-F238E27FC236}">
                <a16:creationId xmlns:a16="http://schemas.microsoft.com/office/drawing/2014/main" id="{4063D486-37E6-6B4E-A049-9BCBE938D67B}"/>
              </a:ext>
            </a:extLst>
          </p:cNvPr>
          <p:cNvSpPr txBox="1"/>
          <p:nvPr/>
        </p:nvSpPr>
        <p:spPr>
          <a:xfrm>
            <a:off x="1120987" y="25022769"/>
            <a:ext cx="5898584" cy="2785378"/>
          </a:xfrm>
          <a:prstGeom prst="rect">
            <a:avLst/>
          </a:prstGeom>
          <a:noFill/>
        </p:spPr>
        <p:txBody>
          <a:bodyPr wrap="square" rtlCol="0">
            <a:spAutoFit/>
          </a:bodyPr>
          <a:lstStyle/>
          <a:p>
            <a:r>
              <a:rPr lang="en-US" altLang="zh-CN" sz="3500" dirty="0">
                <a:latin typeface="Times New Roman" panose="02020603050405020304" pitchFamily="18" charset="0"/>
                <a:cs typeface="Times New Roman" panose="02020603050405020304" pitchFamily="18" charset="0"/>
              </a:rPr>
              <a:t>1.</a:t>
            </a:r>
            <a:r>
              <a:rPr lang="zh-CN" altLang="en-US" sz="3500" dirty="0">
                <a:latin typeface="Times New Roman" panose="02020603050405020304" pitchFamily="18" charset="0"/>
                <a:cs typeface="Times New Roman" panose="02020603050405020304" pitchFamily="18" charset="0"/>
              </a:rPr>
              <a:t> </a:t>
            </a:r>
            <a:r>
              <a:rPr lang="en-US" altLang="zh-CN" sz="3500" dirty="0">
                <a:latin typeface="Times New Roman" panose="02020603050405020304" pitchFamily="18" charset="0"/>
                <a:cs typeface="Times New Roman" panose="02020603050405020304" pitchFamily="18" charset="0"/>
              </a:rPr>
              <a:t>Boot shoe covers were worn in a pork primary production environment and used as samples to represent typical background flora and debris.</a:t>
            </a:r>
          </a:p>
        </p:txBody>
      </p:sp>
      <p:sp>
        <p:nvSpPr>
          <p:cNvPr id="92" name="Rectangle 87">
            <a:extLst>
              <a:ext uri="{FF2B5EF4-FFF2-40B4-BE49-F238E27FC236}">
                <a16:creationId xmlns:a16="http://schemas.microsoft.com/office/drawing/2014/main" id="{CEFB4CAA-9C0F-1A4F-95FD-C3502989A41C}"/>
              </a:ext>
            </a:extLst>
          </p:cNvPr>
          <p:cNvSpPr/>
          <p:nvPr/>
        </p:nvSpPr>
        <p:spPr>
          <a:xfrm>
            <a:off x="17233548" y="7928903"/>
            <a:ext cx="29524265" cy="109237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kern="1200" smtId="4294967295"/>
            </a:defPPr>
          </a:lstStyle>
          <a:p>
            <a:pPr algn="just"/>
            <a:endParaRPr lang="en-US" sz="4800" dirty="0">
              <a:solidFill>
                <a:schemeClr val="tx1"/>
              </a:solidFill>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A8999F85-04B7-6B44-856B-EB6F8D7444DA}"/>
              </a:ext>
            </a:extLst>
          </p:cNvPr>
          <p:cNvSpPr txBox="1"/>
          <p:nvPr/>
        </p:nvSpPr>
        <p:spPr>
          <a:xfrm>
            <a:off x="17894518" y="8528190"/>
            <a:ext cx="10129844" cy="4401205"/>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Incubating the boot cover samples for 8 hours at 42 </a:t>
            </a:r>
            <a:r>
              <a:rPr lang="en-US" altLang="zh-CN" sz="4000" baseline="30000" dirty="0">
                <a:latin typeface="Times New Roman" panose="02020603050405020304" pitchFamily="18" charset="0"/>
                <a:cs typeface="Times New Roman" panose="02020603050405020304" pitchFamily="18" charset="0"/>
              </a:rPr>
              <a:t>o </a:t>
            </a:r>
            <a:r>
              <a:rPr lang="en-US" altLang="zh-CN" sz="4000" dirty="0">
                <a:latin typeface="Times New Roman" panose="02020603050405020304" pitchFamily="18" charset="0"/>
                <a:cs typeface="Times New Roman" panose="02020603050405020304" pitchFamily="18" charset="0"/>
              </a:rPr>
              <a:t>C resulted in a linear fit equation with an R</a:t>
            </a:r>
            <a:r>
              <a:rPr lang="en-US" altLang="zh-CN" sz="4000" baseline="30000" dirty="0">
                <a:latin typeface="Times New Roman" panose="02020603050405020304" pitchFamily="18" charset="0"/>
                <a:cs typeface="Times New Roman" panose="02020603050405020304" pitchFamily="18" charset="0"/>
              </a:rPr>
              <a:t>2</a:t>
            </a:r>
            <a:r>
              <a:rPr lang="en-US" altLang="zh-CN" sz="4000" dirty="0">
                <a:latin typeface="Times New Roman" panose="02020603050405020304" pitchFamily="18" charset="0"/>
                <a:cs typeface="Times New Roman" panose="02020603050405020304" pitchFamily="18" charset="0"/>
              </a:rPr>
              <a:t> of 0.91 and a log RMSE of 0.46, which was the best linear fit equation produced by the three incubation times investigated. A statistical difference was not observed (P = 0.6031) for the MPN and SalQuant methods.</a:t>
            </a:r>
            <a:r>
              <a:rPr lang="zh-CN" altLang="zh-CN" sz="4000" dirty="0">
                <a:latin typeface="Times New Roman" panose="02020603050405020304" pitchFamily="18" charset="0"/>
                <a:cs typeface="Times New Roman" panose="02020603050405020304" pitchFamily="18" charset="0"/>
              </a:rPr>
              <a:t> </a:t>
            </a:r>
            <a:endParaRPr lang="en-US" altLang="zh-CN" sz="4000" dirty="0">
              <a:latin typeface="Times New Roman" panose="02020603050405020304" pitchFamily="18" charset="0"/>
              <a:cs typeface="Times New Roman" panose="02020603050405020304" pitchFamily="18" charset="0"/>
            </a:endParaRPr>
          </a:p>
        </p:txBody>
      </p:sp>
      <p:sp>
        <p:nvSpPr>
          <p:cNvPr id="22" name="Rectangle 10">
            <a:extLst>
              <a:ext uri="{FF2B5EF4-FFF2-40B4-BE49-F238E27FC236}">
                <a16:creationId xmlns:a16="http://schemas.microsoft.com/office/drawing/2014/main" id="{FEB24985-5F60-334F-82A1-DDFF8C95635B}"/>
              </a:ext>
            </a:extLst>
          </p:cNvPr>
          <p:cNvSpPr>
            <a:spLocks noChangeArrowheads="1"/>
          </p:cNvSpPr>
          <p:nvPr/>
        </p:nvSpPr>
        <p:spPr bwMode="auto">
          <a:xfrm>
            <a:off x="30143177" y="32117960"/>
            <a:ext cx="16638711" cy="954108"/>
          </a:xfrm>
          <a:prstGeom prst="snipRoundRect">
            <a:avLst>
              <a:gd name="adj1" fmla="val 0"/>
              <a:gd name="adj2" fmla="val 50000"/>
            </a:avLst>
          </a:prstGeom>
          <a:solidFill>
            <a:srgbClr val="5D2884"/>
          </a:solidFill>
          <a:ln w="12700">
            <a:noFill/>
            <a:miter lim="800000"/>
          </a:ln>
        </p:spPr>
        <p:txBody>
          <a:bodyPr wrap="none" lIns="205740" tIns="54864" rIns="205740" bIns="51422" anchor="ctr" anchorCtr="0"/>
          <a:lstStyle>
            <a:defPPr>
              <a:defRPr kern="1200" smtId="4294967295"/>
            </a:defPPr>
          </a:lstStyle>
          <a:p>
            <a:pPr algn="ctr" defTabSz="3526941"/>
            <a:r>
              <a:rPr lang="en-US" sz="5500" b="1" dirty="0">
                <a:solidFill>
                  <a:schemeClr val="bg1"/>
                </a:solidFill>
                <a:latin typeface="Times New Roman" panose="02020603050405020304" pitchFamily="18" charset="0"/>
                <a:cs typeface="Times New Roman" panose="02020603050405020304" pitchFamily="18" charset="0"/>
              </a:rPr>
              <a:t>Acknowledgements</a:t>
            </a:r>
          </a:p>
        </p:txBody>
      </p:sp>
      <p:sp>
        <p:nvSpPr>
          <p:cNvPr id="23" name="Rectangle 84">
            <a:extLst>
              <a:ext uri="{FF2B5EF4-FFF2-40B4-BE49-F238E27FC236}">
                <a16:creationId xmlns:a16="http://schemas.microsoft.com/office/drawing/2014/main" id="{30D8D355-3320-714B-87C3-13A6C7094E4D}"/>
              </a:ext>
            </a:extLst>
          </p:cNvPr>
          <p:cNvSpPr/>
          <p:nvPr/>
        </p:nvSpPr>
        <p:spPr>
          <a:xfrm>
            <a:off x="30134797" y="32991964"/>
            <a:ext cx="16673474" cy="22471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182880" rIns="457200" bIns="182880" rtlCol="0" anchor="t"/>
          <a:lstStyle>
            <a:defPPr>
              <a:defRPr kern="1200" smtId="4294967295"/>
            </a:defPPr>
          </a:lstStyle>
          <a:p>
            <a:r>
              <a:rPr lang="en-US" sz="4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project was funded and supported by </a:t>
            </a:r>
            <a:r>
              <a:rPr lang="en-US" altLang="zh-CN" sz="4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4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ygiena. The authors thank Macie </a:t>
            </a:r>
            <a:r>
              <a:rPr lang="en-US" sz="4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Reeb</a:t>
            </a:r>
            <a:r>
              <a:rPr lang="en-US" sz="4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of Kansas State University for her assistance with boot cover sample collection.  </a:t>
            </a:r>
            <a:endParaRPr lang="en-US"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F746D424-83FA-36D6-8A50-0423A0A0F8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978324" y="8305036"/>
            <a:ext cx="17449489" cy="9984722"/>
          </a:xfrm>
          <a:prstGeom prst="rect">
            <a:avLst/>
          </a:prstGeom>
        </p:spPr>
      </p:pic>
      <p:sp>
        <p:nvSpPr>
          <p:cNvPr id="2" name="文本框 1">
            <a:extLst>
              <a:ext uri="{FF2B5EF4-FFF2-40B4-BE49-F238E27FC236}">
                <a16:creationId xmlns:a16="http://schemas.microsoft.com/office/drawing/2014/main" id="{7CB25145-8EF1-192B-F0DF-B5E4AED9B654}"/>
              </a:ext>
            </a:extLst>
          </p:cNvPr>
          <p:cNvSpPr txBox="1"/>
          <p:nvPr/>
        </p:nvSpPr>
        <p:spPr>
          <a:xfrm>
            <a:off x="11293011" y="21341175"/>
            <a:ext cx="5898584" cy="4401205"/>
          </a:xfrm>
          <a:prstGeom prst="rect">
            <a:avLst/>
          </a:prstGeom>
          <a:noFill/>
        </p:spPr>
        <p:txBody>
          <a:bodyPr wrap="square" rtlCol="0">
            <a:spAutoFit/>
          </a:bodyPr>
          <a:lstStyle/>
          <a:p>
            <a:r>
              <a:rPr kumimoji="1" lang="en-US" altLang="zh-CN" sz="3500" dirty="0">
                <a:latin typeface="Times New Roman" panose="02020603050405020304" pitchFamily="18" charset="0"/>
                <a:cs typeface="Times New Roman" panose="02020603050405020304" pitchFamily="18" charset="0"/>
              </a:rPr>
              <a:t>2. Boot cover samples were homogenized with 100 mL of buffered peptone water (BPW) and 1 mL was removed, incubated at 42 </a:t>
            </a:r>
            <a:r>
              <a:rPr kumimoji="1" lang="en-US" altLang="zh-CN" sz="3500" baseline="30000" dirty="0">
                <a:latin typeface="Times New Roman" panose="02020603050405020304" pitchFamily="18" charset="0"/>
                <a:cs typeface="Times New Roman" panose="02020603050405020304" pitchFamily="18" charset="0"/>
              </a:rPr>
              <a:t>o </a:t>
            </a:r>
            <a:r>
              <a:rPr kumimoji="1" lang="en-US" altLang="zh-CN" sz="3500" dirty="0">
                <a:latin typeface="Times New Roman" panose="02020603050405020304" pitchFamily="18" charset="0"/>
                <a:cs typeface="Times New Roman" panose="02020603050405020304" pitchFamily="18" charset="0"/>
              </a:rPr>
              <a:t>C for 18-24 h, and then screened for naturally occurring </a:t>
            </a:r>
            <a:r>
              <a:rPr kumimoji="1" lang="en-US" altLang="zh-CN" sz="3500" i="1" dirty="0">
                <a:latin typeface="Times New Roman" panose="02020603050405020304" pitchFamily="18" charset="0"/>
                <a:cs typeface="Times New Roman" panose="02020603050405020304" pitchFamily="18" charset="0"/>
              </a:rPr>
              <a:t>Salmonella </a:t>
            </a:r>
            <a:r>
              <a:rPr kumimoji="1" lang="en-US" altLang="zh-CN" sz="3500" dirty="0">
                <a:latin typeface="Times New Roman" panose="02020603050405020304" pitchFamily="18" charset="0"/>
                <a:cs typeface="Times New Roman" panose="02020603050405020304" pitchFamily="18" charset="0"/>
              </a:rPr>
              <a:t>using the BAX system. </a:t>
            </a:r>
          </a:p>
        </p:txBody>
      </p:sp>
      <p:cxnSp>
        <p:nvCxnSpPr>
          <p:cNvPr id="26" name="直线箭头连接符 25">
            <a:extLst>
              <a:ext uri="{FF2B5EF4-FFF2-40B4-BE49-F238E27FC236}">
                <a16:creationId xmlns:a16="http://schemas.microsoft.com/office/drawing/2014/main" id="{5AE1F4FF-969A-C6F5-5946-7717F033C51A}"/>
              </a:ext>
            </a:extLst>
          </p:cNvPr>
          <p:cNvCxnSpPr>
            <a:cxnSpLocks/>
          </p:cNvCxnSpPr>
          <p:nvPr/>
        </p:nvCxnSpPr>
        <p:spPr>
          <a:xfrm>
            <a:off x="17681451" y="23427408"/>
            <a:ext cx="3182029"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9" name="文本框 8">
            <a:extLst>
              <a:ext uri="{FF2B5EF4-FFF2-40B4-BE49-F238E27FC236}">
                <a16:creationId xmlns:a16="http://schemas.microsoft.com/office/drawing/2014/main" id="{0B164672-A54B-8CD6-E849-BF9AC2DDCD86}"/>
              </a:ext>
            </a:extLst>
          </p:cNvPr>
          <p:cNvSpPr txBox="1"/>
          <p:nvPr/>
        </p:nvSpPr>
        <p:spPr>
          <a:xfrm>
            <a:off x="11316129" y="30310268"/>
            <a:ext cx="5960399" cy="3862596"/>
          </a:xfrm>
          <a:prstGeom prst="rect">
            <a:avLst/>
          </a:prstGeom>
          <a:noFill/>
        </p:spPr>
        <p:txBody>
          <a:bodyPr wrap="square" rtlCol="0">
            <a:spAutoFit/>
          </a:bodyPr>
          <a:lstStyle/>
          <a:p>
            <a:pPr lvl="0"/>
            <a:r>
              <a:rPr lang="en-US" altLang="zh-CN" sz="3500" dirty="0">
                <a:latin typeface="Times New Roman" panose="02020603050405020304" pitchFamily="18" charset="0"/>
                <a:cs typeface="Times New Roman" panose="02020603050405020304" pitchFamily="18" charset="0"/>
              </a:rPr>
              <a:t>5. A 3×5 MPN analysis was conducted for Negative, 0.0, 1.0 log samples, while a 3×3 MPN for 2.0, 3.0, 4.0 log samples. Incubated MPN 24 h at 37 °C. Run BAX System assay after incubated.</a:t>
            </a:r>
            <a:endParaRPr lang="zh-CN" altLang="zh-CN" sz="35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8E655681-F094-31CD-128B-D4E33FF591E3}"/>
              </a:ext>
            </a:extLst>
          </p:cNvPr>
          <p:cNvSpPr txBox="1"/>
          <p:nvPr/>
        </p:nvSpPr>
        <p:spPr>
          <a:xfrm>
            <a:off x="30481326" y="30174864"/>
            <a:ext cx="15842069" cy="1200329"/>
          </a:xfrm>
          <a:prstGeom prst="rect">
            <a:avLst/>
          </a:prstGeom>
          <a:noFill/>
        </p:spPr>
        <p:txBody>
          <a:bodyPr wrap="square" rtlCol="0">
            <a:spAutoFit/>
          </a:bodyPr>
          <a:lstStyle/>
          <a:p>
            <a:r>
              <a:rPr lang="en-US" altLang="zh-CN" sz="3600" i="1" dirty="0">
                <a:latin typeface="Times New Roman" panose="02020603050405020304" pitchFamily="18" charset="0"/>
                <a:cs typeface="Times New Roman" panose="02020603050405020304" pitchFamily="18" charset="0"/>
              </a:rPr>
              <a:t>Salmonella</a:t>
            </a:r>
            <a:r>
              <a:rPr lang="en-US" altLang="zh-CN" sz="3600" dirty="0">
                <a:latin typeface="Times New Roman" panose="02020603050405020304" pitchFamily="18" charset="0"/>
                <a:cs typeface="Times New Roman" panose="02020603050405020304" pitchFamily="18" charset="0"/>
              </a:rPr>
              <a:t> as a foodborne pathogen in pork. (n.d.). Retrieved June 9, 2022, from https://</a:t>
            </a:r>
            <a:r>
              <a:rPr lang="en-US" altLang="zh-CN" sz="3600" dirty="0" err="1">
                <a:latin typeface="Times New Roman" panose="02020603050405020304" pitchFamily="18" charset="0"/>
                <a:cs typeface="Times New Roman" panose="02020603050405020304" pitchFamily="18" charset="0"/>
              </a:rPr>
              <a:t>projects.ncsu.edu</a:t>
            </a:r>
            <a:r>
              <a:rPr lang="en-US" altLang="zh-CN" sz="3600" dirty="0">
                <a:latin typeface="Times New Roman" panose="02020603050405020304" pitchFamily="18" charset="0"/>
                <a:cs typeface="Times New Roman" panose="02020603050405020304" pitchFamily="18" charset="0"/>
              </a:rPr>
              <a:t>/project/</a:t>
            </a:r>
            <a:r>
              <a:rPr lang="en-US" altLang="zh-CN" sz="3600" dirty="0" err="1">
                <a:latin typeface="Times New Roman" panose="02020603050405020304" pitchFamily="18" charset="0"/>
                <a:cs typeface="Times New Roman" panose="02020603050405020304" pitchFamily="18" charset="0"/>
              </a:rPr>
              <a:t>swine_extension</a:t>
            </a:r>
            <a:r>
              <a:rPr lang="en-US" altLang="zh-CN" sz="3600" dirty="0">
                <a:latin typeface="Times New Roman" panose="02020603050405020304" pitchFamily="18" charset="0"/>
                <a:cs typeface="Times New Roman" panose="02020603050405020304" pitchFamily="18" charset="0"/>
              </a:rPr>
              <a:t>/publications/factsheets/816s.htm </a:t>
            </a:r>
          </a:p>
        </p:txBody>
      </p:sp>
      <p:cxnSp>
        <p:nvCxnSpPr>
          <p:cNvPr id="31" name="直线箭头连接符 30">
            <a:extLst>
              <a:ext uri="{FF2B5EF4-FFF2-40B4-BE49-F238E27FC236}">
                <a16:creationId xmlns:a16="http://schemas.microsoft.com/office/drawing/2014/main" id="{350F5C0E-03DE-7C8F-125F-909E6BF71757}"/>
              </a:ext>
            </a:extLst>
          </p:cNvPr>
          <p:cNvCxnSpPr>
            <a:cxnSpLocks/>
          </p:cNvCxnSpPr>
          <p:nvPr/>
        </p:nvCxnSpPr>
        <p:spPr>
          <a:xfrm>
            <a:off x="7612934" y="23427408"/>
            <a:ext cx="3182029"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3" name="文本框 12">
            <a:extLst>
              <a:ext uri="{FF2B5EF4-FFF2-40B4-BE49-F238E27FC236}">
                <a16:creationId xmlns:a16="http://schemas.microsoft.com/office/drawing/2014/main" id="{71014660-608F-81B6-CFE1-D0CFFC2A006D}"/>
              </a:ext>
            </a:extLst>
          </p:cNvPr>
          <p:cNvSpPr txBox="1"/>
          <p:nvPr/>
        </p:nvSpPr>
        <p:spPr>
          <a:xfrm>
            <a:off x="1120987" y="32510871"/>
            <a:ext cx="6716727" cy="2785378"/>
          </a:xfrm>
          <a:prstGeom prst="rect">
            <a:avLst/>
          </a:prstGeom>
          <a:noFill/>
        </p:spPr>
        <p:txBody>
          <a:bodyPr wrap="square" rtlCol="0">
            <a:spAutoFit/>
          </a:bodyPr>
          <a:lstStyle/>
          <a:p>
            <a:pPr lvl="0"/>
            <a:r>
              <a:rPr lang="en-US" altLang="zh-CN" sz="3500" dirty="0">
                <a:latin typeface="Times New Roman" panose="02020603050405020304" pitchFamily="18" charset="0"/>
                <a:cs typeface="Times New Roman" panose="02020603050405020304" pitchFamily="18" charset="0"/>
              </a:rPr>
              <a:t>4.</a:t>
            </a:r>
            <a:r>
              <a:rPr lang="zh-CN" altLang="en-US" sz="3500" dirty="0">
                <a:latin typeface="Times New Roman" panose="02020603050405020304" pitchFamily="18" charset="0"/>
                <a:cs typeface="Times New Roman" panose="02020603050405020304" pitchFamily="18" charset="0"/>
              </a:rPr>
              <a:t> </a:t>
            </a:r>
            <a:r>
              <a:rPr lang="en-US" altLang="zh-CN" sz="3500" dirty="0">
                <a:latin typeface="Times New Roman" panose="02020603050405020304" pitchFamily="18" charset="0"/>
                <a:cs typeface="Times New Roman" panose="02020603050405020304" pitchFamily="18" charset="0"/>
              </a:rPr>
              <a:t>30 mL of samples were enriched with 30 mL of BAX MP + Quant Solution for 6, 8, 10h at 42 °C and quantified using the BAX System RT Assay for </a:t>
            </a:r>
            <a:r>
              <a:rPr lang="en-US" altLang="zh-CN" sz="3500" i="1" dirty="0">
                <a:latin typeface="Times New Roman" panose="02020603050405020304" pitchFamily="18" charset="0"/>
                <a:cs typeface="Times New Roman" panose="02020603050405020304" pitchFamily="18" charset="0"/>
              </a:rPr>
              <a:t>Salmonella.</a:t>
            </a:r>
            <a:endParaRPr lang="zh-CN" altLang="zh-CN" sz="3500" dirty="0">
              <a:latin typeface="Times New Roman" panose="02020603050405020304" pitchFamily="18" charset="0"/>
              <a:cs typeface="Times New Roman" panose="02020603050405020304" pitchFamily="18" charset="0"/>
            </a:endParaRPr>
          </a:p>
        </p:txBody>
      </p:sp>
      <p:cxnSp>
        <p:nvCxnSpPr>
          <p:cNvPr id="33" name="直线箭头连接符 32">
            <a:extLst>
              <a:ext uri="{FF2B5EF4-FFF2-40B4-BE49-F238E27FC236}">
                <a16:creationId xmlns:a16="http://schemas.microsoft.com/office/drawing/2014/main" id="{36872058-32B9-E363-714D-1FB8B6CFD27C}"/>
              </a:ext>
            </a:extLst>
          </p:cNvPr>
          <p:cNvCxnSpPr>
            <a:cxnSpLocks/>
          </p:cNvCxnSpPr>
          <p:nvPr/>
        </p:nvCxnSpPr>
        <p:spPr>
          <a:xfrm>
            <a:off x="17681452" y="30980924"/>
            <a:ext cx="3182029"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4" name="文本框 13">
            <a:extLst>
              <a:ext uri="{FF2B5EF4-FFF2-40B4-BE49-F238E27FC236}">
                <a16:creationId xmlns:a16="http://schemas.microsoft.com/office/drawing/2014/main" id="{04060981-1ACB-8499-FC27-FE2D4E3BAB64}"/>
              </a:ext>
            </a:extLst>
          </p:cNvPr>
          <p:cNvSpPr txBox="1"/>
          <p:nvPr/>
        </p:nvSpPr>
        <p:spPr>
          <a:xfrm>
            <a:off x="21281604" y="30083568"/>
            <a:ext cx="7505667" cy="4401205"/>
          </a:xfrm>
          <a:prstGeom prst="rect">
            <a:avLst/>
          </a:prstGeom>
          <a:noFill/>
        </p:spPr>
        <p:txBody>
          <a:bodyPr wrap="square" rtlCol="0">
            <a:spAutoFit/>
          </a:bodyPr>
          <a:lstStyle/>
          <a:p>
            <a:r>
              <a:rPr lang="en-US" altLang="zh-CN" sz="3500" dirty="0">
                <a:latin typeface="Times New Roman" panose="02020603050405020304" pitchFamily="18" charset="0"/>
                <a:cs typeface="Times New Roman" panose="02020603050405020304" pitchFamily="18" charset="0"/>
              </a:rPr>
              <a:t>6. </a:t>
            </a:r>
            <a:r>
              <a:rPr lang="en-US" altLang="zh-CN" sz="3500" dirty="0" err="1">
                <a:latin typeface="Times New Roman" panose="02020603050405020304" pitchFamily="18" charset="0"/>
                <a:cs typeface="Times New Roman" panose="02020603050405020304" pitchFamily="18" charset="0"/>
              </a:rPr>
              <a:t>SalQuant</a:t>
            </a:r>
            <a:r>
              <a:rPr lang="en-US" altLang="zh-CN" sz="3500" dirty="0">
                <a:latin typeface="Times New Roman" panose="02020603050405020304" pitchFamily="18" charset="0"/>
                <a:cs typeface="Times New Roman" panose="02020603050405020304" pitchFamily="18" charset="0"/>
              </a:rPr>
              <a:t> timepoints were analyzed using JMP</a:t>
            </a:r>
            <a:r>
              <a:rPr lang="en-US" altLang="zh-CN" sz="3500" baseline="30000" dirty="0">
                <a:latin typeface="Times New Roman" panose="02020603050405020304" pitchFamily="18" charset="0"/>
                <a:cs typeface="Times New Roman" panose="02020603050405020304" pitchFamily="18" charset="0"/>
              </a:rPr>
              <a:t>®</a:t>
            </a:r>
            <a:r>
              <a:rPr lang="en-US" altLang="zh-CN" sz="3500" dirty="0">
                <a:latin typeface="Times New Roman" panose="02020603050405020304" pitchFamily="18" charset="0"/>
                <a:cs typeface="Times New Roman" panose="02020603050405020304" pitchFamily="18" charset="0"/>
              </a:rPr>
              <a:t> v. 15 to calculate RMSE and determine the timepoint most effective for enumerating </a:t>
            </a:r>
            <a:r>
              <a:rPr lang="en-US" altLang="zh-CN" sz="3500" i="1" dirty="0">
                <a:latin typeface="Times New Roman" panose="02020603050405020304" pitchFamily="18" charset="0"/>
                <a:cs typeface="Times New Roman" panose="02020603050405020304" pitchFamily="18" charset="0"/>
              </a:rPr>
              <a:t>Salmonella</a:t>
            </a:r>
            <a:r>
              <a:rPr lang="en-US" altLang="zh-CN" sz="3500" dirty="0">
                <a:latin typeface="Times New Roman" panose="02020603050405020304" pitchFamily="18" charset="0"/>
                <a:cs typeface="Times New Roman" panose="02020603050405020304" pitchFamily="18" charset="0"/>
              </a:rPr>
              <a:t> in pork production boot covers. </a:t>
            </a:r>
            <a:r>
              <a:rPr lang="en-US" altLang="zh-CN" sz="3500" dirty="0" err="1">
                <a:latin typeface="Times New Roman" panose="02020603050405020304" pitchFamily="18" charset="0"/>
                <a:cs typeface="Times New Roman" panose="02020603050405020304" pitchFamily="18" charset="0"/>
              </a:rPr>
              <a:t>SalQuant</a:t>
            </a:r>
            <a:r>
              <a:rPr lang="en-US" altLang="zh-CN" sz="3500" dirty="0">
                <a:latin typeface="Times New Roman" panose="02020603050405020304" pitchFamily="18" charset="0"/>
                <a:cs typeface="Times New Roman" panose="02020603050405020304" pitchFamily="18" charset="0"/>
              </a:rPr>
              <a:t> and MPN were compared at each inoculation concentration with a paired t-test using GraphPad Prism 9.0.</a:t>
            </a:r>
            <a:endParaRPr lang="zh-CN" altLang="zh-CN" sz="3500" dirty="0">
              <a:latin typeface="Times New Roman" panose="02020603050405020304" pitchFamily="18" charset="0"/>
              <a:cs typeface="Times New Roman" panose="02020603050405020304" pitchFamily="18" charset="0"/>
            </a:endParaRPr>
          </a:p>
        </p:txBody>
      </p:sp>
      <p:pic>
        <p:nvPicPr>
          <p:cNvPr id="8" name="图片 7" descr="架子上放着许多瓶子&#10;&#10;中度可信度描述已自动生成">
            <a:extLst>
              <a:ext uri="{FF2B5EF4-FFF2-40B4-BE49-F238E27FC236}">
                <a16:creationId xmlns:a16="http://schemas.microsoft.com/office/drawing/2014/main" id="{EF97E930-109A-637E-1F4F-BD76B5958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86157" y="20907177"/>
            <a:ext cx="7696720" cy="5508281"/>
          </a:xfrm>
          <a:prstGeom prst="rect">
            <a:avLst/>
          </a:prstGeom>
        </p:spPr>
      </p:pic>
      <p:pic>
        <p:nvPicPr>
          <p:cNvPr id="15" name="图片 14" descr="地上穿着球鞋的脚&#10;&#10;描述已自动生成">
            <a:extLst>
              <a:ext uri="{FF2B5EF4-FFF2-40B4-BE49-F238E27FC236}">
                <a16:creationId xmlns:a16="http://schemas.microsoft.com/office/drawing/2014/main" id="{A41E2922-BD8C-E0C0-A2B0-7EC3A1D37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87" y="21105248"/>
            <a:ext cx="6077462" cy="3876893"/>
          </a:xfrm>
          <a:prstGeom prst="rect">
            <a:avLst/>
          </a:prstGeom>
        </p:spPr>
      </p:pic>
      <p:pic>
        <p:nvPicPr>
          <p:cNvPr id="18" name="图片 17" descr="在微波炉旁&#10;&#10;描述已自动生成">
            <a:extLst>
              <a:ext uri="{FF2B5EF4-FFF2-40B4-BE49-F238E27FC236}">
                <a16:creationId xmlns:a16="http://schemas.microsoft.com/office/drawing/2014/main" id="{F97931C5-9885-9119-196E-C8958AE968E2}"/>
              </a:ext>
            </a:extLst>
          </p:cNvPr>
          <p:cNvPicPr>
            <a:picLocks noChangeAspect="1"/>
          </p:cNvPicPr>
          <p:nvPr/>
        </p:nvPicPr>
        <p:blipFill rotWithShape="1">
          <a:blip r:embed="rId6">
            <a:extLst>
              <a:ext uri="{28A0092B-C50C-407E-A947-70E740481C1C}">
                <a14:useLocalDpi xmlns:a14="http://schemas.microsoft.com/office/drawing/2010/main" val="0"/>
              </a:ext>
            </a:extLst>
          </a:blip>
          <a:srcRect b="12238"/>
          <a:stretch/>
        </p:blipFill>
        <p:spPr>
          <a:xfrm>
            <a:off x="1275667" y="28772580"/>
            <a:ext cx="5922782" cy="3659285"/>
          </a:xfrm>
          <a:prstGeom prst="rect">
            <a:avLst/>
          </a:prstGeom>
        </p:spPr>
      </p:pic>
      <p:sp>
        <p:nvSpPr>
          <p:cNvPr id="5" name="TextBox 4">
            <a:extLst>
              <a:ext uri="{FF2B5EF4-FFF2-40B4-BE49-F238E27FC236}">
                <a16:creationId xmlns:a16="http://schemas.microsoft.com/office/drawing/2014/main" id="{4450936D-A36A-B00A-AAAE-2E596ABB0FA7}"/>
              </a:ext>
            </a:extLst>
          </p:cNvPr>
          <p:cNvSpPr txBox="1"/>
          <p:nvPr/>
        </p:nvSpPr>
        <p:spPr>
          <a:xfrm>
            <a:off x="1120987" y="8264148"/>
            <a:ext cx="15158599" cy="4401205"/>
          </a:xfrm>
          <a:prstGeom prst="rect">
            <a:avLst/>
          </a:prstGeom>
          <a:noFill/>
        </p:spPr>
        <p:txBody>
          <a:bodyPr wrap="square" rtlCol="0">
            <a:spAutoFit/>
          </a:bodyPr>
          <a:lstStyle/>
          <a:p>
            <a:r>
              <a:rPr lang="en-US" altLang="zh-CN" sz="4000" dirty="0">
                <a:solidFill>
                  <a:schemeClr val="tx1"/>
                </a:solidFill>
                <a:latin typeface="Times New Roman" panose="02020603050405020304" pitchFamily="18" charset="0"/>
                <a:cs typeface="Times New Roman" panose="02020603050405020304" pitchFamily="18" charset="0"/>
              </a:rPr>
              <a:t>Although there have been fewer reported outbreaks of food-borne disease associated with pork than with other meat products, the fact that pork may be a source of </a:t>
            </a:r>
            <a:r>
              <a:rPr lang="en-US" altLang="zh-CN" sz="4000" i="1" dirty="0">
                <a:solidFill>
                  <a:schemeClr val="tx1"/>
                </a:solidFill>
                <a:latin typeface="Times New Roman" panose="02020603050405020304" pitchFamily="18" charset="0"/>
                <a:cs typeface="Times New Roman" panose="02020603050405020304" pitchFamily="18" charset="0"/>
              </a:rPr>
              <a:t>Salmonella</a:t>
            </a:r>
            <a:r>
              <a:rPr lang="en-US" altLang="zh-CN" sz="4000" dirty="0">
                <a:solidFill>
                  <a:schemeClr val="tx1"/>
                </a:solidFill>
                <a:latin typeface="Times New Roman" panose="02020603050405020304" pitchFamily="18" charset="0"/>
                <a:cs typeface="Times New Roman" panose="02020603050405020304" pitchFamily="18" charset="0"/>
              </a:rPr>
              <a:t> infection in humans cannot be ignored. </a:t>
            </a:r>
            <a:r>
              <a:rPr lang="en-US" altLang="zh-CN" sz="4000" i="1" dirty="0">
                <a:solidFill>
                  <a:schemeClr val="tx1"/>
                </a:solidFill>
                <a:latin typeface="Times New Roman" panose="02020603050405020304" pitchFamily="18" charset="0"/>
                <a:cs typeface="Times New Roman" panose="02020603050405020304" pitchFamily="18" charset="0"/>
              </a:rPr>
              <a:t>Salmonella</a:t>
            </a:r>
            <a:r>
              <a:rPr lang="en-US" altLang="zh-CN" sz="4000" dirty="0">
                <a:solidFill>
                  <a:schemeClr val="tx1"/>
                </a:solidFill>
                <a:latin typeface="Times New Roman" panose="02020603050405020304" pitchFamily="18" charset="0"/>
                <a:cs typeface="Times New Roman" panose="02020603050405020304" pitchFamily="18" charset="0"/>
              </a:rPr>
              <a:t> is a natural inhabitant of the swine gastrointestinal tract and can be found in the environment of swine farms. Personnel involved in the rearing of swine routinely wear boot covers, which can be used for quantifying the </a:t>
            </a:r>
            <a:r>
              <a:rPr lang="en-US" altLang="zh-CN" sz="4000" i="1" dirty="0">
                <a:solidFill>
                  <a:schemeClr val="tx1"/>
                </a:solidFill>
                <a:latin typeface="Times New Roman" panose="02020603050405020304" pitchFamily="18" charset="0"/>
                <a:cs typeface="Times New Roman" panose="02020603050405020304" pitchFamily="18" charset="0"/>
              </a:rPr>
              <a:t>Salmonella</a:t>
            </a:r>
            <a:r>
              <a:rPr lang="en-US" altLang="zh-CN" sz="4000" dirty="0">
                <a:solidFill>
                  <a:schemeClr val="tx1"/>
                </a:solidFill>
                <a:latin typeface="Times New Roman" panose="02020603050405020304" pitchFamily="18" charset="0"/>
                <a:cs typeface="Times New Roman" panose="02020603050405020304" pitchFamily="18" charset="0"/>
              </a:rPr>
              <a:t> in a swine herd.</a:t>
            </a:r>
          </a:p>
        </p:txBody>
      </p:sp>
      <p:sp>
        <p:nvSpPr>
          <p:cNvPr id="10" name="TextBox 9">
            <a:extLst>
              <a:ext uri="{FF2B5EF4-FFF2-40B4-BE49-F238E27FC236}">
                <a16:creationId xmlns:a16="http://schemas.microsoft.com/office/drawing/2014/main" id="{9684A309-A177-F8DE-D3C1-EDCF9A1D7348}"/>
              </a:ext>
            </a:extLst>
          </p:cNvPr>
          <p:cNvSpPr txBox="1"/>
          <p:nvPr/>
        </p:nvSpPr>
        <p:spPr>
          <a:xfrm>
            <a:off x="868571" y="16302306"/>
            <a:ext cx="15762699" cy="1938992"/>
          </a:xfrm>
          <a:prstGeom prst="rect">
            <a:avLst/>
          </a:prstGeom>
          <a:noFill/>
        </p:spPr>
        <p:txBody>
          <a:bodyPr wrap="square" rtlCol="0">
            <a:spAutoFit/>
          </a:bodyPr>
          <a:lstStyle/>
          <a:p>
            <a:r>
              <a:rPr lang="en-US" altLang="zh-CN" sz="4000" dirty="0">
                <a:solidFill>
                  <a:schemeClr val="tx1"/>
                </a:solidFill>
                <a:latin typeface="Times New Roman" panose="02020603050405020304" pitchFamily="18" charset="0"/>
                <a:cs typeface="Times New Roman" panose="02020603050405020304" pitchFamily="18" charset="0"/>
              </a:rPr>
              <a:t>This study was conducted to develop and validate the BAX System SalQuant method as a rapid PCR quantification for </a:t>
            </a:r>
            <a:r>
              <a:rPr lang="en-US" altLang="zh-CN" sz="4000" i="1" dirty="0">
                <a:solidFill>
                  <a:schemeClr val="tx1"/>
                </a:solidFill>
                <a:latin typeface="Times New Roman" panose="02020603050405020304" pitchFamily="18" charset="0"/>
                <a:cs typeface="Times New Roman" panose="02020603050405020304" pitchFamily="18" charset="0"/>
              </a:rPr>
              <a:t>Salmonella</a:t>
            </a:r>
            <a:r>
              <a:rPr lang="en-US" altLang="zh-CN" sz="4000" dirty="0">
                <a:solidFill>
                  <a:schemeClr val="tx1"/>
                </a:solidFill>
                <a:latin typeface="Times New Roman" panose="02020603050405020304" pitchFamily="18" charset="0"/>
                <a:cs typeface="Times New Roman" panose="02020603050405020304" pitchFamily="18" charset="0"/>
              </a:rPr>
              <a:t> in boot cover samples from the pork primary production setting.</a:t>
            </a:r>
            <a:endParaRPr lang="zh-CN" altLang="zh-CN" sz="4000" dirty="0">
              <a:solidFill>
                <a:schemeClr val="tx1"/>
              </a:solidFill>
              <a:latin typeface="Times New Roman" panose="02020603050405020304" pitchFamily="18" charset="0"/>
              <a:cs typeface="Times New Roman" panose="02020603050405020304" pitchFamily="18" charset="0"/>
            </a:endParaRPr>
          </a:p>
        </p:txBody>
      </p:sp>
      <p:sp>
        <p:nvSpPr>
          <p:cNvPr id="38" name="Rectangle 84">
            <a:extLst>
              <a:ext uri="{FF2B5EF4-FFF2-40B4-BE49-F238E27FC236}">
                <a16:creationId xmlns:a16="http://schemas.microsoft.com/office/drawing/2014/main" id="{55E196EA-3D57-306B-82DC-60762A58CFB5}"/>
              </a:ext>
            </a:extLst>
          </p:cNvPr>
          <p:cNvSpPr/>
          <p:nvPr/>
        </p:nvSpPr>
        <p:spPr>
          <a:xfrm>
            <a:off x="30124401" y="25171182"/>
            <a:ext cx="16625324" cy="3306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kern="1200" smtId="4294967295"/>
            </a:defPPr>
          </a:lstStyle>
          <a:p>
            <a:endParaRPr lang="en-US" sz="4000" kern="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39" name="Rectangle 10">
            <a:extLst>
              <a:ext uri="{FF2B5EF4-FFF2-40B4-BE49-F238E27FC236}">
                <a16:creationId xmlns:a16="http://schemas.microsoft.com/office/drawing/2014/main" id="{E201B78B-78A5-F5D9-BCBC-06CF06705180}"/>
              </a:ext>
            </a:extLst>
          </p:cNvPr>
          <p:cNvSpPr>
            <a:spLocks noChangeArrowheads="1"/>
          </p:cNvSpPr>
          <p:nvPr/>
        </p:nvSpPr>
        <p:spPr bwMode="auto">
          <a:xfrm>
            <a:off x="30134797" y="24222595"/>
            <a:ext cx="16625324" cy="966102"/>
          </a:xfrm>
          <a:prstGeom prst="snipRoundRect">
            <a:avLst>
              <a:gd name="adj1" fmla="val 0"/>
              <a:gd name="adj2" fmla="val 50000"/>
            </a:avLst>
          </a:prstGeom>
          <a:solidFill>
            <a:srgbClr val="5D2884"/>
          </a:solidFill>
          <a:ln w="12700">
            <a:noFill/>
            <a:miter lim="800000"/>
          </a:ln>
        </p:spPr>
        <p:txBody>
          <a:bodyPr wrap="none" lIns="205740" tIns="54864" rIns="205740" bIns="51422" anchor="ctr" anchorCtr="0"/>
          <a:lstStyle>
            <a:defPPr>
              <a:defRPr kern="1200" smtId="4294967295"/>
            </a:defPPr>
          </a:lstStyle>
          <a:p>
            <a:pPr algn="ctr" defTabSz="3526941"/>
            <a:r>
              <a:rPr lang="en-US" sz="5500" b="1" dirty="0">
                <a:solidFill>
                  <a:schemeClr val="bg1"/>
                </a:solidFill>
                <a:latin typeface="Times New Roman" panose="02020603050405020304" pitchFamily="18" charset="0"/>
                <a:cs typeface="Times New Roman" panose="02020603050405020304" pitchFamily="18" charset="0"/>
              </a:rPr>
              <a:t>Significance</a:t>
            </a:r>
          </a:p>
        </p:txBody>
      </p:sp>
      <p:sp>
        <p:nvSpPr>
          <p:cNvPr id="40" name="文本框 20">
            <a:extLst>
              <a:ext uri="{FF2B5EF4-FFF2-40B4-BE49-F238E27FC236}">
                <a16:creationId xmlns:a16="http://schemas.microsoft.com/office/drawing/2014/main" id="{691EA6A4-BAF2-0063-4994-A916B148E0B8}"/>
              </a:ext>
            </a:extLst>
          </p:cNvPr>
          <p:cNvSpPr txBox="1"/>
          <p:nvPr/>
        </p:nvSpPr>
        <p:spPr>
          <a:xfrm>
            <a:off x="30444716" y="20872863"/>
            <a:ext cx="15900564" cy="2554545"/>
          </a:xfrm>
          <a:prstGeom prst="rect">
            <a:avLst/>
          </a:prstGeom>
          <a:noFill/>
        </p:spPr>
        <p:txBody>
          <a:bodyPr wrap="square" rtlCol="0">
            <a:spAutoFit/>
          </a:bodyPr>
          <a:lstStyle/>
          <a:p>
            <a:r>
              <a:rPr lang="en-US" sz="4000" dirty="0">
                <a:solidFill>
                  <a:schemeClr val="tx1"/>
                </a:solidFill>
                <a:latin typeface="Times New Roman" panose="02020603050405020304" pitchFamily="18" charset="0"/>
                <a:cs typeface="Times New Roman" panose="02020603050405020304" pitchFamily="18" charset="0"/>
              </a:rPr>
              <a:t>The linear of 8 hours of timepoint fit the range which R</a:t>
            </a:r>
            <a:r>
              <a:rPr lang="en-US" sz="4000" baseline="30000" dirty="0">
                <a:solidFill>
                  <a:schemeClr val="tx1"/>
                </a:solidFill>
                <a:latin typeface="Times New Roman" panose="02020603050405020304" pitchFamily="18" charset="0"/>
                <a:cs typeface="Times New Roman" panose="02020603050405020304" pitchFamily="18" charset="0"/>
              </a:rPr>
              <a:t>2</a:t>
            </a:r>
            <a:r>
              <a:rPr lang="en-US" sz="4000" dirty="0">
                <a:solidFill>
                  <a:schemeClr val="tx1"/>
                </a:solidFill>
                <a:latin typeface="Times New Roman" panose="02020603050405020304" pitchFamily="18" charset="0"/>
                <a:cs typeface="Times New Roman" panose="02020603050405020304" pitchFamily="18" charset="0"/>
              </a:rPr>
              <a:t> = 0.91, Log RMSE=0.46. According to the results of this experiment, after hours of incubation, the BAX System SalQuant method can accurately quantify </a:t>
            </a:r>
            <a:r>
              <a:rPr lang="en-US" sz="4000" i="1" dirty="0">
                <a:solidFill>
                  <a:schemeClr val="tx1"/>
                </a:solidFill>
                <a:latin typeface="Times New Roman" panose="02020603050405020304" pitchFamily="18" charset="0"/>
                <a:cs typeface="Times New Roman" panose="02020603050405020304" pitchFamily="18" charset="0"/>
              </a:rPr>
              <a:t>Salmonella</a:t>
            </a:r>
            <a:r>
              <a:rPr lang="en-US" sz="4000" dirty="0">
                <a:solidFill>
                  <a:schemeClr val="tx1"/>
                </a:solidFill>
                <a:latin typeface="Times New Roman" panose="02020603050405020304" pitchFamily="18" charset="0"/>
                <a:cs typeface="Times New Roman" panose="02020603050405020304" pitchFamily="18" charset="0"/>
              </a:rPr>
              <a:t> in enriched boot cover slurry.</a:t>
            </a:r>
          </a:p>
        </p:txBody>
      </p:sp>
      <p:sp>
        <p:nvSpPr>
          <p:cNvPr id="41" name="文本框 20">
            <a:extLst>
              <a:ext uri="{FF2B5EF4-FFF2-40B4-BE49-F238E27FC236}">
                <a16:creationId xmlns:a16="http://schemas.microsoft.com/office/drawing/2014/main" id="{B3AB4171-2F8C-2378-BF9A-A08751B2DCBF}"/>
              </a:ext>
            </a:extLst>
          </p:cNvPr>
          <p:cNvSpPr txBox="1"/>
          <p:nvPr/>
        </p:nvSpPr>
        <p:spPr>
          <a:xfrm>
            <a:off x="30614142" y="25593673"/>
            <a:ext cx="15842069" cy="2554545"/>
          </a:xfrm>
          <a:prstGeom prst="rect">
            <a:avLst/>
          </a:prstGeom>
          <a:noFill/>
        </p:spPr>
        <p:txBody>
          <a:bodyPr wrap="square" rtlCol="0">
            <a:spAutoFit/>
          </a:bodyPr>
          <a:lstStyle/>
          <a:p>
            <a:r>
              <a:rPr lang="en-US" sz="4000" kern="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BAX System SalQuant can accurately quantify </a:t>
            </a:r>
            <a:r>
              <a:rPr lang="en-US" sz="4000" i="1" kern="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Salmonella</a:t>
            </a:r>
            <a:r>
              <a:rPr lang="en-US" sz="4000" kern="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from pork primary production boot covers after an 8-hour incubation at 42 ˚C. This provides the pork industry with a rapid approach to quantifying </a:t>
            </a:r>
            <a:r>
              <a:rPr lang="en-US" sz="4000" i="1" kern="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Salmonella</a:t>
            </a:r>
            <a:r>
              <a:rPr lang="en-US" sz="4000" kern="1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populations in the primary pork production environment.</a:t>
            </a:r>
          </a:p>
        </p:txBody>
      </p:sp>
      <p:sp>
        <p:nvSpPr>
          <p:cNvPr id="17" name="TextBox 16">
            <a:extLst>
              <a:ext uri="{FF2B5EF4-FFF2-40B4-BE49-F238E27FC236}">
                <a16:creationId xmlns:a16="http://schemas.microsoft.com/office/drawing/2014/main" id="{0C810190-C537-307E-C90F-77625D3D441E}"/>
              </a:ext>
            </a:extLst>
          </p:cNvPr>
          <p:cNvSpPr txBox="1"/>
          <p:nvPr/>
        </p:nvSpPr>
        <p:spPr>
          <a:xfrm>
            <a:off x="17894518" y="13682275"/>
            <a:ext cx="10486081" cy="4401205"/>
          </a:xfrm>
          <a:prstGeom prst="rect">
            <a:avLst/>
          </a:prstGeom>
          <a:noFill/>
        </p:spPr>
        <p:txBody>
          <a:bodyPr wrap="square" rtlCol="0">
            <a:spAutoFit/>
          </a:bodyPr>
          <a:lstStyle/>
          <a:p>
            <a:r>
              <a:rPr lang="en-US" sz="3500" b="1" dirty="0">
                <a:latin typeface="Times New Roman" panose="02020603050405020304" pitchFamily="18" charset="0"/>
                <a:cs typeface="Times New Roman" panose="02020603050405020304" pitchFamily="18" charset="0"/>
              </a:rPr>
              <a:t>Figure 1 (right): </a:t>
            </a:r>
            <a:r>
              <a:rPr lang="en-US" sz="3500" i="1" dirty="0">
                <a:latin typeface="Times New Roman" panose="02020603050405020304" pitchFamily="18" charset="0"/>
                <a:cs typeface="Times New Roman" panose="02020603050405020304" pitchFamily="18" charset="0"/>
              </a:rPr>
              <a:t>Salmonella </a:t>
            </a:r>
            <a:r>
              <a:rPr lang="en-US" sz="3500" dirty="0">
                <a:latin typeface="Times New Roman" panose="02020603050405020304" pitchFamily="18" charset="0"/>
                <a:cs typeface="Times New Roman" panose="02020603050405020304" pitchFamily="18" charset="0"/>
              </a:rPr>
              <a:t>concentration recovered from inoculated pork boot covers by MPN (MPN/mL) and SalQuant (CFU/mL) methods when inoculated with 0 – 4 CFU/mL of </a:t>
            </a:r>
            <a:r>
              <a:rPr lang="en-US" sz="3500" i="1" dirty="0">
                <a:latin typeface="Times New Roman" panose="02020603050405020304" pitchFamily="18" charset="0"/>
                <a:cs typeface="Times New Roman" panose="02020603050405020304" pitchFamily="18" charset="0"/>
              </a:rPr>
              <a:t>Salmonella</a:t>
            </a:r>
            <a:r>
              <a:rPr lang="en-US" sz="3500" dirty="0">
                <a:latin typeface="Times New Roman" panose="02020603050405020304" pitchFamily="18" charset="0"/>
                <a:cs typeface="Times New Roman" panose="02020603050405020304" pitchFamily="18" charset="0"/>
              </a:rPr>
              <a:t> Typhimurium. MPN and SalQuant methods were not significantly different at any of the tested inoculation concentrations (P=0.6031).</a:t>
            </a:r>
            <a:br>
              <a:rPr lang="en-US" sz="3500" dirty="0">
                <a:latin typeface="Times New Roman" panose="02020603050405020304" pitchFamily="18" charset="0"/>
                <a:cs typeface="Times New Roman" panose="02020603050405020304" pitchFamily="18" charset="0"/>
              </a:rPr>
            </a:br>
            <a:endParaRPr lang="en-US" sz="3500" dirty="0">
              <a:latin typeface="Times New Roman" panose="02020603050405020304" pitchFamily="18" charset="0"/>
              <a:cs typeface="Times New Roman" panose="02020603050405020304" pitchFamily="18" charset="0"/>
            </a:endParaRPr>
          </a:p>
          <a:p>
            <a:r>
              <a:rPr lang="en-US" sz="3500" dirty="0">
                <a:latin typeface="Times New Roman" panose="02020603050405020304" pitchFamily="18" charset="0"/>
                <a:cs typeface="Times New Roman" panose="02020603050405020304" pitchFamily="18" charset="0"/>
              </a:rPr>
              <a:t>Error bars indicate 95% confidence interval. </a:t>
            </a:r>
          </a:p>
        </p:txBody>
      </p:sp>
      <p:sp>
        <p:nvSpPr>
          <p:cNvPr id="19" name="文本框 1">
            <a:extLst>
              <a:ext uri="{FF2B5EF4-FFF2-40B4-BE49-F238E27FC236}">
                <a16:creationId xmlns:a16="http://schemas.microsoft.com/office/drawing/2014/main" id="{BDAE4592-D54A-01B2-2CA8-7E6CF2D5B4EF}"/>
              </a:ext>
            </a:extLst>
          </p:cNvPr>
          <p:cNvSpPr txBox="1"/>
          <p:nvPr/>
        </p:nvSpPr>
        <p:spPr>
          <a:xfrm>
            <a:off x="21286157" y="26525811"/>
            <a:ext cx="7696720" cy="2246769"/>
          </a:xfrm>
          <a:prstGeom prst="rect">
            <a:avLst/>
          </a:prstGeom>
          <a:noFill/>
        </p:spPr>
        <p:txBody>
          <a:bodyPr wrap="square" rtlCol="0">
            <a:spAutoFit/>
          </a:bodyPr>
          <a:lstStyle/>
          <a:p>
            <a:r>
              <a:rPr kumimoji="1" lang="en-US" altLang="zh-CN" sz="3500" dirty="0">
                <a:latin typeface="Times New Roman" panose="02020603050405020304" pitchFamily="18" charset="0"/>
                <a:cs typeface="Times New Roman" panose="02020603050405020304" pitchFamily="18" charset="0"/>
              </a:rPr>
              <a:t>3. Negative boot cover samples were inoculated with </a:t>
            </a:r>
            <a:r>
              <a:rPr kumimoji="1" lang="en-US" altLang="zh-CN" sz="3500" i="1" dirty="0">
                <a:latin typeface="Times New Roman" panose="02020603050405020304" pitchFamily="18" charset="0"/>
                <a:cs typeface="Times New Roman" panose="02020603050405020304" pitchFamily="18" charset="0"/>
              </a:rPr>
              <a:t>Salmonella</a:t>
            </a:r>
            <a:r>
              <a:rPr kumimoji="1" lang="en-US" altLang="zh-CN" sz="3500" dirty="0">
                <a:latin typeface="Times New Roman" panose="02020603050405020304" pitchFamily="18" charset="0"/>
                <a:cs typeface="Times New Roman" panose="02020603050405020304" pitchFamily="18" charset="0"/>
              </a:rPr>
              <a:t> Typhimurium (ATCC 14028) at concentrations of 0.00 – 4.00 Log CFU/</a:t>
            </a:r>
            <a:r>
              <a:rPr kumimoji="1" lang="en-US" altLang="zh-CN" sz="3500" dirty="0" err="1">
                <a:latin typeface="Times New Roman" panose="02020603050405020304" pitchFamily="18" charset="0"/>
                <a:cs typeface="Times New Roman" panose="02020603050405020304" pitchFamily="18" charset="0"/>
              </a:rPr>
              <a:t>mL.</a:t>
            </a:r>
            <a:r>
              <a:rPr kumimoji="1" lang="en-US" altLang="zh-CN" sz="3500" dirty="0">
                <a:latin typeface="Times New Roman" panose="02020603050405020304" pitchFamily="18" charset="0"/>
                <a:cs typeface="Times New Roman" panose="02020603050405020304" pitchFamily="18" charset="0"/>
              </a:rPr>
              <a:t> </a:t>
            </a:r>
          </a:p>
        </p:txBody>
      </p:sp>
      <p:cxnSp>
        <p:nvCxnSpPr>
          <p:cNvPr id="20" name="直线箭头连接符 30">
            <a:extLst>
              <a:ext uri="{FF2B5EF4-FFF2-40B4-BE49-F238E27FC236}">
                <a16:creationId xmlns:a16="http://schemas.microsoft.com/office/drawing/2014/main" id="{AF1BF044-E808-9435-DA28-5F267FF26DF4}"/>
              </a:ext>
            </a:extLst>
          </p:cNvPr>
          <p:cNvCxnSpPr>
            <a:cxnSpLocks/>
          </p:cNvCxnSpPr>
          <p:nvPr/>
        </p:nvCxnSpPr>
        <p:spPr>
          <a:xfrm>
            <a:off x="8278178" y="30980924"/>
            <a:ext cx="2770822"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id="{78857DA9-DA94-4F81-8C14-C81CD022570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698711" y="27121938"/>
            <a:ext cx="7099555" cy="1908006"/>
          </a:xfrm>
          <a:prstGeom prst="rect">
            <a:avLst/>
          </a:prstGeom>
        </p:spPr>
      </p:pic>
    </p:spTree>
    <p:extLst>
      <p:ext uri="{BB962C8B-B14F-4D97-AF65-F5344CB8AC3E}">
        <p14:creationId xmlns:p14="http://schemas.microsoft.com/office/powerpoint/2010/main" val="261684649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F8581ECC959C43B9827ABBD4FF1638" ma:contentTypeVersion="14" ma:contentTypeDescription="Create a new document." ma:contentTypeScope="" ma:versionID="0b6e39ed321337ff0f5a900e2f6ae1c9">
  <xsd:schema xmlns:xsd="http://www.w3.org/2001/XMLSchema" xmlns:xs="http://www.w3.org/2001/XMLSchema" xmlns:p="http://schemas.microsoft.com/office/2006/metadata/properties" xmlns:ns3="e9fc46d8-206d-45b7-9552-0673b24e3684" xmlns:ns4="090ad3e5-0c9e-464a-904b-64d765715c2b" targetNamespace="http://schemas.microsoft.com/office/2006/metadata/properties" ma:root="true" ma:fieldsID="b2601a9ff99449cf8dcb576d0aaae56c" ns3:_="" ns4:_="">
    <xsd:import namespace="e9fc46d8-206d-45b7-9552-0673b24e3684"/>
    <xsd:import namespace="090ad3e5-0c9e-464a-904b-64d765715c2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fc46d8-206d-45b7-9552-0673b24e36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0ad3e5-0c9e-464a-904b-64d765715c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ED169-CA5D-4EF8-A02D-2A6CD2FC6390}">
  <ds:schemaRef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090ad3e5-0c9e-464a-904b-64d765715c2b"/>
    <ds:schemaRef ds:uri="http://www.w3.org/XML/1998/namespace"/>
    <ds:schemaRef ds:uri="e9fc46d8-206d-45b7-9552-0673b24e3684"/>
    <ds:schemaRef ds:uri="http://purl.org/dc/terms/"/>
    <ds:schemaRef ds:uri="http://purl.org/dc/elements/1.1/"/>
  </ds:schemaRefs>
</ds:datastoreItem>
</file>

<file path=customXml/itemProps2.xml><?xml version="1.0" encoding="utf-8"?>
<ds:datastoreItem xmlns:ds="http://schemas.openxmlformats.org/officeDocument/2006/customXml" ds:itemID="{D51FA96E-B729-420B-A8E5-D6D98F84E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fc46d8-206d-45b7-9552-0673b24e3684"/>
    <ds:schemaRef ds:uri="090ad3e5-0c9e-464a-904b-64d765715c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5EC3F2-8BF3-4CC2-B6F7-EAB6147BC0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5350</TotalTime>
  <Words>711</Words>
  <Application>Microsoft Macintosh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DengXian</vt:lpstr>
      <vt:lpstr>Arial</vt:lpstr>
      <vt:lpstr>Calibri</vt:lpstr>
      <vt:lpstr>Calibri Light</vt:lpstr>
      <vt:lpstr>Times New Roman</vt:lpstr>
      <vt:lpstr>Tema de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Katy Pozuelo</dc:creator>
  <cp:lastModifiedBy>Julia Kearney</cp:lastModifiedBy>
  <cp:revision>180</cp:revision>
  <dcterms:created xsi:type="dcterms:W3CDTF">2020-09-27T22:34:55Z</dcterms:created>
  <dcterms:modified xsi:type="dcterms:W3CDTF">2022-07-19T20:01:25Z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0x010100B2F8581ECC959C43B9827ABBD4FF1638</vt:lpwstr>
  </property>
</Properties>
</file>