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12.xml" ContentType="application/vnd.openxmlformats-officedocument.presentationml.tags+xml"/>
  <Override PartName="/ppt/tags/tag8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notesMasterIdLst>
    <p:notesMasterId r:id="rId15"/>
  </p:notesMasterIdLst>
  <p:sldIdLst>
    <p:sldId id="257" r:id="rId3"/>
    <p:sldId id="2147377190" r:id="rId4"/>
    <p:sldId id="2147377195" r:id="rId5"/>
    <p:sldId id="2147377196" r:id="rId6"/>
    <p:sldId id="2147377197" r:id="rId7"/>
    <p:sldId id="2147377198" r:id="rId8"/>
    <p:sldId id="2147377199" r:id="rId9"/>
    <p:sldId id="2147377200" r:id="rId10"/>
    <p:sldId id="2147377201" r:id="rId11"/>
    <p:sldId id="2147377202" r:id="rId12"/>
    <p:sldId id="2147377203" r:id="rId13"/>
    <p:sldId id="2147377176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1633" autoAdjust="0"/>
  </p:normalViewPr>
  <p:slideViewPr>
    <p:cSldViewPr snapToGrid="0" snapToObjects="1">
      <p:cViewPr varScale="1">
        <p:scale>
          <a:sx n="85" d="100"/>
          <a:sy n="85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240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70" y="504060"/>
            <a:ext cx="9122530" cy="51314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CA581-C722-6B40-99B6-69AFC8DBB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2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225" y="504825"/>
            <a:ext cx="9121775" cy="51308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CA581-C722-6B40-99B6-69AFC8DBBCEE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Date &amp; Supplier Name </a:t>
            </a:r>
          </a:p>
          <a:p>
            <a:r>
              <a:rPr lang="en-US" dirty="0"/>
              <a:t>Edit</a:t>
            </a:r>
            <a:r>
              <a:rPr lang="en-US" baseline="0" dirty="0"/>
              <a:t> </a:t>
            </a:r>
            <a:r>
              <a:rPr lang="en-US" dirty="0"/>
              <a:t>Contract Category and # - include effective dates.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3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702366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35131" y="4702366"/>
            <a:ext cx="10847269" cy="125857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 b="0" baseline="0">
                <a:solidFill>
                  <a:srgbClr val="052B62"/>
                </a:solidFill>
                <a:latin typeface="Calibri"/>
                <a:cs typeface="Calibri"/>
              </a:defRPr>
            </a:lvl1pPr>
            <a:lvl2pPr marL="4572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2pPr>
            <a:lvl3pPr marL="9144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3pPr>
            <a:lvl4pPr marL="13716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4pPr>
            <a:lvl5pPr marL="18288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Title Slide Headline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35131" y="5960940"/>
            <a:ext cx="10847269" cy="5102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i="1" baseline="0">
                <a:solidFill>
                  <a:schemeClr val="accent4"/>
                </a:solidFill>
                <a:latin typeface="Calibri"/>
                <a:cs typeface="Calibri"/>
              </a:defRPr>
            </a:lvl1pPr>
            <a:lvl2pPr marL="4572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2pPr>
            <a:lvl3pPr marL="9144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3pPr>
            <a:lvl4pPr marL="13716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4pPr>
            <a:lvl5pPr marL="18288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50860" y="3004036"/>
            <a:ext cx="4326400" cy="0"/>
          </a:xfrm>
          <a:prstGeom prst="line">
            <a:avLst/>
          </a:prstGeom>
          <a:ln w="19050">
            <a:solidFill>
              <a:srgbClr val="A2CA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242800" y="3090783"/>
            <a:ext cx="5542520" cy="5102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i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2pPr>
            <a:lvl3pPr marL="9144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3pPr>
            <a:lvl4pPr marL="13716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4pPr>
            <a:lvl5pPr marL="18288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282" y="1341688"/>
            <a:ext cx="3254965" cy="1170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Right side panel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310254" y="0"/>
            <a:ext cx="2881745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9811" y="381341"/>
            <a:ext cx="0" cy="288387"/>
          </a:xfrm>
          <a:prstGeom prst="line">
            <a:avLst/>
          </a:prstGeom>
          <a:ln w="19050">
            <a:solidFill>
              <a:srgbClr val="B0D5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0" y="288926"/>
            <a:ext cx="8412480" cy="506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400" b="0" i="0">
                <a:latin typeface="Calibri Light"/>
                <a:cs typeface="Calibri Light"/>
              </a:defRPr>
            </a:lvl2pPr>
            <a:lvl3pPr marL="914400" indent="0">
              <a:buNone/>
              <a:defRPr sz="2400" b="0" i="0">
                <a:latin typeface="Calibri Light"/>
                <a:cs typeface="Calibri Light"/>
              </a:defRPr>
            </a:lvl3pPr>
            <a:lvl4pPr marL="1371600" indent="0">
              <a:buNone/>
              <a:defRPr sz="2400" b="0" i="0">
                <a:latin typeface="Calibri Light"/>
                <a:cs typeface="Calibri Light"/>
              </a:defRPr>
            </a:lvl4pPr>
            <a:lvl5pPr marL="1828800" indent="0">
              <a:buNone/>
              <a:defRPr sz="2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Right side panel with bullets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59808" y="803131"/>
            <a:ext cx="8412480" cy="357251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 algn="l">
              <a:buNone/>
              <a:defRPr sz="18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754" y="6503291"/>
            <a:ext cx="1744767" cy="26642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E3EA6B-C9EC-644B-BCCA-5454F3ECD13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459808" y="1371600"/>
            <a:ext cx="8412480" cy="4833256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Left side panel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366183" y="381341"/>
            <a:ext cx="0" cy="288387"/>
          </a:xfrm>
          <a:prstGeom prst="line">
            <a:avLst/>
          </a:prstGeom>
          <a:ln w="19050">
            <a:solidFill>
              <a:srgbClr val="B0D5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6"/>
          <p:cNvSpPr>
            <a:spLocks noGrp="1"/>
          </p:cNvSpPr>
          <p:nvPr>
            <p:ph type="body" sz="quarter" idx="11" hasCustomPrompt="1"/>
          </p:nvPr>
        </p:nvSpPr>
        <p:spPr>
          <a:xfrm>
            <a:off x="3366182" y="288926"/>
            <a:ext cx="8412480" cy="506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400" b="0" i="0">
                <a:latin typeface="Calibri Light"/>
                <a:cs typeface="Calibri Light"/>
              </a:defRPr>
            </a:lvl2pPr>
            <a:lvl3pPr marL="914400" indent="0">
              <a:buNone/>
              <a:defRPr sz="2400" b="0" i="0">
                <a:latin typeface="Calibri Light"/>
                <a:cs typeface="Calibri Light"/>
              </a:defRPr>
            </a:lvl3pPr>
            <a:lvl4pPr marL="1371600" indent="0">
              <a:buNone/>
              <a:defRPr sz="2400" b="0" i="0">
                <a:latin typeface="Calibri Light"/>
                <a:cs typeface="Calibri Light"/>
              </a:defRPr>
            </a:lvl4pPr>
            <a:lvl5pPr marL="1828800" indent="0">
              <a:buNone/>
              <a:defRPr sz="2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Left side panel with bullets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63924" y="803131"/>
            <a:ext cx="8412480" cy="357251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 algn="l">
              <a:buNone/>
              <a:defRPr sz="18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81745" cy="6858000"/>
          </a:xfrm>
          <a:prstGeom prst="rect">
            <a:avLst/>
          </a:prstGeom>
        </p:spPr>
      </p:pic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65784" y="6391286"/>
            <a:ext cx="2330613" cy="32067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FB91D2-9F7E-F348-A8C4-C65B3CF1D0CC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BCA5FAE-3E94-4449-A245-593867C017A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3363924" y="1447800"/>
            <a:ext cx="8412480" cy="4833256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0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T -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35131" y="2646363"/>
            <a:ext cx="10847269" cy="7493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aseline="0">
                <a:solidFill>
                  <a:srgbClr val="C0DEF2"/>
                </a:solidFill>
                <a:latin typeface="Calibri"/>
                <a:cs typeface="Calibri"/>
              </a:defRPr>
            </a:lvl1pPr>
            <a:lvl2pPr marL="4572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2pPr>
            <a:lvl3pPr marL="9144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3pPr>
            <a:lvl4pPr marL="13716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4pPr>
            <a:lvl5pPr marL="18288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DIVIDER SLIDE HEADLINE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754" y="6503291"/>
            <a:ext cx="1744767" cy="266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T -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35131" y="2646363"/>
            <a:ext cx="10847269" cy="7493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2pPr>
            <a:lvl3pPr marL="9144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3pPr>
            <a:lvl4pPr marL="13716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4pPr>
            <a:lvl5pPr marL="18288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DIVIDER SLIDE HEADLINE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754" y="6503291"/>
            <a:ext cx="1744767" cy="266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Large Quot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4368098" y="5056305"/>
            <a:ext cx="3431177" cy="0"/>
          </a:xfrm>
          <a:prstGeom prst="line">
            <a:avLst/>
          </a:prstGeom>
          <a:ln w="19050"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51296" y="2150399"/>
            <a:ext cx="9289409" cy="1854119"/>
          </a:xfrm>
          <a:prstGeom prst="rect">
            <a:avLst/>
          </a:prstGeom>
        </p:spPr>
        <p:txBody>
          <a:bodyPr vert="horz" anchor="b"/>
          <a:lstStyle>
            <a:lvl1pPr marL="0" indent="0" algn="ctr">
              <a:lnSpc>
                <a:spcPct val="100000"/>
              </a:lnSpc>
              <a:buNone/>
              <a:defRPr sz="3600" i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2pPr>
            <a:lvl3pPr marL="9144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3pPr>
            <a:lvl4pPr marL="13716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4pPr>
            <a:lvl5pPr marL="18288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Divider slide headline. Hero quote goes here.</a:t>
            </a:r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4" hasCustomPrompt="1"/>
          </p:nvPr>
        </p:nvSpPr>
        <p:spPr>
          <a:xfrm>
            <a:off x="4076734" y="5056306"/>
            <a:ext cx="4038529" cy="6461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500" b="0" baseline="0">
                <a:solidFill>
                  <a:srgbClr val="C0DEF2"/>
                </a:solidFill>
              </a:defRPr>
            </a:lvl1pPr>
          </a:lstStyle>
          <a:p>
            <a:pPr lvl="0"/>
            <a:r>
              <a:rPr lang="en-US" dirty="0"/>
              <a:t>Quote Source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754" y="6503291"/>
            <a:ext cx="1744767" cy="266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1" y="-2823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30731" y="2524795"/>
            <a:ext cx="7477040" cy="547721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800" b="0" baseline="0">
                <a:solidFill>
                  <a:schemeClr val="bg1"/>
                </a:solidFill>
              </a:defRPr>
            </a:lvl1pPr>
            <a:lvl2pPr marL="7938" indent="0">
              <a:spcBef>
                <a:spcPts val="0"/>
              </a:spcBef>
              <a:spcAft>
                <a:spcPts val="600"/>
              </a:spcAft>
              <a:buNone/>
              <a:tabLst/>
              <a:defRPr sz="2400">
                <a:solidFill>
                  <a:schemeClr val="bg1"/>
                </a:solidFill>
              </a:defRPr>
            </a:lvl2pPr>
            <a:lvl3pPr marL="7938" indent="0">
              <a:spcBef>
                <a:spcPts val="0"/>
              </a:spcBef>
              <a:spcAft>
                <a:spcPts val="600"/>
              </a:spcAft>
              <a:buNone/>
              <a:tabLst/>
              <a:defRPr sz="2400">
                <a:solidFill>
                  <a:schemeClr val="bg1"/>
                </a:solidFill>
              </a:defRPr>
            </a:lvl3pPr>
            <a:lvl4pPr marL="7938" indent="0">
              <a:spcBef>
                <a:spcPts val="0"/>
              </a:spcBef>
              <a:spcAft>
                <a:spcPts val="600"/>
              </a:spcAft>
              <a:buNone/>
              <a:tabLst/>
              <a:defRPr sz="2400">
                <a:solidFill>
                  <a:schemeClr val="bg1"/>
                </a:solidFill>
              </a:defRPr>
            </a:lvl4pPr>
            <a:lvl5pPr marL="7938" indent="0">
              <a:spcAft>
                <a:spcPts val="600"/>
              </a:spcAft>
              <a:buNone/>
              <a:tabLst/>
              <a:defRPr sz="2400">
                <a:solidFill>
                  <a:schemeClr val="bg1"/>
                </a:solidFill>
              </a:defRPr>
            </a:lvl5pPr>
          </a:lstStyle>
          <a:p>
            <a:pPr marL="79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754" y="6503291"/>
            <a:ext cx="1744767" cy="266426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30731" y="3215952"/>
            <a:ext cx="7477040" cy="986117"/>
          </a:xfrm>
          <a:prstGeom prst="rect">
            <a:avLst/>
          </a:prstGeom>
        </p:spPr>
        <p:txBody>
          <a:bodyPr>
            <a:noAutofit/>
          </a:bodyPr>
          <a:lstStyle>
            <a:lvl1pPr marL="7938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400" b="0" baseline="0">
                <a:solidFill>
                  <a:schemeClr val="bg1"/>
                </a:solidFill>
              </a:defRPr>
            </a:lvl1pPr>
            <a:lvl2pPr marL="7938" indent="0">
              <a:spcBef>
                <a:spcPts val="0"/>
              </a:spcBef>
              <a:spcAft>
                <a:spcPts val="600"/>
              </a:spcAft>
              <a:buNone/>
              <a:tabLst/>
              <a:defRPr sz="2400">
                <a:solidFill>
                  <a:schemeClr val="bg1"/>
                </a:solidFill>
              </a:defRPr>
            </a:lvl2pPr>
            <a:lvl3pPr marL="7938" indent="0">
              <a:spcBef>
                <a:spcPts val="0"/>
              </a:spcBef>
              <a:spcAft>
                <a:spcPts val="600"/>
              </a:spcAft>
              <a:buNone/>
              <a:tabLst/>
              <a:defRPr sz="2400">
                <a:solidFill>
                  <a:schemeClr val="bg1"/>
                </a:solidFill>
              </a:defRPr>
            </a:lvl3pPr>
            <a:lvl4pPr marL="7938" indent="0">
              <a:spcBef>
                <a:spcPts val="0"/>
              </a:spcBef>
              <a:spcAft>
                <a:spcPts val="600"/>
              </a:spcAft>
              <a:buNone/>
              <a:tabLst/>
              <a:defRPr sz="2400">
                <a:solidFill>
                  <a:schemeClr val="bg1"/>
                </a:solidFill>
              </a:defRPr>
            </a:lvl4pPr>
            <a:lvl5pPr marL="7938" indent="0">
              <a:spcAft>
                <a:spcPts val="600"/>
              </a:spcAft>
              <a:buNone/>
              <a:tabLst/>
              <a:defRPr sz="2400">
                <a:solidFill>
                  <a:schemeClr val="bg1"/>
                </a:solidFill>
              </a:defRPr>
            </a:lvl5pPr>
          </a:lstStyle>
          <a:p>
            <a:pPr marL="7938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Email address and phone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30731" y="2211898"/>
            <a:ext cx="7477040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3FCEF57-9271-2E41-ACBE-CBB98A398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" y="76200"/>
            <a:ext cx="11963400" cy="6063888"/>
          </a:xfrm>
        </p:spPr>
        <p:txBody>
          <a:bodyPr/>
          <a:lstStyle>
            <a:lvl1pPr marL="0" indent="0">
              <a:buNone/>
              <a:defRPr sz="2800">
                <a:solidFill>
                  <a:srgbClr val="98A4AE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D890E1-836C-2947-9C19-4E76953F9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81" y="880539"/>
            <a:ext cx="6257441" cy="2398183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98A4A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453585-3AE9-BE48-8D48-DC3CFD11C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281" y="3759200"/>
            <a:ext cx="4662881" cy="1905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5458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79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A912EF3-A126-5141-9C0B-0316B15244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407" y="4242294"/>
            <a:ext cx="10539493" cy="1362075"/>
          </a:xfrm>
        </p:spPr>
        <p:txBody>
          <a:bodyPr anchor="t">
            <a:noAutofit/>
          </a:bodyPr>
          <a:lstStyle>
            <a:lvl1pPr algn="l">
              <a:defRPr sz="2800" b="0" cap="none">
                <a:solidFill>
                  <a:srgbClr val="25374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A1276D9-BAE2-5F44-94AC-38A5EE31F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07" y="2694772"/>
            <a:ext cx="10539493" cy="1500187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rgbClr val="C8102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88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2F10-35B2-9F4D-9B0D-F8F419BA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97135-4671-3448-B938-9F6477DC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9406"/>
            <a:ext cx="10515600" cy="5073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362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T - Title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70236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809356" y="5216286"/>
            <a:ext cx="2573289" cy="12468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Client logo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50860" y="2940507"/>
            <a:ext cx="4326400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282" y="1324808"/>
            <a:ext cx="3254965" cy="1170467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242800" y="3051699"/>
            <a:ext cx="5542520" cy="5102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320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2pPr>
            <a:lvl3pPr marL="9144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3pPr>
            <a:lvl4pPr marL="13716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4pPr>
            <a:lvl5pPr marL="18288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Title Slide Headline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242800" y="3571369"/>
            <a:ext cx="5542520" cy="51026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i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2pPr>
            <a:lvl3pPr marL="9144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3pPr>
            <a:lvl4pPr marL="13716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4pPr>
            <a:lvl5pPr marL="18288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A78FC5-8274-1A45-845B-C94A4DB4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53700" cy="622398"/>
          </a:xfrm>
        </p:spPr>
        <p:txBody>
          <a:bodyPr/>
          <a:lstStyle>
            <a:lvl1pPr>
              <a:defRPr>
                <a:solidFill>
                  <a:srgbClr val="C8102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EDD0B4-3EAB-8F41-84A9-0D3DDDF25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78473"/>
            <a:ext cx="5107982" cy="4489852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rgbClr val="545859"/>
                </a:solidFill>
              </a:defRPr>
            </a:lvl1pPr>
            <a:lvl2pPr>
              <a:defRPr sz="1800">
                <a:solidFill>
                  <a:srgbClr val="545859"/>
                </a:solidFill>
              </a:defRPr>
            </a:lvl2pPr>
            <a:lvl3pPr>
              <a:defRPr sz="1600">
                <a:solidFill>
                  <a:srgbClr val="545859"/>
                </a:solidFill>
              </a:defRPr>
            </a:lvl3pPr>
            <a:lvl4pPr>
              <a:defRPr sz="1400">
                <a:solidFill>
                  <a:srgbClr val="545859"/>
                </a:solidFill>
              </a:defRPr>
            </a:lvl4pPr>
            <a:lvl5pPr>
              <a:defRPr sz="1400">
                <a:solidFill>
                  <a:srgbClr val="5458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FB23CBB-FCE7-154D-9C22-5A5B43303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818" y="1678473"/>
            <a:ext cx="5107982" cy="4489852"/>
          </a:xfrm>
        </p:spPr>
        <p:txBody>
          <a:bodyPr/>
          <a:lstStyle>
            <a:lvl1pPr marL="0" indent="0">
              <a:buNone/>
              <a:defRPr sz="2800">
                <a:solidFill>
                  <a:srgbClr val="98A4AE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501980C-5E8C-5240-BB02-6A14B90C69D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021312"/>
            <a:ext cx="5107984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rgbClr val="253746"/>
                </a:solidFill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5D9744-975F-144F-9183-6DA2434E84F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45817" y="1021312"/>
            <a:ext cx="5107983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rgbClr val="253746"/>
                </a:solidFill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61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0BC72B-927C-1F48-A1D0-593182BD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7" y="1678473"/>
            <a:ext cx="5138980" cy="4489852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rgbClr val="545859"/>
                </a:solidFill>
              </a:defRPr>
            </a:lvl1pPr>
            <a:lvl2pPr>
              <a:defRPr sz="1800">
                <a:solidFill>
                  <a:srgbClr val="545859"/>
                </a:solidFill>
              </a:defRPr>
            </a:lvl2pPr>
            <a:lvl3pPr>
              <a:defRPr sz="1600">
                <a:solidFill>
                  <a:srgbClr val="545859"/>
                </a:solidFill>
              </a:defRPr>
            </a:lvl3pPr>
            <a:lvl4pPr>
              <a:defRPr sz="1400">
                <a:solidFill>
                  <a:srgbClr val="545859"/>
                </a:solidFill>
              </a:defRPr>
            </a:lvl4pPr>
            <a:lvl5pPr>
              <a:defRPr sz="1400">
                <a:solidFill>
                  <a:srgbClr val="5458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3BE7157-BB43-5242-8D05-D856812A3A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021312"/>
            <a:ext cx="5138980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rgbClr val="253746"/>
                </a:solidFill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A570E9A-A3C3-CC47-8A65-FB47208BBD5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76814" y="1021312"/>
            <a:ext cx="5107982" cy="6397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rgbClr val="253746"/>
                </a:solidFill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7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20" indent="0">
              <a:buNone/>
              <a:defRPr sz="1600" b="1"/>
            </a:lvl7pPr>
            <a:lvl8pPr marL="3200307" indent="0">
              <a:buNone/>
              <a:defRPr sz="1600" b="1"/>
            </a:lvl8pPr>
            <a:lvl9pPr marL="36574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7DDE7A-F7B9-6A4E-800E-7C0D19536D2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78104" y="1678473"/>
            <a:ext cx="5107982" cy="4489852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rgbClr val="545859"/>
                </a:solidFill>
              </a:defRPr>
            </a:lvl1pPr>
            <a:lvl2pPr>
              <a:defRPr sz="1800">
                <a:solidFill>
                  <a:srgbClr val="545859"/>
                </a:solidFill>
              </a:defRPr>
            </a:lvl2pPr>
            <a:lvl3pPr>
              <a:defRPr sz="1600">
                <a:solidFill>
                  <a:srgbClr val="545859"/>
                </a:solidFill>
              </a:defRPr>
            </a:lvl3pPr>
            <a:lvl4pPr>
              <a:defRPr sz="1400">
                <a:solidFill>
                  <a:srgbClr val="545859"/>
                </a:solidFill>
              </a:defRPr>
            </a:lvl4pPr>
            <a:lvl5pPr>
              <a:defRPr sz="1400">
                <a:solidFill>
                  <a:srgbClr val="5458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1E4B9D-76F9-F34C-8585-36C20002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53700" cy="622398"/>
          </a:xfrm>
        </p:spPr>
        <p:txBody>
          <a:bodyPr/>
          <a:lstStyle>
            <a:lvl1pPr>
              <a:defRPr>
                <a:solidFill>
                  <a:srgbClr val="C8102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717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8B05-558E-F742-A578-E0398D43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8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40CD7-1068-5E49-B799-6AB3C4420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53700" cy="5008536"/>
          </a:xfrm>
        </p:spPr>
        <p:txBody>
          <a:bodyPr/>
          <a:lstStyle>
            <a:lvl1pPr marL="0" indent="0">
              <a:buNone/>
              <a:defRPr>
                <a:solidFill>
                  <a:srgbClr val="98A4AE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8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539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B6D629-FBAA-EC4C-88EE-139E85E25E89}"/>
              </a:ext>
            </a:extLst>
          </p:cNvPr>
          <p:cNvSpPr/>
          <p:nvPr userDrawn="1"/>
        </p:nvSpPr>
        <p:spPr>
          <a:xfrm>
            <a:off x="0" y="4300695"/>
            <a:ext cx="12192000" cy="1880185"/>
          </a:xfrm>
          <a:prstGeom prst="rect">
            <a:avLst/>
          </a:prstGeom>
          <a:solidFill>
            <a:srgbClr val="54585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54585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1502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T -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35131" y="2646363"/>
            <a:ext cx="10847269" cy="7493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aseline="0">
                <a:solidFill>
                  <a:srgbClr val="C0DEF2"/>
                </a:solidFill>
                <a:latin typeface="Calibri"/>
                <a:cs typeface="Calibri"/>
              </a:defRPr>
            </a:lvl1pPr>
            <a:lvl2pPr marL="4572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2pPr>
            <a:lvl3pPr marL="9144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3pPr>
            <a:lvl4pPr marL="13716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4pPr>
            <a:lvl5pPr marL="1828800" indent="0">
              <a:buNone/>
              <a:defRPr sz="4000">
                <a:solidFill>
                  <a:srgbClr val="A2CAE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DIVIDER SLIDE HEADLINE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754" y="6503291"/>
            <a:ext cx="1744767" cy="2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Title only - free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59811" y="381341"/>
            <a:ext cx="0" cy="288387"/>
          </a:xfrm>
          <a:prstGeom prst="line">
            <a:avLst/>
          </a:prstGeom>
          <a:ln w="19050">
            <a:solidFill>
              <a:srgbClr val="B0D5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5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0" y="288926"/>
            <a:ext cx="11433543" cy="523875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400" b="0" i="0">
                <a:latin typeface="Calibri Light"/>
                <a:cs typeface="Calibri Light"/>
              </a:defRPr>
            </a:lvl2pPr>
            <a:lvl3pPr marL="914400" indent="0">
              <a:buNone/>
              <a:defRPr sz="2400" b="0" i="0">
                <a:latin typeface="Calibri Light"/>
                <a:cs typeface="Calibri Light"/>
              </a:defRPr>
            </a:lvl3pPr>
            <a:lvl4pPr marL="1371600" indent="0">
              <a:buNone/>
              <a:defRPr sz="2400" b="0" i="0">
                <a:latin typeface="Calibri Light"/>
                <a:cs typeface="Calibri Light"/>
              </a:defRPr>
            </a:lvl4pPr>
            <a:lvl5pPr marL="1828800" indent="0">
              <a:buNone/>
              <a:defRPr sz="2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Title only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Full width bullet list 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9811" y="381341"/>
            <a:ext cx="0" cy="288387"/>
          </a:xfrm>
          <a:prstGeom prst="line">
            <a:avLst/>
          </a:prstGeom>
          <a:ln w="19050">
            <a:solidFill>
              <a:srgbClr val="B0D5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09" y="288926"/>
            <a:ext cx="11155680" cy="506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400" b="0" i="0">
                <a:latin typeface="Calibri Light"/>
                <a:cs typeface="Calibri Light"/>
              </a:defRPr>
            </a:lvl2pPr>
            <a:lvl3pPr marL="914400" indent="0">
              <a:buNone/>
              <a:defRPr sz="2400" b="0" i="0">
                <a:latin typeface="Calibri Light"/>
                <a:cs typeface="Calibri Light"/>
              </a:defRPr>
            </a:lvl3pPr>
            <a:lvl4pPr marL="1371600" indent="0">
              <a:buNone/>
              <a:defRPr sz="2400" b="0" i="0">
                <a:latin typeface="Calibri Light"/>
                <a:cs typeface="Calibri Light"/>
              </a:defRPr>
            </a:lvl4pPr>
            <a:lvl5pPr marL="1828800" indent="0">
              <a:buNone/>
              <a:defRPr sz="2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Full width bulleted list with header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59808" y="803131"/>
            <a:ext cx="11155680" cy="357251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 algn="l">
              <a:buNone/>
              <a:defRPr sz="18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D00964-2FE6-6E4B-BE13-876E0B4964E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459808" y="1293785"/>
            <a:ext cx="11155680" cy="4911072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0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Two Column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9811" y="381341"/>
            <a:ext cx="0" cy="288387"/>
          </a:xfrm>
          <a:prstGeom prst="line">
            <a:avLst/>
          </a:prstGeom>
          <a:ln w="19050">
            <a:solidFill>
              <a:srgbClr val="B0D5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0" y="288926"/>
            <a:ext cx="11433543" cy="506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400" b="0" i="0">
                <a:latin typeface="Calibri Light"/>
                <a:cs typeface="Calibri Light"/>
              </a:defRPr>
            </a:lvl2pPr>
            <a:lvl3pPr marL="914400" indent="0">
              <a:buNone/>
              <a:defRPr sz="2400" b="0" i="0">
                <a:latin typeface="Calibri Light"/>
                <a:cs typeface="Calibri Light"/>
              </a:defRPr>
            </a:lvl3pPr>
            <a:lvl4pPr marL="1371600" indent="0">
              <a:buNone/>
              <a:defRPr sz="2400" b="0" i="0">
                <a:latin typeface="Calibri Light"/>
                <a:cs typeface="Calibri Light"/>
              </a:defRPr>
            </a:lvl4pPr>
            <a:lvl5pPr marL="1828800" indent="0">
              <a:buNone/>
              <a:defRPr sz="2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Two Column Bulleted List with headers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59810" y="1041553"/>
            <a:ext cx="4819762" cy="357251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348459" y="1041553"/>
            <a:ext cx="4819753" cy="357251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68C41BA-4E39-6D40-B2F2-2B80B1535CE6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459808" y="1645017"/>
            <a:ext cx="4819753" cy="455983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5B783A-F2E2-094A-A3EA-0F8419B65D9E}"/>
              </a:ext>
            </a:extLst>
          </p:cNvPr>
          <p:cNvSpPr>
            <a:spLocks noGrp="1"/>
          </p:cNvSpPr>
          <p:nvPr>
            <p:ph sz="half" idx="31"/>
          </p:nvPr>
        </p:nvSpPr>
        <p:spPr bwMode="white">
          <a:xfrm>
            <a:off x="6348459" y="1645016"/>
            <a:ext cx="4819753" cy="455983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side panel grey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4" y="877754"/>
            <a:ext cx="3620652" cy="5980246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9811" y="381341"/>
            <a:ext cx="0" cy="288387"/>
          </a:xfrm>
          <a:prstGeom prst="line">
            <a:avLst/>
          </a:prstGeom>
          <a:ln w="19050">
            <a:solidFill>
              <a:srgbClr val="B0D5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0" y="288926"/>
            <a:ext cx="11433543" cy="506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400" b="0" i="0">
                <a:latin typeface="Calibri Light"/>
                <a:cs typeface="Calibri Light"/>
              </a:defRPr>
            </a:lvl2pPr>
            <a:lvl3pPr marL="914400" indent="0">
              <a:buNone/>
              <a:defRPr sz="2400" b="0" i="0">
                <a:latin typeface="Calibri Light"/>
                <a:cs typeface="Calibri Light"/>
              </a:defRPr>
            </a:lvl3pPr>
            <a:lvl4pPr marL="1371600" indent="0">
              <a:buNone/>
              <a:defRPr sz="2400" b="0" i="0">
                <a:latin typeface="Calibri Light"/>
                <a:cs typeface="Calibri Light"/>
              </a:defRPr>
            </a:lvl4pPr>
            <a:lvl5pPr marL="1828800" indent="0">
              <a:buNone/>
              <a:defRPr sz="2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Side panel with grey callout</a:t>
            </a:r>
          </a:p>
        </p:txBody>
      </p:sp>
      <p:sp>
        <p:nvSpPr>
          <p:cNvPr id="24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459810" y="1892786"/>
            <a:ext cx="2625135" cy="4196999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>
                <a:solidFill>
                  <a:srgbClr val="474747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placeholder, insert text here.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placeholder, insert text here.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placeholder, insert text here.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placeholder, insert text here.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placeholder, insert text here.</a:t>
            </a:r>
          </a:p>
        </p:txBody>
      </p:sp>
      <p:sp>
        <p:nvSpPr>
          <p:cNvPr id="25" name="Text Placeholder 53"/>
          <p:cNvSpPr>
            <a:spLocks noGrp="1"/>
          </p:cNvSpPr>
          <p:nvPr>
            <p:ph type="body" sz="quarter" idx="16" hasCustomPrompt="1"/>
          </p:nvPr>
        </p:nvSpPr>
        <p:spPr>
          <a:xfrm>
            <a:off x="459811" y="1164257"/>
            <a:ext cx="2625134" cy="64611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000" b="0">
                <a:solidFill>
                  <a:srgbClr val="15284B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F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459811" y="381341"/>
            <a:ext cx="0" cy="288387"/>
          </a:xfrm>
          <a:prstGeom prst="line">
            <a:avLst/>
          </a:prstGeom>
          <a:ln w="19050">
            <a:solidFill>
              <a:srgbClr val="B0D5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0" y="288926"/>
            <a:ext cx="11433543" cy="506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400" b="0" i="0">
                <a:latin typeface="Calibri Light"/>
                <a:cs typeface="Calibri Light"/>
              </a:defRPr>
            </a:lvl2pPr>
            <a:lvl3pPr marL="914400" indent="0">
              <a:buNone/>
              <a:defRPr sz="2400" b="0" i="0">
                <a:latin typeface="Calibri Light"/>
                <a:cs typeface="Calibri Light"/>
              </a:defRPr>
            </a:lvl3pPr>
            <a:lvl4pPr marL="1371600" indent="0">
              <a:buNone/>
              <a:defRPr sz="2400" b="0" i="0">
                <a:latin typeface="Calibri Light"/>
                <a:cs typeface="Calibri Light"/>
              </a:defRPr>
            </a:lvl4pPr>
            <a:lvl5pPr marL="1828800" indent="0">
              <a:buNone/>
              <a:defRPr sz="2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Four Blocks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54884" y="939680"/>
            <a:ext cx="6137117" cy="2750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618010"/>
            <a:ext cx="6137117" cy="2750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" y="939681"/>
            <a:ext cx="6054881" cy="267832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054884" y="3618010"/>
            <a:ext cx="6137117" cy="2750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93366" y="1015441"/>
            <a:ext cx="4883009" cy="26208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93366" y="3691752"/>
            <a:ext cx="4883009" cy="26208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81938" y="1015441"/>
            <a:ext cx="4883009" cy="26208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681938" y="3691752"/>
            <a:ext cx="4883009" cy="26208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Right side panel doubl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459811" y="381341"/>
            <a:ext cx="0" cy="288387"/>
          </a:xfrm>
          <a:prstGeom prst="line">
            <a:avLst/>
          </a:prstGeom>
          <a:ln w="19050">
            <a:solidFill>
              <a:srgbClr val="B0D5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1" y="288926"/>
            <a:ext cx="6934411" cy="506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400" b="0" i="0">
                <a:latin typeface="Calibri Light"/>
                <a:cs typeface="Calibri Light"/>
              </a:defRPr>
            </a:lvl2pPr>
            <a:lvl3pPr marL="914400" indent="0">
              <a:buNone/>
              <a:defRPr sz="2400" b="0" i="0">
                <a:latin typeface="Calibri Light"/>
                <a:cs typeface="Calibri Light"/>
              </a:defRPr>
            </a:lvl3pPr>
            <a:lvl4pPr marL="1371600" indent="0">
              <a:buNone/>
              <a:defRPr sz="2400" b="0" i="0">
                <a:latin typeface="Calibri Light"/>
                <a:cs typeface="Calibri Light"/>
              </a:defRPr>
            </a:lvl4pPr>
            <a:lvl5pPr marL="1828800" indent="0">
              <a:buNone/>
              <a:defRPr sz="2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Right side panel with lined headers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5588" y="1233377"/>
            <a:ext cx="0" cy="45887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68857" y="1615486"/>
            <a:ext cx="8412480" cy="170549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Placeholder text goes here. Insert text here. Placeholder text goes here. Insert text here. Placeholder text goes here. Insert text here. Placeholder text goes here. Insert text here. </a:t>
            </a:r>
          </a:p>
          <a:p>
            <a:pPr lvl="0"/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5591" y="4116603"/>
            <a:ext cx="8412480" cy="1705492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Placeholder text goes here. Insert text here. Placeholder text goes here. Insert text here. Placeholder text goes here. Insert text here. Placeholder text goes here. Insert text here. </a:t>
            </a:r>
          </a:p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68858" y="1249000"/>
            <a:ext cx="8412480" cy="357251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459811" y="3759352"/>
            <a:ext cx="8412480" cy="357251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310254" y="0"/>
            <a:ext cx="2881745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754" y="6503291"/>
            <a:ext cx="1744767" cy="266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T - Left side panel doubl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81745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402945" y="1233377"/>
            <a:ext cx="0" cy="458871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406217" y="1615486"/>
            <a:ext cx="8412480" cy="1705492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Placeholder text goes here. Insert text here. Placeholder text goes here. Insert text here. Placeholder text goes here. Insert text here. Placeholder text goes here. Insert text here. 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8531" y="381341"/>
            <a:ext cx="0" cy="288387"/>
          </a:xfrm>
          <a:prstGeom prst="line">
            <a:avLst/>
          </a:prstGeom>
          <a:ln w="19050">
            <a:solidFill>
              <a:srgbClr val="B0D5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6"/>
          <p:cNvSpPr>
            <a:spLocks noGrp="1"/>
          </p:cNvSpPr>
          <p:nvPr>
            <p:ph type="body" sz="quarter" idx="11" hasCustomPrompt="1"/>
          </p:nvPr>
        </p:nvSpPr>
        <p:spPr>
          <a:xfrm>
            <a:off x="3418529" y="288926"/>
            <a:ext cx="8412480" cy="5064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400" b="0" i="0">
                <a:latin typeface="Calibri Light"/>
                <a:cs typeface="Calibri Light"/>
              </a:defRPr>
            </a:lvl2pPr>
            <a:lvl3pPr marL="914400" indent="0">
              <a:buNone/>
              <a:defRPr sz="2400" b="0" i="0">
                <a:latin typeface="Calibri Light"/>
                <a:cs typeface="Calibri Light"/>
              </a:defRPr>
            </a:lvl3pPr>
            <a:lvl4pPr marL="1371600" indent="0">
              <a:buNone/>
              <a:defRPr sz="2400" b="0" i="0">
                <a:latin typeface="Calibri Light"/>
                <a:cs typeface="Calibri Light"/>
              </a:defRPr>
            </a:lvl4pPr>
            <a:lvl5pPr marL="1828800" indent="0">
              <a:buNone/>
              <a:defRPr sz="2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/>
              <a:t>Left side panel with lined headers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3402949" y="4116603"/>
            <a:ext cx="8412480" cy="1705492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Placeholder text goes here. Insert text here. Placeholder text goes here. Insert text here. Placeholder text goes here. Insert text here. Placeholder text goes here. Insert text here. </a:t>
            </a:r>
          </a:p>
          <a:p>
            <a:pPr lvl="0"/>
            <a:endParaRPr lang="en-US" dirty="0"/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228683" y="6475047"/>
            <a:ext cx="2330613" cy="32067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FB91D2-9F7E-F348-A8C4-C65B3CF1D0CC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406215" y="1249000"/>
            <a:ext cx="8412480" cy="357251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3397168" y="3759352"/>
            <a:ext cx="8412480" cy="357251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228683" y="6475047"/>
            <a:ext cx="2330613" cy="32067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FB91D2-9F7E-F348-A8C4-C65B3CF1D0CC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283918" y="6547167"/>
            <a:ext cx="16241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Confidential: Not for distribution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lvl="0" indent="0" algn="l">
              <a:spcBef>
                <a:spcPct val="20000"/>
              </a:spcBef>
              <a:buFont typeface="Arial"/>
              <a:tabLst/>
            </a:pPr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342" y="6503885"/>
            <a:ext cx="1694340" cy="258726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9CF29E1D-14AD-F84F-B0CA-6489212FA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32621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17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lang="en-US" sz="2400" b="0" i="0" kern="1200" baseline="0" smtClean="0">
          <a:solidFill>
            <a:schemeClr val="tx1"/>
          </a:solidFill>
          <a:latin typeface="Calibri Light"/>
          <a:ea typeface="+mn-ea"/>
          <a:cs typeface="Calibri Light"/>
        </a:defRPr>
      </a:lvl1pPr>
    </p:titleStyle>
    <p:bodyStyle>
      <a:lvl1pPr marL="174625" indent="-174625" algn="l" defTabSz="457200" rtl="0" eaLnBrk="1" latinLnBrk="0" hangingPunct="1">
        <a:spcBef>
          <a:spcPct val="20000"/>
        </a:spcBef>
        <a:buFont typeface="Arial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5000" indent="-285750" algn="l" defTabSz="457200" rtl="0" eaLnBrk="1" latinLnBrk="0" hangingPunct="1">
        <a:spcBef>
          <a:spcPct val="20000"/>
        </a:spcBef>
        <a:buFont typeface="Arial"/>
        <a:buChar char="–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9350" indent="-234950" algn="l" defTabSz="457200" rtl="0" eaLnBrk="1" latinLnBrk="0" hangingPunct="1">
        <a:spcBef>
          <a:spcPct val="20000"/>
        </a:spcBef>
        <a:buFont typeface="Wingdings" charset="2"/>
        <a:buChar char="ü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E1F217E-87F2-554C-B7F9-453EB73F9BB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005021-BC00-6E41-B1D6-4680F2C4221C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32000">
                <a:schemeClr val="accent1">
                  <a:lumMod val="5000"/>
                  <a:lumOff val="95000"/>
                  <a:alpha val="90000"/>
                </a:schemeClr>
              </a:gs>
              <a:gs pos="100000">
                <a:schemeClr val="bg1">
                  <a:alpha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A9D61-B090-2D47-A030-D7A6F284B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9406"/>
            <a:ext cx="10515600" cy="5073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99641C-3AEA-E04F-8347-4B3E2718598C}"/>
              </a:ext>
            </a:extLst>
          </p:cNvPr>
          <p:cNvSpPr/>
          <p:nvPr userDrawn="1"/>
        </p:nvSpPr>
        <p:spPr>
          <a:xfrm rot="16200000">
            <a:off x="5757863" y="426174"/>
            <a:ext cx="676274" cy="12192000"/>
          </a:xfrm>
          <a:prstGeom prst="rect">
            <a:avLst/>
          </a:pr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8ECA25-D9C1-9143-8778-8EFFAAC7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141"/>
            <a:ext cx="10515600" cy="719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176FB56-7E21-864C-B84F-18DF985BCD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200" y="6364543"/>
            <a:ext cx="2806700" cy="358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979AD8-0DAC-A540-8B7D-2D00538FBC92}"/>
              </a:ext>
            </a:extLst>
          </p:cNvPr>
          <p:cNvSpPr txBox="1"/>
          <p:nvPr userDrawn="1"/>
        </p:nvSpPr>
        <p:spPr>
          <a:xfrm>
            <a:off x="846401" y="6336075"/>
            <a:ext cx="759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8A4AE"/>
                </a:solidFill>
              </a:rPr>
              <a:t>Page </a:t>
            </a:r>
            <a:fld id="{267278A9-55AB-CD43-88BE-B287B5A3C3CE}" type="slidenum">
              <a:rPr lang="en-US" sz="800" smtClean="0">
                <a:solidFill>
                  <a:srgbClr val="98A4AE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rgbClr val="98A4AE"/>
              </a:solidFill>
            </a:endParaRPr>
          </a:p>
          <a:p>
            <a:r>
              <a:rPr lang="en-US" sz="800">
                <a:solidFill>
                  <a:srgbClr val="98A4AE"/>
                </a:solidFill>
              </a:rPr>
              <a:t>©2020 Aspen Surgical Products, Inc ALL RIGHTS RESERVED.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708201-8189-4544-85E4-477E2CB2F9A1}"/>
              </a:ext>
            </a:extLst>
          </p:cNvPr>
          <p:cNvSpPr/>
          <p:nvPr userDrawn="1"/>
        </p:nvSpPr>
        <p:spPr>
          <a:xfrm rot="16200000">
            <a:off x="80963" y="6103073"/>
            <a:ext cx="676274" cy="838200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A4AE"/>
              </a:solidFill>
              <a:highlight>
                <a:srgbClr val="98A4AE"/>
              </a:highlight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8AA321D-8614-384D-BE19-842FF24196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6344469"/>
            <a:ext cx="304800" cy="368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EEC120-ECF2-43A9-B962-6CF9CECB45AE}"/>
              </a:ext>
            </a:extLst>
          </p:cNvPr>
          <p:cNvSpPr/>
          <p:nvPr userDrawn="1"/>
        </p:nvSpPr>
        <p:spPr>
          <a:xfrm>
            <a:off x="-2" y="0"/>
            <a:ext cx="12192002" cy="618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3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703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253746"/>
          </a:solidFill>
          <a:effectLst/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571500" indent="-5715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98A4AE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98A4AE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98A4AE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8A4AE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8A4AE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9.xml"/><Relationship Id="rId7" Type="http://schemas.openxmlformats.org/officeDocument/2006/relationships/image" Target="../media/image2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4.jp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600" dirty="0"/>
              <a:t>Contract Positions</a:t>
            </a:r>
          </a:p>
        </p:txBody>
      </p:sp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1AEFD0B7-2EE1-96D5-AC37-D68358FF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16099" y="5309360"/>
            <a:ext cx="4591923" cy="5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291F4-4F56-8372-8352-5827274F9873}"/>
              </a:ext>
            </a:extLst>
          </p:cNvPr>
          <p:cNvSpPr txBox="1"/>
          <p:nvPr/>
        </p:nvSpPr>
        <p:spPr>
          <a:xfrm>
            <a:off x="393700" y="127000"/>
            <a:ext cx="103632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Contract # 72479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ECD2-EFF7-4546-E737-D3FEB5836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299" y="5079545"/>
            <a:ext cx="2198401" cy="893614"/>
          </a:xfrm>
          <a:prstGeom prst="rect">
            <a:avLst/>
          </a:prstGeom>
        </p:spPr>
      </p:pic>
      <p:pic>
        <p:nvPicPr>
          <p:cNvPr id="6" name="btfpPhotoGeneric788794" descr="A picture containing indoor&#10;&#10;Description automatically generated">
            <a:extLst>
              <a:ext uri="{FF2B5EF4-FFF2-40B4-BE49-F238E27FC236}">
                <a16:creationId xmlns:a16="http://schemas.microsoft.com/office/drawing/2014/main" id="{51D4F145-AA01-EF7A-1905-6BF16A4C7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337"/>
            <a:ext cx="12192614" cy="58105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F17F37C-6CAC-6854-E36E-E64EB0C10555}"/>
              </a:ext>
            </a:extLst>
          </p:cNvPr>
          <p:cNvSpPr>
            <a:spLocks/>
          </p:cNvSpPr>
          <p:nvPr/>
        </p:nvSpPr>
        <p:spPr bwMode="auto">
          <a:xfrm>
            <a:off x="10858500" y="127000"/>
            <a:ext cx="826854" cy="977254"/>
          </a:xfrm>
          <a:custGeom>
            <a:avLst/>
            <a:gdLst>
              <a:gd name="T0" fmla="*/ 381 w 496"/>
              <a:gd name="T1" fmla="*/ 129 h 586"/>
              <a:gd name="T2" fmla="*/ 387 w 496"/>
              <a:gd name="T3" fmla="*/ 128 h 586"/>
              <a:gd name="T4" fmla="*/ 409 w 496"/>
              <a:gd name="T5" fmla="*/ 151 h 586"/>
              <a:gd name="T6" fmla="*/ 414 w 496"/>
              <a:gd name="T7" fmla="*/ 156 h 586"/>
              <a:gd name="T8" fmla="*/ 419 w 496"/>
              <a:gd name="T9" fmla="*/ 162 h 586"/>
              <a:gd name="T10" fmla="*/ 435 w 496"/>
              <a:gd name="T11" fmla="*/ 178 h 586"/>
              <a:gd name="T12" fmla="*/ 478 w 496"/>
              <a:gd name="T13" fmla="*/ 259 h 586"/>
              <a:gd name="T14" fmla="*/ 457 w 496"/>
              <a:gd name="T15" fmla="*/ 437 h 586"/>
              <a:gd name="T16" fmla="*/ 137 w 496"/>
              <a:gd name="T17" fmla="*/ 514 h 586"/>
              <a:gd name="T18" fmla="*/ 77 w 496"/>
              <a:gd name="T19" fmla="*/ 191 h 586"/>
              <a:gd name="T20" fmla="*/ 127 w 496"/>
              <a:gd name="T21" fmla="*/ 136 h 586"/>
              <a:gd name="T22" fmla="*/ 172 w 496"/>
              <a:gd name="T23" fmla="*/ 91 h 586"/>
              <a:gd name="T24" fmla="*/ 261 w 496"/>
              <a:gd name="T25" fmla="*/ 2 h 586"/>
              <a:gd name="T26" fmla="*/ 267 w 496"/>
              <a:gd name="T27" fmla="*/ 3 h 586"/>
              <a:gd name="T28" fmla="*/ 361 w 496"/>
              <a:gd name="T29" fmla="*/ 98 h 586"/>
              <a:gd name="T30" fmla="*/ 362 w 496"/>
              <a:gd name="T31" fmla="*/ 103 h 586"/>
              <a:gd name="T32" fmla="*/ 273 w 496"/>
              <a:gd name="T33" fmla="*/ 193 h 586"/>
              <a:gd name="T34" fmla="*/ 228 w 496"/>
              <a:gd name="T35" fmla="*/ 237 h 586"/>
              <a:gd name="T36" fmla="*/ 193 w 496"/>
              <a:gd name="T37" fmla="*/ 275 h 586"/>
              <a:gd name="T38" fmla="*/ 215 w 496"/>
              <a:gd name="T39" fmla="*/ 394 h 586"/>
              <a:gd name="T40" fmla="*/ 333 w 496"/>
              <a:gd name="T41" fmla="*/ 365 h 586"/>
              <a:gd name="T42" fmla="*/ 341 w 496"/>
              <a:gd name="T43" fmla="*/ 300 h 586"/>
              <a:gd name="T44" fmla="*/ 325 w 496"/>
              <a:gd name="T45" fmla="*/ 270 h 586"/>
              <a:gd name="T46" fmla="*/ 319 w 496"/>
              <a:gd name="T47" fmla="*/ 264 h 586"/>
              <a:gd name="T48" fmla="*/ 313 w 496"/>
              <a:gd name="T49" fmla="*/ 258 h 586"/>
              <a:gd name="T50" fmla="*/ 307 w 496"/>
              <a:gd name="T51" fmla="*/ 252 h 586"/>
              <a:gd name="T52" fmla="*/ 285 w 496"/>
              <a:gd name="T53" fmla="*/ 230 h 586"/>
              <a:gd name="T54" fmla="*/ 286 w 496"/>
              <a:gd name="T55" fmla="*/ 224 h 586"/>
              <a:gd name="T56" fmla="*/ 381 w 496"/>
              <a:gd name="T57" fmla="*/ 12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6" h="586">
                <a:moveTo>
                  <a:pt x="381" y="129"/>
                </a:moveTo>
                <a:cubicBezTo>
                  <a:pt x="383" y="128"/>
                  <a:pt x="385" y="127"/>
                  <a:pt x="387" y="128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414" y="156"/>
                  <a:pt x="414" y="156"/>
                  <a:pt x="414" y="156"/>
                </a:cubicBezTo>
                <a:cubicBezTo>
                  <a:pt x="411" y="153"/>
                  <a:pt x="418" y="160"/>
                  <a:pt x="419" y="162"/>
                </a:cubicBezTo>
                <a:cubicBezTo>
                  <a:pt x="425" y="167"/>
                  <a:pt x="430" y="172"/>
                  <a:pt x="435" y="178"/>
                </a:cubicBezTo>
                <a:cubicBezTo>
                  <a:pt x="455" y="202"/>
                  <a:pt x="469" y="230"/>
                  <a:pt x="478" y="259"/>
                </a:cubicBezTo>
                <a:cubicBezTo>
                  <a:pt x="496" y="318"/>
                  <a:pt x="489" y="384"/>
                  <a:pt x="457" y="437"/>
                </a:cubicBezTo>
                <a:cubicBezTo>
                  <a:pt x="398" y="548"/>
                  <a:pt x="240" y="586"/>
                  <a:pt x="137" y="514"/>
                </a:cubicBezTo>
                <a:cubicBezTo>
                  <a:pt x="30" y="449"/>
                  <a:pt x="0" y="290"/>
                  <a:pt x="77" y="191"/>
                </a:cubicBezTo>
                <a:cubicBezTo>
                  <a:pt x="97" y="162"/>
                  <a:pt x="113" y="151"/>
                  <a:pt x="127" y="136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261" y="2"/>
                  <a:pt x="261" y="2"/>
                  <a:pt x="261" y="2"/>
                </a:cubicBezTo>
                <a:cubicBezTo>
                  <a:pt x="263" y="0"/>
                  <a:pt x="265" y="1"/>
                  <a:pt x="267" y="3"/>
                </a:cubicBezTo>
                <a:cubicBezTo>
                  <a:pt x="361" y="98"/>
                  <a:pt x="361" y="98"/>
                  <a:pt x="361" y="98"/>
                </a:cubicBezTo>
                <a:cubicBezTo>
                  <a:pt x="363" y="99"/>
                  <a:pt x="364" y="102"/>
                  <a:pt x="362" y="10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14" y="253"/>
                  <a:pt x="196" y="268"/>
                  <a:pt x="193" y="275"/>
                </a:cubicBezTo>
                <a:cubicBezTo>
                  <a:pt x="165" y="311"/>
                  <a:pt x="175" y="370"/>
                  <a:pt x="215" y="394"/>
                </a:cubicBezTo>
                <a:cubicBezTo>
                  <a:pt x="253" y="420"/>
                  <a:pt x="311" y="407"/>
                  <a:pt x="333" y="365"/>
                </a:cubicBezTo>
                <a:cubicBezTo>
                  <a:pt x="345" y="346"/>
                  <a:pt x="347" y="321"/>
                  <a:pt x="341" y="300"/>
                </a:cubicBezTo>
                <a:cubicBezTo>
                  <a:pt x="337" y="289"/>
                  <a:pt x="332" y="279"/>
                  <a:pt x="325" y="270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7" y="262"/>
                  <a:pt x="320" y="265"/>
                  <a:pt x="313" y="258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4" y="229"/>
                  <a:pt x="284" y="226"/>
                  <a:pt x="286" y="224"/>
                </a:cubicBezTo>
                <a:lnTo>
                  <a:pt x="381" y="129"/>
                </a:lnTo>
                <a:close/>
              </a:path>
            </a:pathLst>
          </a:custGeom>
          <a:solidFill>
            <a:srgbClr val="C8102E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btfpColumnHeaderBoxText474032">
            <a:extLst>
              <a:ext uri="{FF2B5EF4-FFF2-40B4-BE49-F238E27FC236}">
                <a16:creationId xmlns:a16="http://schemas.microsoft.com/office/drawing/2014/main" id="{6109E541-6984-0FA0-C418-CE148832EF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7910" y="913978"/>
            <a:ext cx="8156359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Bringing Value to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FF56C-63CF-C02F-035A-0B16BCB26482}"/>
              </a:ext>
            </a:extLst>
          </p:cNvPr>
          <p:cNvSpPr txBox="1"/>
          <p:nvPr/>
        </p:nvSpPr>
        <p:spPr>
          <a:xfrm>
            <a:off x="338263" y="1954357"/>
            <a:ext cx="47740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Surgical Products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Multi 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Optional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One Tier Pricing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Expires  </a:t>
            </a: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/31/2024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Contracting Manger – </a:t>
            </a: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Megan Renfroe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Competitors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Medline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Cardinal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Ansell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srgbClr val="243746"/>
                </a:solidFill>
                <a:latin typeface="Century Gothic" panose="020F0302020204030204"/>
              </a:rPr>
              <a:t>DeRoyal</a:t>
            </a: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srgbClr val="243746"/>
                </a:solidFill>
                <a:latin typeface="Century Gothic" panose="020F0302020204030204"/>
              </a:rPr>
              <a:t>Viscot</a:t>
            </a: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69C09-9758-B249-1DE7-840CB65C3D6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t="7697" r="25021" b="1393"/>
          <a:stretch/>
        </p:blipFill>
        <p:spPr>
          <a:xfrm>
            <a:off x="5085823" y="4112122"/>
            <a:ext cx="2349989" cy="1861037"/>
          </a:xfrm>
          <a:prstGeom prst="rect">
            <a:avLst/>
          </a:prstGeom>
        </p:spPr>
      </p:pic>
      <p:pic>
        <p:nvPicPr>
          <p:cNvPr id="10" name="Picture 9" descr="Several surgical instruments&#10;&#10;Description automatically generated">
            <a:extLst>
              <a:ext uri="{FF2B5EF4-FFF2-40B4-BE49-F238E27FC236}">
                <a16:creationId xmlns:a16="http://schemas.microsoft.com/office/drawing/2014/main" id="{B8C91618-C14B-5D0E-D187-03CEAD8D74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754" y="1744568"/>
            <a:ext cx="4419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291F4-4F56-8372-8352-5827274F9873}"/>
              </a:ext>
            </a:extLst>
          </p:cNvPr>
          <p:cNvSpPr txBox="1"/>
          <p:nvPr/>
        </p:nvSpPr>
        <p:spPr>
          <a:xfrm>
            <a:off x="393700" y="127000"/>
            <a:ext cx="103632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Contract # </a:t>
            </a:r>
            <a:r>
              <a:rPr lang="en-US" sz="3600" dirty="0">
                <a:solidFill>
                  <a:srgbClr val="243746"/>
                </a:solidFill>
                <a:latin typeface="Century Gothic" panose="020F0302020204030204"/>
                <a:cs typeface="Arial"/>
              </a:rPr>
              <a:t>293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ECD2-EFF7-4546-E737-D3FEB583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299" y="5079545"/>
            <a:ext cx="2198401" cy="893614"/>
          </a:xfrm>
          <a:prstGeom prst="rect">
            <a:avLst/>
          </a:prstGeom>
        </p:spPr>
      </p:pic>
      <p:pic>
        <p:nvPicPr>
          <p:cNvPr id="6" name="btfpPhotoGeneric788794" descr="A picture containing indoor&#10;&#10;Description automatically generated">
            <a:extLst>
              <a:ext uri="{FF2B5EF4-FFF2-40B4-BE49-F238E27FC236}">
                <a16:creationId xmlns:a16="http://schemas.microsoft.com/office/drawing/2014/main" id="{51D4F145-AA01-EF7A-1905-6BF16A4C7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337"/>
            <a:ext cx="12192614" cy="58105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F17F37C-6CAC-6854-E36E-E64EB0C10555}"/>
              </a:ext>
            </a:extLst>
          </p:cNvPr>
          <p:cNvSpPr>
            <a:spLocks/>
          </p:cNvSpPr>
          <p:nvPr/>
        </p:nvSpPr>
        <p:spPr bwMode="auto">
          <a:xfrm>
            <a:off x="10858500" y="127000"/>
            <a:ext cx="826854" cy="977254"/>
          </a:xfrm>
          <a:custGeom>
            <a:avLst/>
            <a:gdLst>
              <a:gd name="T0" fmla="*/ 381 w 496"/>
              <a:gd name="T1" fmla="*/ 129 h 586"/>
              <a:gd name="T2" fmla="*/ 387 w 496"/>
              <a:gd name="T3" fmla="*/ 128 h 586"/>
              <a:gd name="T4" fmla="*/ 409 w 496"/>
              <a:gd name="T5" fmla="*/ 151 h 586"/>
              <a:gd name="T6" fmla="*/ 414 w 496"/>
              <a:gd name="T7" fmla="*/ 156 h 586"/>
              <a:gd name="T8" fmla="*/ 419 w 496"/>
              <a:gd name="T9" fmla="*/ 162 h 586"/>
              <a:gd name="T10" fmla="*/ 435 w 496"/>
              <a:gd name="T11" fmla="*/ 178 h 586"/>
              <a:gd name="T12" fmla="*/ 478 w 496"/>
              <a:gd name="T13" fmla="*/ 259 h 586"/>
              <a:gd name="T14" fmla="*/ 457 w 496"/>
              <a:gd name="T15" fmla="*/ 437 h 586"/>
              <a:gd name="T16" fmla="*/ 137 w 496"/>
              <a:gd name="T17" fmla="*/ 514 h 586"/>
              <a:gd name="T18" fmla="*/ 77 w 496"/>
              <a:gd name="T19" fmla="*/ 191 h 586"/>
              <a:gd name="T20" fmla="*/ 127 w 496"/>
              <a:gd name="T21" fmla="*/ 136 h 586"/>
              <a:gd name="T22" fmla="*/ 172 w 496"/>
              <a:gd name="T23" fmla="*/ 91 h 586"/>
              <a:gd name="T24" fmla="*/ 261 w 496"/>
              <a:gd name="T25" fmla="*/ 2 h 586"/>
              <a:gd name="T26" fmla="*/ 267 w 496"/>
              <a:gd name="T27" fmla="*/ 3 h 586"/>
              <a:gd name="T28" fmla="*/ 361 w 496"/>
              <a:gd name="T29" fmla="*/ 98 h 586"/>
              <a:gd name="T30" fmla="*/ 362 w 496"/>
              <a:gd name="T31" fmla="*/ 103 h 586"/>
              <a:gd name="T32" fmla="*/ 273 w 496"/>
              <a:gd name="T33" fmla="*/ 193 h 586"/>
              <a:gd name="T34" fmla="*/ 228 w 496"/>
              <a:gd name="T35" fmla="*/ 237 h 586"/>
              <a:gd name="T36" fmla="*/ 193 w 496"/>
              <a:gd name="T37" fmla="*/ 275 h 586"/>
              <a:gd name="T38" fmla="*/ 215 w 496"/>
              <a:gd name="T39" fmla="*/ 394 h 586"/>
              <a:gd name="T40" fmla="*/ 333 w 496"/>
              <a:gd name="T41" fmla="*/ 365 h 586"/>
              <a:gd name="T42" fmla="*/ 341 w 496"/>
              <a:gd name="T43" fmla="*/ 300 h 586"/>
              <a:gd name="T44" fmla="*/ 325 w 496"/>
              <a:gd name="T45" fmla="*/ 270 h 586"/>
              <a:gd name="T46" fmla="*/ 319 w 496"/>
              <a:gd name="T47" fmla="*/ 264 h 586"/>
              <a:gd name="T48" fmla="*/ 313 w 496"/>
              <a:gd name="T49" fmla="*/ 258 h 586"/>
              <a:gd name="T50" fmla="*/ 307 w 496"/>
              <a:gd name="T51" fmla="*/ 252 h 586"/>
              <a:gd name="T52" fmla="*/ 285 w 496"/>
              <a:gd name="T53" fmla="*/ 230 h 586"/>
              <a:gd name="T54" fmla="*/ 286 w 496"/>
              <a:gd name="T55" fmla="*/ 224 h 586"/>
              <a:gd name="T56" fmla="*/ 381 w 496"/>
              <a:gd name="T57" fmla="*/ 12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6" h="586">
                <a:moveTo>
                  <a:pt x="381" y="129"/>
                </a:moveTo>
                <a:cubicBezTo>
                  <a:pt x="383" y="128"/>
                  <a:pt x="385" y="127"/>
                  <a:pt x="387" y="128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414" y="156"/>
                  <a:pt x="414" y="156"/>
                  <a:pt x="414" y="156"/>
                </a:cubicBezTo>
                <a:cubicBezTo>
                  <a:pt x="411" y="153"/>
                  <a:pt x="418" y="160"/>
                  <a:pt x="419" y="162"/>
                </a:cubicBezTo>
                <a:cubicBezTo>
                  <a:pt x="425" y="167"/>
                  <a:pt x="430" y="172"/>
                  <a:pt x="435" y="178"/>
                </a:cubicBezTo>
                <a:cubicBezTo>
                  <a:pt x="455" y="202"/>
                  <a:pt x="469" y="230"/>
                  <a:pt x="478" y="259"/>
                </a:cubicBezTo>
                <a:cubicBezTo>
                  <a:pt x="496" y="318"/>
                  <a:pt x="489" y="384"/>
                  <a:pt x="457" y="437"/>
                </a:cubicBezTo>
                <a:cubicBezTo>
                  <a:pt x="398" y="548"/>
                  <a:pt x="240" y="586"/>
                  <a:pt x="137" y="514"/>
                </a:cubicBezTo>
                <a:cubicBezTo>
                  <a:pt x="30" y="449"/>
                  <a:pt x="0" y="290"/>
                  <a:pt x="77" y="191"/>
                </a:cubicBezTo>
                <a:cubicBezTo>
                  <a:pt x="97" y="162"/>
                  <a:pt x="113" y="151"/>
                  <a:pt x="127" y="136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261" y="2"/>
                  <a:pt x="261" y="2"/>
                  <a:pt x="261" y="2"/>
                </a:cubicBezTo>
                <a:cubicBezTo>
                  <a:pt x="263" y="0"/>
                  <a:pt x="265" y="1"/>
                  <a:pt x="267" y="3"/>
                </a:cubicBezTo>
                <a:cubicBezTo>
                  <a:pt x="361" y="98"/>
                  <a:pt x="361" y="98"/>
                  <a:pt x="361" y="98"/>
                </a:cubicBezTo>
                <a:cubicBezTo>
                  <a:pt x="363" y="99"/>
                  <a:pt x="364" y="102"/>
                  <a:pt x="362" y="10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14" y="253"/>
                  <a:pt x="196" y="268"/>
                  <a:pt x="193" y="275"/>
                </a:cubicBezTo>
                <a:cubicBezTo>
                  <a:pt x="165" y="311"/>
                  <a:pt x="175" y="370"/>
                  <a:pt x="215" y="394"/>
                </a:cubicBezTo>
                <a:cubicBezTo>
                  <a:pt x="253" y="420"/>
                  <a:pt x="311" y="407"/>
                  <a:pt x="333" y="365"/>
                </a:cubicBezTo>
                <a:cubicBezTo>
                  <a:pt x="345" y="346"/>
                  <a:pt x="347" y="321"/>
                  <a:pt x="341" y="300"/>
                </a:cubicBezTo>
                <a:cubicBezTo>
                  <a:pt x="337" y="289"/>
                  <a:pt x="332" y="279"/>
                  <a:pt x="325" y="270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7" y="262"/>
                  <a:pt x="320" y="265"/>
                  <a:pt x="313" y="258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4" y="229"/>
                  <a:pt x="284" y="226"/>
                  <a:pt x="286" y="224"/>
                </a:cubicBezTo>
                <a:lnTo>
                  <a:pt x="381" y="129"/>
                </a:lnTo>
                <a:close/>
              </a:path>
            </a:pathLst>
          </a:custGeom>
          <a:solidFill>
            <a:srgbClr val="C8102E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btfpColumnHeaderBoxText474032">
            <a:extLst>
              <a:ext uri="{FF2B5EF4-FFF2-40B4-BE49-F238E27FC236}">
                <a16:creationId xmlns:a16="http://schemas.microsoft.com/office/drawing/2014/main" id="{6109E541-6984-0FA0-C418-CE148832EF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7910" y="913978"/>
            <a:ext cx="8156359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Bringing Value to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FF56C-63CF-C02F-035A-0B16BCB26482}"/>
              </a:ext>
            </a:extLst>
          </p:cNvPr>
          <p:cNvSpPr txBox="1"/>
          <p:nvPr/>
        </p:nvSpPr>
        <p:spPr>
          <a:xfrm>
            <a:off x="338263" y="1954357"/>
            <a:ext cx="500970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Surgical Instruments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Multi 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Optional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Two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Tier Pricing – access and committed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60% compliance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Expires  </a:t>
            </a: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/31/2024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Contracting Manger – </a:t>
            </a: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Megan Renfroe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Competitors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V-</a:t>
            </a:r>
            <a:r>
              <a:rPr lang="en-US" dirty="0" err="1">
                <a:solidFill>
                  <a:srgbClr val="243746"/>
                </a:solidFill>
                <a:latin typeface="Century Gothic" panose="020F0302020204030204"/>
              </a:rPr>
              <a:t>Mullier</a:t>
            </a: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 – BD Care Fusion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srgbClr val="243746"/>
                </a:solidFill>
                <a:latin typeface="Century Gothic" panose="020F0302020204030204"/>
              </a:rPr>
              <a:t>Aesculap</a:t>
            </a: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Integra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srgbClr val="243746"/>
                </a:solidFill>
                <a:latin typeface="Century Gothic" panose="020F0302020204030204"/>
              </a:rPr>
              <a:t>Jarit</a:t>
            </a: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Boss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Nova Surgical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Medline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Picture 4" descr="A pair of surgical instruments&#10;&#10;Description automatically generated">
            <a:extLst>
              <a:ext uri="{FF2B5EF4-FFF2-40B4-BE49-F238E27FC236}">
                <a16:creationId xmlns:a16="http://schemas.microsoft.com/office/drawing/2014/main" id="{8AE79764-B847-A4AF-E44C-98F96F5556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635" y="3151452"/>
            <a:ext cx="3543300" cy="2374900"/>
          </a:xfrm>
          <a:prstGeom prst="rect">
            <a:avLst/>
          </a:prstGeom>
        </p:spPr>
      </p:pic>
      <p:pic>
        <p:nvPicPr>
          <p:cNvPr id="10" name="Picture 9" descr="A black and red device with a black background&#10;&#10;Description automatically generated">
            <a:extLst>
              <a:ext uri="{FF2B5EF4-FFF2-40B4-BE49-F238E27FC236}">
                <a16:creationId xmlns:a16="http://schemas.microsoft.com/office/drawing/2014/main" id="{E615DC1A-B5EC-4B66-514E-AB7423A3E2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137" y="1765881"/>
            <a:ext cx="55626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CD05D-C7DA-0662-BFDE-6B8335AC5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6580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291F4-4F56-8372-8352-5827274F9873}"/>
              </a:ext>
            </a:extLst>
          </p:cNvPr>
          <p:cNvSpPr txBox="1"/>
          <p:nvPr/>
        </p:nvSpPr>
        <p:spPr>
          <a:xfrm>
            <a:off x="393700" y="127000"/>
            <a:ext cx="103632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Contract Summary </a:t>
            </a:r>
          </a:p>
        </p:txBody>
      </p:sp>
      <p:pic>
        <p:nvPicPr>
          <p:cNvPr id="6" name="btfpPhotoGeneric788794" descr="A picture containing indoor&#10;&#10;Description automatically generated">
            <a:extLst>
              <a:ext uri="{FF2B5EF4-FFF2-40B4-BE49-F238E27FC236}">
                <a16:creationId xmlns:a16="http://schemas.microsoft.com/office/drawing/2014/main" id="{51D4F145-AA01-EF7A-1905-6BF16A4C7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337"/>
            <a:ext cx="12192614" cy="58105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F17F37C-6CAC-6854-E36E-E64EB0C10555}"/>
              </a:ext>
            </a:extLst>
          </p:cNvPr>
          <p:cNvSpPr>
            <a:spLocks/>
          </p:cNvSpPr>
          <p:nvPr/>
        </p:nvSpPr>
        <p:spPr bwMode="auto">
          <a:xfrm>
            <a:off x="10858500" y="127000"/>
            <a:ext cx="826854" cy="977254"/>
          </a:xfrm>
          <a:custGeom>
            <a:avLst/>
            <a:gdLst>
              <a:gd name="T0" fmla="*/ 381 w 496"/>
              <a:gd name="T1" fmla="*/ 129 h 586"/>
              <a:gd name="T2" fmla="*/ 387 w 496"/>
              <a:gd name="T3" fmla="*/ 128 h 586"/>
              <a:gd name="T4" fmla="*/ 409 w 496"/>
              <a:gd name="T5" fmla="*/ 151 h 586"/>
              <a:gd name="T6" fmla="*/ 414 w 496"/>
              <a:gd name="T7" fmla="*/ 156 h 586"/>
              <a:gd name="T8" fmla="*/ 419 w 496"/>
              <a:gd name="T9" fmla="*/ 162 h 586"/>
              <a:gd name="T10" fmla="*/ 435 w 496"/>
              <a:gd name="T11" fmla="*/ 178 h 586"/>
              <a:gd name="T12" fmla="*/ 478 w 496"/>
              <a:gd name="T13" fmla="*/ 259 h 586"/>
              <a:gd name="T14" fmla="*/ 457 w 496"/>
              <a:gd name="T15" fmla="*/ 437 h 586"/>
              <a:gd name="T16" fmla="*/ 137 w 496"/>
              <a:gd name="T17" fmla="*/ 514 h 586"/>
              <a:gd name="T18" fmla="*/ 77 w 496"/>
              <a:gd name="T19" fmla="*/ 191 h 586"/>
              <a:gd name="T20" fmla="*/ 127 w 496"/>
              <a:gd name="T21" fmla="*/ 136 h 586"/>
              <a:gd name="T22" fmla="*/ 172 w 496"/>
              <a:gd name="T23" fmla="*/ 91 h 586"/>
              <a:gd name="T24" fmla="*/ 261 w 496"/>
              <a:gd name="T25" fmla="*/ 2 h 586"/>
              <a:gd name="T26" fmla="*/ 267 w 496"/>
              <a:gd name="T27" fmla="*/ 3 h 586"/>
              <a:gd name="T28" fmla="*/ 361 w 496"/>
              <a:gd name="T29" fmla="*/ 98 h 586"/>
              <a:gd name="T30" fmla="*/ 362 w 496"/>
              <a:gd name="T31" fmla="*/ 103 h 586"/>
              <a:gd name="T32" fmla="*/ 273 w 496"/>
              <a:gd name="T33" fmla="*/ 193 h 586"/>
              <a:gd name="T34" fmla="*/ 228 w 496"/>
              <a:gd name="T35" fmla="*/ 237 h 586"/>
              <a:gd name="T36" fmla="*/ 193 w 496"/>
              <a:gd name="T37" fmla="*/ 275 h 586"/>
              <a:gd name="T38" fmla="*/ 215 w 496"/>
              <a:gd name="T39" fmla="*/ 394 h 586"/>
              <a:gd name="T40" fmla="*/ 333 w 496"/>
              <a:gd name="T41" fmla="*/ 365 h 586"/>
              <a:gd name="T42" fmla="*/ 341 w 496"/>
              <a:gd name="T43" fmla="*/ 300 h 586"/>
              <a:gd name="T44" fmla="*/ 325 w 496"/>
              <a:gd name="T45" fmla="*/ 270 h 586"/>
              <a:gd name="T46" fmla="*/ 319 w 496"/>
              <a:gd name="T47" fmla="*/ 264 h 586"/>
              <a:gd name="T48" fmla="*/ 313 w 496"/>
              <a:gd name="T49" fmla="*/ 258 h 586"/>
              <a:gd name="T50" fmla="*/ 307 w 496"/>
              <a:gd name="T51" fmla="*/ 252 h 586"/>
              <a:gd name="T52" fmla="*/ 285 w 496"/>
              <a:gd name="T53" fmla="*/ 230 h 586"/>
              <a:gd name="T54" fmla="*/ 286 w 496"/>
              <a:gd name="T55" fmla="*/ 224 h 586"/>
              <a:gd name="T56" fmla="*/ 381 w 496"/>
              <a:gd name="T57" fmla="*/ 12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6" h="586">
                <a:moveTo>
                  <a:pt x="381" y="129"/>
                </a:moveTo>
                <a:cubicBezTo>
                  <a:pt x="383" y="128"/>
                  <a:pt x="385" y="127"/>
                  <a:pt x="387" y="128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414" y="156"/>
                  <a:pt x="414" y="156"/>
                  <a:pt x="414" y="156"/>
                </a:cubicBezTo>
                <a:cubicBezTo>
                  <a:pt x="411" y="153"/>
                  <a:pt x="418" y="160"/>
                  <a:pt x="419" y="162"/>
                </a:cubicBezTo>
                <a:cubicBezTo>
                  <a:pt x="425" y="167"/>
                  <a:pt x="430" y="172"/>
                  <a:pt x="435" y="178"/>
                </a:cubicBezTo>
                <a:cubicBezTo>
                  <a:pt x="455" y="202"/>
                  <a:pt x="469" y="230"/>
                  <a:pt x="478" y="259"/>
                </a:cubicBezTo>
                <a:cubicBezTo>
                  <a:pt x="496" y="318"/>
                  <a:pt x="489" y="384"/>
                  <a:pt x="457" y="437"/>
                </a:cubicBezTo>
                <a:cubicBezTo>
                  <a:pt x="398" y="548"/>
                  <a:pt x="240" y="586"/>
                  <a:pt x="137" y="514"/>
                </a:cubicBezTo>
                <a:cubicBezTo>
                  <a:pt x="30" y="449"/>
                  <a:pt x="0" y="290"/>
                  <a:pt x="77" y="191"/>
                </a:cubicBezTo>
                <a:cubicBezTo>
                  <a:pt x="97" y="162"/>
                  <a:pt x="113" y="151"/>
                  <a:pt x="127" y="136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261" y="2"/>
                  <a:pt x="261" y="2"/>
                  <a:pt x="261" y="2"/>
                </a:cubicBezTo>
                <a:cubicBezTo>
                  <a:pt x="263" y="0"/>
                  <a:pt x="265" y="1"/>
                  <a:pt x="267" y="3"/>
                </a:cubicBezTo>
                <a:cubicBezTo>
                  <a:pt x="361" y="98"/>
                  <a:pt x="361" y="98"/>
                  <a:pt x="361" y="98"/>
                </a:cubicBezTo>
                <a:cubicBezTo>
                  <a:pt x="363" y="99"/>
                  <a:pt x="364" y="102"/>
                  <a:pt x="362" y="10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14" y="253"/>
                  <a:pt x="196" y="268"/>
                  <a:pt x="193" y="275"/>
                </a:cubicBezTo>
                <a:cubicBezTo>
                  <a:pt x="165" y="311"/>
                  <a:pt x="175" y="370"/>
                  <a:pt x="215" y="394"/>
                </a:cubicBezTo>
                <a:cubicBezTo>
                  <a:pt x="253" y="420"/>
                  <a:pt x="311" y="407"/>
                  <a:pt x="333" y="365"/>
                </a:cubicBezTo>
                <a:cubicBezTo>
                  <a:pt x="345" y="346"/>
                  <a:pt x="347" y="321"/>
                  <a:pt x="341" y="300"/>
                </a:cubicBezTo>
                <a:cubicBezTo>
                  <a:pt x="337" y="289"/>
                  <a:pt x="332" y="279"/>
                  <a:pt x="325" y="270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7" y="262"/>
                  <a:pt x="320" y="265"/>
                  <a:pt x="313" y="258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4" y="229"/>
                  <a:pt x="284" y="226"/>
                  <a:pt x="286" y="224"/>
                </a:cubicBezTo>
                <a:lnTo>
                  <a:pt x="381" y="129"/>
                </a:lnTo>
                <a:close/>
              </a:path>
            </a:pathLst>
          </a:custGeom>
          <a:solidFill>
            <a:srgbClr val="C8102E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btfpColumnHeaderBoxText474032">
            <a:extLst>
              <a:ext uri="{FF2B5EF4-FFF2-40B4-BE49-F238E27FC236}">
                <a16:creationId xmlns:a16="http://schemas.microsoft.com/office/drawing/2014/main" id="{6109E541-6984-0FA0-C418-CE148832EF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7910" y="913978"/>
            <a:ext cx="8156359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Bringing Value to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10B55-A422-75F5-758E-6945A5B0E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" y="1495032"/>
            <a:ext cx="12192000" cy="44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6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291F4-4F56-8372-8352-5827274F9873}"/>
              </a:ext>
            </a:extLst>
          </p:cNvPr>
          <p:cNvSpPr txBox="1"/>
          <p:nvPr/>
        </p:nvSpPr>
        <p:spPr>
          <a:xfrm>
            <a:off x="393700" y="127000"/>
            <a:ext cx="103632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Contract # 133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ECD2-EFF7-4546-E737-D3FEB583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299" y="5079545"/>
            <a:ext cx="2198401" cy="893614"/>
          </a:xfrm>
          <a:prstGeom prst="rect">
            <a:avLst/>
          </a:prstGeom>
        </p:spPr>
      </p:pic>
      <p:pic>
        <p:nvPicPr>
          <p:cNvPr id="6" name="btfpPhotoGeneric788794" descr="A picture containing indoor&#10;&#10;Description automatically generated">
            <a:extLst>
              <a:ext uri="{FF2B5EF4-FFF2-40B4-BE49-F238E27FC236}">
                <a16:creationId xmlns:a16="http://schemas.microsoft.com/office/drawing/2014/main" id="{51D4F145-AA01-EF7A-1905-6BF16A4C7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337"/>
            <a:ext cx="12192614" cy="58105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F17F37C-6CAC-6854-E36E-E64EB0C10555}"/>
              </a:ext>
            </a:extLst>
          </p:cNvPr>
          <p:cNvSpPr>
            <a:spLocks/>
          </p:cNvSpPr>
          <p:nvPr/>
        </p:nvSpPr>
        <p:spPr bwMode="auto">
          <a:xfrm>
            <a:off x="10858500" y="127000"/>
            <a:ext cx="826854" cy="977254"/>
          </a:xfrm>
          <a:custGeom>
            <a:avLst/>
            <a:gdLst>
              <a:gd name="T0" fmla="*/ 381 w 496"/>
              <a:gd name="T1" fmla="*/ 129 h 586"/>
              <a:gd name="T2" fmla="*/ 387 w 496"/>
              <a:gd name="T3" fmla="*/ 128 h 586"/>
              <a:gd name="T4" fmla="*/ 409 w 496"/>
              <a:gd name="T5" fmla="*/ 151 h 586"/>
              <a:gd name="T6" fmla="*/ 414 w 496"/>
              <a:gd name="T7" fmla="*/ 156 h 586"/>
              <a:gd name="T8" fmla="*/ 419 w 496"/>
              <a:gd name="T9" fmla="*/ 162 h 586"/>
              <a:gd name="T10" fmla="*/ 435 w 496"/>
              <a:gd name="T11" fmla="*/ 178 h 586"/>
              <a:gd name="T12" fmla="*/ 478 w 496"/>
              <a:gd name="T13" fmla="*/ 259 h 586"/>
              <a:gd name="T14" fmla="*/ 457 w 496"/>
              <a:gd name="T15" fmla="*/ 437 h 586"/>
              <a:gd name="T16" fmla="*/ 137 w 496"/>
              <a:gd name="T17" fmla="*/ 514 h 586"/>
              <a:gd name="T18" fmla="*/ 77 w 496"/>
              <a:gd name="T19" fmla="*/ 191 h 586"/>
              <a:gd name="T20" fmla="*/ 127 w 496"/>
              <a:gd name="T21" fmla="*/ 136 h 586"/>
              <a:gd name="T22" fmla="*/ 172 w 496"/>
              <a:gd name="T23" fmla="*/ 91 h 586"/>
              <a:gd name="T24" fmla="*/ 261 w 496"/>
              <a:gd name="T25" fmla="*/ 2 h 586"/>
              <a:gd name="T26" fmla="*/ 267 w 496"/>
              <a:gd name="T27" fmla="*/ 3 h 586"/>
              <a:gd name="T28" fmla="*/ 361 w 496"/>
              <a:gd name="T29" fmla="*/ 98 h 586"/>
              <a:gd name="T30" fmla="*/ 362 w 496"/>
              <a:gd name="T31" fmla="*/ 103 h 586"/>
              <a:gd name="T32" fmla="*/ 273 w 496"/>
              <a:gd name="T33" fmla="*/ 193 h 586"/>
              <a:gd name="T34" fmla="*/ 228 w 496"/>
              <a:gd name="T35" fmla="*/ 237 h 586"/>
              <a:gd name="T36" fmla="*/ 193 w 496"/>
              <a:gd name="T37" fmla="*/ 275 h 586"/>
              <a:gd name="T38" fmla="*/ 215 w 496"/>
              <a:gd name="T39" fmla="*/ 394 h 586"/>
              <a:gd name="T40" fmla="*/ 333 w 496"/>
              <a:gd name="T41" fmla="*/ 365 h 586"/>
              <a:gd name="T42" fmla="*/ 341 w 496"/>
              <a:gd name="T43" fmla="*/ 300 h 586"/>
              <a:gd name="T44" fmla="*/ 325 w 496"/>
              <a:gd name="T45" fmla="*/ 270 h 586"/>
              <a:gd name="T46" fmla="*/ 319 w 496"/>
              <a:gd name="T47" fmla="*/ 264 h 586"/>
              <a:gd name="T48" fmla="*/ 313 w 496"/>
              <a:gd name="T49" fmla="*/ 258 h 586"/>
              <a:gd name="T50" fmla="*/ 307 w 496"/>
              <a:gd name="T51" fmla="*/ 252 h 586"/>
              <a:gd name="T52" fmla="*/ 285 w 496"/>
              <a:gd name="T53" fmla="*/ 230 h 586"/>
              <a:gd name="T54" fmla="*/ 286 w 496"/>
              <a:gd name="T55" fmla="*/ 224 h 586"/>
              <a:gd name="T56" fmla="*/ 381 w 496"/>
              <a:gd name="T57" fmla="*/ 12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6" h="586">
                <a:moveTo>
                  <a:pt x="381" y="129"/>
                </a:moveTo>
                <a:cubicBezTo>
                  <a:pt x="383" y="128"/>
                  <a:pt x="385" y="127"/>
                  <a:pt x="387" y="128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414" y="156"/>
                  <a:pt x="414" y="156"/>
                  <a:pt x="414" y="156"/>
                </a:cubicBezTo>
                <a:cubicBezTo>
                  <a:pt x="411" y="153"/>
                  <a:pt x="418" y="160"/>
                  <a:pt x="419" y="162"/>
                </a:cubicBezTo>
                <a:cubicBezTo>
                  <a:pt x="425" y="167"/>
                  <a:pt x="430" y="172"/>
                  <a:pt x="435" y="178"/>
                </a:cubicBezTo>
                <a:cubicBezTo>
                  <a:pt x="455" y="202"/>
                  <a:pt x="469" y="230"/>
                  <a:pt x="478" y="259"/>
                </a:cubicBezTo>
                <a:cubicBezTo>
                  <a:pt x="496" y="318"/>
                  <a:pt x="489" y="384"/>
                  <a:pt x="457" y="437"/>
                </a:cubicBezTo>
                <a:cubicBezTo>
                  <a:pt x="398" y="548"/>
                  <a:pt x="240" y="586"/>
                  <a:pt x="137" y="514"/>
                </a:cubicBezTo>
                <a:cubicBezTo>
                  <a:pt x="30" y="449"/>
                  <a:pt x="0" y="290"/>
                  <a:pt x="77" y="191"/>
                </a:cubicBezTo>
                <a:cubicBezTo>
                  <a:pt x="97" y="162"/>
                  <a:pt x="113" y="151"/>
                  <a:pt x="127" y="136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261" y="2"/>
                  <a:pt x="261" y="2"/>
                  <a:pt x="261" y="2"/>
                </a:cubicBezTo>
                <a:cubicBezTo>
                  <a:pt x="263" y="0"/>
                  <a:pt x="265" y="1"/>
                  <a:pt x="267" y="3"/>
                </a:cubicBezTo>
                <a:cubicBezTo>
                  <a:pt x="361" y="98"/>
                  <a:pt x="361" y="98"/>
                  <a:pt x="361" y="98"/>
                </a:cubicBezTo>
                <a:cubicBezTo>
                  <a:pt x="363" y="99"/>
                  <a:pt x="364" y="102"/>
                  <a:pt x="362" y="10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14" y="253"/>
                  <a:pt x="196" y="268"/>
                  <a:pt x="193" y="275"/>
                </a:cubicBezTo>
                <a:cubicBezTo>
                  <a:pt x="165" y="311"/>
                  <a:pt x="175" y="370"/>
                  <a:pt x="215" y="394"/>
                </a:cubicBezTo>
                <a:cubicBezTo>
                  <a:pt x="253" y="420"/>
                  <a:pt x="311" y="407"/>
                  <a:pt x="333" y="365"/>
                </a:cubicBezTo>
                <a:cubicBezTo>
                  <a:pt x="345" y="346"/>
                  <a:pt x="347" y="321"/>
                  <a:pt x="341" y="300"/>
                </a:cubicBezTo>
                <a:cubicBezTo>
                  <a:pt x="337" y="289"/>
                  <a:pt x="332" y="279"/>
                  <a:pt x="325" y="270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7" y="262"/>
                  <a:pt x="320" y="265"/>
                  <a:pt x="313" y="258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4" y="229"/>
                  <a:pt x="284" y="226"/>
                  <a:pt x="286" y="224"/>
                </a:cubicBezTo>
                <a:lnTo>
                  <a:pt x="381" y="129"/>
                </a:lnTo>
                <a:close/>
              </a:path>
            </a:pathLst>
          </a:custGeom>
          <a:solidFill>
            <a:srgbClr val="C8102E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btfpColumnHeaderBoxText474032">
            <a:extLst>
              <a:ext uri="{FF2B5EF4-FFF2-40B4-BE49-F238E27FC236}">
                <a16:creationId xmlns:a16="http://schemas.microsoft.com/office/drawing/2014/main" id="{6109E541-6984-0FA0-C418-CE148832EF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7910" y="913978"/>
            <a:ext cx="8156359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Bringing Value to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FF56C-63CF-C02F-035A-0B16BCB26482}"/>
              </a:ext>
            </a:extLst>
          </p:cNvPr>
          <p:cNvSpPr txBox="1"/>
          <p:nvPr/>
        </p:nvSpPr>
        <p:spPr>
          <a:xfrm>
            <a:off x="338263" y="1954357"/>
            <a:ext cx="5527475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243746"/>
                </a:solidFill>
                <a:latin typeface="Century Gothic" panose="020F0302020204030204"/>
              </a:rPr>
              <a:t>Conventional Blades &amp; Scalpels 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Dual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Non-Optional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Two Tier Pricing – access &amp; committed at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Expires 5/31/2023 – in process of renewal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Contracting Manger – Megan Renfroe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Competitors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Myco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Aspen Surgical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" name="Picture 9" descr="A close-up of a surgeon holding a scalpel&#10;&#10;Description automatically generated">
            <a:extLst>
              <a:ext uri="{FF2B5EF4-FFF2-40B4-BE49-F238E27FC236}">
                <a16:creationId xmlns:a16="http://schemas.microsoft.com/office/drawing/2014/main" id="{45B2782C-8E74-5C4C-4066-0DABE48F8F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737" y="1954357"/>
            <a:ext cx="457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0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291F4-4F56-8372-8352-5827274F9873}"/>
              </a:ext>
            </a:extLst>
          </p:cNvPr>
          <p:cNvSpPr txBox="1"/>
          <p:nvPr/>
        </p:nvSpPr>
        <p:spPr>
          <a:xfrm>
            <a:off x="393700" y="127000"/>
            <a:ext cx="103632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Contract # 199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ECD2-EFF7-4546-E737-D3FEB583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299" y="5079545"/>
            <a:ext cx="2198401" cy="893614"/>
          </a:xfrm>
          <a:prstGeom prst="rect">
            <a:avLst/>
          </a:prstGeom>
        </p:spPr>
      </p:pic>
      <p:pic>
        <p:nvPicPr>
          <p:cNvPr id="6" name="btfpPhotoGeneric788794" descr="A picture containing indoor&#10;&#10;Description automatically generated">
            <a:extLst>
              <a:ext uri="{FF2B5EF4-FFF2-40B4-BE49-F238E27FC236}">
                <a16:creationId xmlns:a16="http://schemas.microsoft.com/office/drawing/2014/main" id="{51D4F145-AA01-EF7A-1905-6BF16A4C7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337"/>
            <a:ext cx="12192614" cy="58105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F17F37C-6CAC-6854-E36E-E64EB0C10555}"/>
              </a:ext>
            </a:extLst>
          </p:cNvPr>
          <p:cNvSpPr>
            <a:spLocks/>
          </p:cNvSpPr>
          <p:nvPr/>
        </p:nvSpPr>
        <p:spPr bwMode="auto">
          <a:xfrm>
            <a:off x="10858500" y="127000"/>
            <a:ext cx="826854" cy="977254"/>
          </a:xfrm>
          <a:custGeom>
            <a:avLst/>
            <a:gdLst>
              <a:gd name="T0" fmla="*/ 381 w 496"/>
              <a:gd name="T1" fmla="*/ 129 h 586"/>
              <a:gd name="T2" fmla="*/ 387 w 496"/>
              <a:gd name="T3" fmla="*/ 128 h 586"/>
              <a:gd name="T4" fmla="*/ 409 w 496"/>
              <a:gd name="T5" fmla="*/ 151 h 586"/>
              <a:gd name="T6" fmla="*/ 414 w 496"/>
              <a:gd name="T7" fmla="*/ 156 h 586"/>
              <a:gd name="T8" fmla="*/ 419 w 496"/>
              <a:gd name="T9" fmla="*/ 162 h 586"/>
              <a:gd name="T10" fmla="*/ 435 w 496"/>
              <a:gd name="T11" fmla="*/ 178 h 586"/>
              <a:gd name="T12" fmla="*/ 478 w 496"/>
              <a:gd name="T13" fmla="*/ 259 h 586"/>
              <a:gd name="T14" fmla="*/ 457 w 496"/>
              <a:gd name="T15" fmla="*/ 437 h 586"/>
              <a:gd name="T16" fmla="*/ 137 w 496"/>
              <a:gd name="T17" fmla="*/ 514 h 586"/>
              <a:gd name="T18" fmla="*/ 77 w 496"/>
              <a:gd name="T19" fmla="*/ 191 h 586"/>
              <a:gd name="T20" fmla="*/ 127 w 496"/>
              <a:gd name="T21" fmla="*/ 136 h 586"/>
              <a:gd name="T22" fmla="*/ 172 w 496"/>
              <a:gd name="T23" fmla="*/ 91 h 586"/>
              <a:gd name="T24" fmla="*/ 261 w 496"/>
              <a:gd name="T25" fmla="*/ 2 h 586"/>
              <a:gd name="T26" fmla="*/ 267 w 496"/>
              <a:gd name="T27" fmla="*/ 3 h 586"/>
              <a:gd name="T28" fmla="*/ 361 w 496"/>
              <a:gd name="T29" fmla="*/ 98 h 586"/>
              <a:gd name="T30" fmla="*/ 362 w 496"/>
              <a:gd name="T31" fmla="*/ 103 h 586"/>
              <a:gd name="T32" fmla="*/ 273 w 496"/>
              <a:gd name="T33" fmla="*/ 193 h 586"/>
              <a:gd name="T34" fmla="*/ 228 w 496"/>
              <a:gd name="T35" fmla="*/ 237 h 586"/>
              <a:gd name="T36" fmla="*/ 193 w 496"/>
              <a:gd name="T37" fmla="*/ 275 h 586"/>
              <a:gd name="T38" fmla="*/ 215 w 496"/>
              <a:gd name="T39" fmla="*/ 394 h 586"/>
              <a:gd name="T40" fmla="*/ 333 w 496"/>
              <a:gd name="T41" fmla="*/ 365 h 586"/>
              <a:gd name="T42" fmla="*/ 341 w 496"/>
              <a:gd name="T43" fmla="*/ 300 h 586"/>
              <a:gd name="T44" fmla="*/ 325 w 496"/>
              <a:gd name="T45" fmla="*/ 270 h 586"/>
              <a:gd name="T46" fmla="*/ 319 w 496"/>
              <a:gd name="T47" fmla="*/ 264 h 586"/>
              <a:gd name="T48" fmla="*/ 313 w 496"/>
              <a:gd name="T49" fmla="*/ 258 h 586"/>
              <a:gd name="T50" fmla="*/ 307 w 496"/>
              <a:gd name="T51" fmla="*/ 252 h 586"/>
              <a:gd name="T52" fmla="*/ 285 w 496"/>
              <a:gd name="T53" fmla="*/ 230 h 586"/>
              <a:gd name="T54" fmla="*/ 286 w 496"/>
              <a:gd name="T55" fmla="*/ 224 h 586"/>
              <a:gd name="T56" fmla="*/ 381 w 496"/>
              <a:gd name="T57" fmla="*/ 12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6" h="586">
                <a:moveTo>
                  <a:pt x="381" y="129"/>
                </a:moveTo>
                <a:cubicBezTo>
                  <a:pt x="383" y="128"/>
                  <a:pt x="385" y="127"/>
                  <a:pt x="387" y="128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414" y="156"/>
                  <a:pt x="414" y="156"/>
                  <a:pt x="414" y="156"/>
                </a:cubicBezTo>
                <a:cubicBezTo>
                  <a:pt x="411" y="153"/>
                  <a:pt x="418" y="160"/>
                  <a:pt x="419" y="162"/>
                </a:cubicBezTo>
                <a:cubicBezTo>
                  <a:pt x="425" y="167"/>
                  <a:pt x="430" y="172"/>
                  <a:pt x="435" y="178"/>
                </a:cubicBezTo>
                <a:cubicBezTo>
                  <a:pt x="455" y="202"/>
                  <a:pt x="469" y="230"/>
                  <a:pt x="478" y="259"/>
                </a:cubicBezTo>
                <a:cubicBezTo>
                  <a:pt x="496" y="318"/>
                  <a:pt x="489" y="384"/>
                  <a:pt x="457" y="437"/>
                </a:cubicBezTo>
                <a:cubicBezTo>
                  <a:pt x="398" y="548"/>
                  <a:pt x="240" y="586"/>
                  <a:pt x="137" y="514"/>
                </a:cubicBezTo>
                <a:cubicBezTo>
                  <a:pt x="30" y="449"/>
                  <a:pt x="0" y="290"/>
                  <a:pt x="77" y="191"/>
                </a:cubicBezTo>
                <a:cubicBezTo>
                  <a:pt x="97" y="162"/>
                  <a:pt x="113" y="151"/>
                  <a:pt x="127" y="136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261" y="2"/>
                  <a:pt x="261" y="2"/>
                  <a:pt x="261" y="2"/>
                </a:cubicBezTo>
                <a:cubicBezTo>
                  <a:pt x="263" y="0"/>
                  <a:pt x="265" y="1"/>
                  <a:pt x="267" y="3"/>
                </a:cubicBezTo>
                <a:cubicBezTo>
                  <a:pt x="361" y="98"/>
                  <a:pt x="361" y="98"/>
                  <a:pt x="361" y="98"/>
                </a:cubicBezTo>
                <a:cubicBezTo>
                  <a:pt x="363" y="99"/>
                  <a:pt x="364" y="102"/>
                  <a:pt x="362" y="10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14" y="253"/>
                  <a:pt x="196" y="268"/>
                  <a:pt x="193" y="275"/>
                </a:cubicBezTo>
                <a:cubicBezTo>
                  <a:pt x="165" y="311"/>
                  <a:pt x="175" y="370"/>
                  <a:pt x="215" y="394"/>
                </a:cubicBezTo>
                <a:cubicBezTo>
                  <a:pt x="253" y="420"/>
                  <a:pt x="311" y="407"/>
                  <a:pt x="333" y="365"/>
                </a:cubicBezTo>
                <a:cubicBezTo>
                  <a:pt x="345" y="346"/>
                  <a:pt x="347" y="321"/>
                  <a:pt x="341" y="300"/>
                </a:cubicBezTo>
                <a:cubicBezTo>
                  <a:pt x="337" y="289"/>
                  <a:pt x="332" y="279"/>
                  <a:pt x="325" y="270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7" y="262"/>
                  <a:pt x="320" y="265"/>
                  <a:pt x="313" y="258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4" y="229"/>
                  <a:pt x="284" y="226"/>
                  <a:pt x="286" y="224"/>
                </a:cubicBezTo>
                <a:lnTo>
                  <a:pt x="381" y="129"/>
                </a:lnTo>
                <a:close/>
              </a:path>
            </a:pathLst>
          </a:custGeom>
          <a:solidFill>
            <a:srgbClr val="C8102E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btfpColumnHeaderBoxText474032">
            <a:extLst>
              <a:ext uri="{FF2B5EF4-FFF2-40B4-BE49-F238E27FC236}">
                <a16:creationId xmlns:a16="http://schemas.microsoft.com/office/drawing/2014/main" id="{6109E541-6984-0FA0-C418-CE148832EF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7910" y="913978"/>
            <a:ext cx="8156359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Bringing Value to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FF56C-63CF-C02F-035A-0B16BCB26482}"/>
              </a:ext>
            </a:extLst>
          </p:cNvPr>
          <p:cNvSpPr txBox="1"/>
          <p:nvPr/>
        </p:nvSpPr>
        <p:spPr>
          <a:xfrm>
            <a:off x="338263" y="1954357"/>
            <a:ext cx="5057795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243746"/>
                </a:solidFill>
                <a:latin typeface="Century Gothic" panose="020F0302020204030204"/>
              </a:rPr>
              <a:t>Safety Blades &amp; Scalpels 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Multi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Optional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One Tier Pricing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Expires 5/31/2023 – in process of renewal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Contracting Manger – Megan Renfroe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Competitors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PenBlade(TIDI)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DeRoyal/Swan Morten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Myco &amp; Personna/Self Medic </a:t>
            </a:r>
          </a:p>
          <a:p>
            <a:pPr lvl="1"/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" name="Picture 9" descr="A hand in a glove holding a green scalpel&#10;&#10;Description automatically generated">
            <a:extLst>
              <a:ext uri="{FF2B5EF4-FFF2-40B4-BE49-F238E27FC236}">
                <a16:creationId xmlns:a16="http://schemas.microsoft.com/office/drawing/2014/main" id="{DD9C539B-90A1-C7C7-192A-02AAD6F22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137" y="1943100"/>
            <a:ext cx="5689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5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291F4-4F56-8372-8352-5827274F9873}"/>
              </a:ext>
            </a:extLst>
          </p:cNvPr>
          <p:cNvSpPr txBox="1"/>
          <p:nvPr/>
        </p:nvSpPr>
        <p:spPr>
          <a:xfrm>
            <a:off x="393700" y="127000"/>
            <a:ext cx="103632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Contract # 42538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ECD2-EFF7-4546-E737-D3FEB583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299" y="5079545"/>
            <a:ext cx="2198401" cy="893614"/>
          </a:xfrm>
          <a:prstGeom prst="rect">
            <a:avLst/>
          </a:prstGeom>
        </p:spPr>
      </p:pic>
      <p:pic>
        <p:nvPicPr>
          <p:cNvPr id="6" name="btfpPhotoGeneric788794" descr="A picture containing indoor&#10;&#10;Description automatically generated">
            <a:extLst>
              <a:ext uri="{FF2B5EF4-FFF2-40B4-BE49-F238E27FC236}">
                <a16:creationId xmlns:a16="http://schemas.microsoft.com/office/drawing/2014/main" id="{51D4F145-AA01-EF7A-1905-6BF16A4C7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337"/>
            <a:ext cx="12192614" cy="58105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F17F37C-6CAC-6854-E36E-E64EB0C10555}"/>
              </a:ext>
            </a:extLst>
          </p:cNvPr>
          <p:cNvSpPr>
            <a:spLocks/>
          </p:cNvSpPr>
          <p:nvPr/>
        </p:nvSpPr>
        <p:spPr bwMode="auto">
          <a:xfrm>
            <a:off x="10858500" y="127000"/>
            <a:ext cx="826854" cy="977254"/>
          </a:xfrm>
          <a:custGeom>
            <a:avLst/>
            <a:gdLst>
              <a:gd name="T0" fmla="*/ 381 w 496"/>
              <a:gd name="T1" fmla="*/ 129 h 586"/>
              <a:gd name="T2" fmla="*/ 387 w 496"/>
              <a:gd name="T3" fmla="*/ 128 h 586"/>
              <a:gd name="T4" fmla="*/ 409 w 496"/>
              <a:gd name="T5" fmla="*/ 151 h 586"/>
              <a:gd name="T6" fmla="*/ 414 w 496"/>
              <a:gd name="T7" fmla="*/ 156 h 586"/>
              <a:gd name="T8" fmla="*/ 419 w 496"/>
              <a:gd name="T9" fmla="*/ 162 h 586"/>
              <a:gd name="T10" fmla="*/ 435 w 496"/>
              <a:gd name="T11" fmla="*/ 178 h 586"/>
              <a:gd name="T12" fmla="*/ 478 w 496"/>
              <a:gd name="T13" fmla="*/ 259 h 586"/>
              <a:gd name="T14" fmla="*/ 457 w 496"/>
              <a:gd name="T15" fmla="*/ 437 h 586"/>
              <a:gd name="T16" fmla="*/ 137 w 496"/>
              <a:gd name="T17" fmla="*/ 514 h 586"/>
              <a:gd name="T18" fmla="*/ 77 w 496"/>
              <a:gd name="T19" fmla="*/ 191 h 586"/>
              <a:gd name="T20" fmla="*/ 127 w 496"/>
              <a:gd name="T21" fmla="*/ 136 h 586"/>
              <a:gd name="T22" fmla="*/ 172 w 496"/>
              <a:gd name="T23" fmla="*/ 91 h 586"/>
              <a:gd name="T24" fmla="*/ 261 w 496"/>
              <a:gd name="T25" fmla="*/ 2 h 586"/>
              <a:gd name="T26" fmla="*/ 267 w 496"/>
              <a:gd name="T27" fmla="*/ 3 h 586"/>
              <a:gd name="T28" fmla="*/ 361 w 496"/>
              <a:gd name="T29" fmla="*/ 98 h 586"/>
              <a:gd name="T30" fmla="*/ 362 w 496"/>
              <a:gd name="T31" fmla="*/ 103 h 586"/>
              <a:gd name="T32" fmla="*/ 273 w 496"/>
              <a:gd name="T33" fmla="*/ 193 h 586"/>
              <a:gd name="T34" fmla="*/ 228 w 496"/>
              <a:gd name="T35" fmla="*/ 237 h 586"/>
              <a:gd name="T36" fmla="*/ 193 w 496"/>
              <a:gd name="T37" fmla="*/ 275 h 586"/>
              <a:gd name="T38" fmla="*/ 215 w 496"/>
              <a:gd name="T39" fmla="*/ 394 h 586"/>
              <a:gd name="T40" fmla="*/ 333 w 496"/>
              <a:gd name="T41" fmla="*/ 365 h 586"/>
              <a:gd name="T42" fmla="*/ 341 w 496"/>
              <a:gd name="T43" fmla="*/ 300 h 586"/>
              <a:gd name="T44" fmla="*/ 325 w 496"/>
              <a:gd name="T45" fmla="*/ 270 h 586"/>
              <a:gd name="T46" fmla="*/ 319 w 496"/>
              <a:gd name="T47" fmla="*/ 264 h 586"/>
              <a:gd name="T48" fmla="*/ 313 w 496"/>
              <a:gd name="T49" fmla="*/ 258 h 586"/>
              <a:gd name="T50" fmla="*/ 307 w 496"/>
              <a:gd name="T51" fmla="*/ 252 h 586"/>
              <a:gd name="T52" fmla="*/ 285 w 496"/>
              <a:gd name="T53" fmla="*/ 230 h 586"/>
              <a:gd name="T54" fmla="*/ 286 w 496"/>
              <a:gd name="T55" fmla="*/ 224 h 586"/>
              <a:gd name="T56" fmla="*/ 381 w 496"/>
              <a:gd name="T57" fmla="*/ 12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6" h="586">
                <a:moveTo>
                  <a:pt x="381" y="129"/>
                </a:moveTo>
                <a:cubicBezTo>
                  <a:pt x="383" y="128"/>
                  <a:pt x="385" y="127"/>
                  <a:pt x="387" y="128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414" y="156"/>
                  <a:pt x="414" y="156"/>
                  <a:pt x="414" y="156"/>
                </a:cubicBezTo>
                <a:cubicBezTo>
                  <a:pt x="411" y="153"/>
                  <a:pt x="418" y="160"/>
                  <a:pt x="419" y="162"/>
                </a:cubicBezTo>
                <a:cubicBezTo>
                  <a:pt x="425" y="167"/>
                  <a:pt x="430" y="172"/>
                  <a:pt x="435" y="178"/>
                </a:cubicBezTo>
                <a:cubicBezTo>
                  <a:pt x="455" y="202"/>
                  <a:pt x="469" y="230"/>
                  <a:pt x="478" y="259"/>
                </a:cubicBezTo>
                <a:cubicBezTo>
                  <a:pt x="496" y="318"/>
                  <a:pt x="489" y="384"/>
                  <a:pt x="457" y="437"/>
                </a:cubicBezTo>
                <a:cubicBezTo>
                  <a:pt x="398" y="548"/>
                  <a:pt x="240" y="586"/>
                  <a:pt x="137" y="514"/>
                </a:cubicBezTo>
                <a:cubicBezTo>
                  <a:pt x="30" y="449"/>
                  <a:pt x="0" y="290"/>
                  <a:pt x="77" y="191"/>
                </a:cubicBezTo>
                <a:cubicBezTo>
                  <a:pt x="97" y="162"/>
                  <a:pt x="113" y="151"/>
                  <a:pt x="127" y="136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261" y="2"/>
                  <a:pt x="261" y="2"/>
                  <a:pt x="261" y="2"/>
                </a:cubicBezTo>
                <a:cubicBezTo>
                  <a:pt x="263" y="0"/>
                  <a:pt x="265" y="1"/>
                  <a:pt x="267" y="3"/>
                </a:cubicBezTo>
                <a:cubicBezTo>
                  <a:pt x="361" y="98"/>
                  <a:pt x="361" y="98"/>
                  <a:pt x="361" y="98"/>
                </a:cubicBezTo>
                <a:cubicBezTo>
                  <a:pt x="363" y="99"/>
                  <a:pt x="364" y="102"/>
                  <a:pt x="362" y="10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14" y="253"/>
                  <a:pt x="196" y="268"/>
                  <a:pt x="193" y="275"/>
                </a:cubicBezTo>
                <a:cubicBezTo>
                  <a:pt x="165" y="311"/>
                  <a:pt x="175" y="370"/>
                  <a:pt x="215" y="394"/>
                </a:cubicBezTo>
                <a:cubicBezTo>
                  <a:pt x="253" y="420"/>
                  <a:pt x="311" y="407"/>
                  <a:pt x="333" y="365"/>
                </a:cubicBezTo>
                <a:cubicBezTo>
                  <a:pt x="345" y="346"/>
                  <a:pt x="347" y="321"/>
                  <a:pt x="341" y="300"/>
                </a:cubicBezTo>
                <a:cubicBezTo>
                  <a:pt x="337" y="289"/>
                  <a:pt x="332" y="279"/>
                  <a:pt x="325" y="270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7" y="262"/>
                  <a:pt x="320" y="265"/>
                  <a:pt x="313" y="258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4" y="229"/>
                  <a:pt x="284" y="226"/>
                  <a:pt x="286" y="224"/>
                </a:cubicBezTo>
                <a:lnTo>
                  <a:pt x="381" y="129"/>
                </a:lnTo>
                <a:close/>
              </a:path>
            </a:pathLst>
          </a:custGeom>
          <a:solidFill>
            <a:srgbClr val="C8102E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btfpColumnHeaderBoxText474032">
            <a:extLst>
              <a:ext uri="{FF2B5EF4-FFF2-40B4-BE49-F238E27FC236}">
                <a16:creationId xmlns:a16="http://schemas.microsoft.com/office/drawing/2014/main" id="{6109E541-6984-0FA0-C418-CE148832EF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7910" y="913978"/>
            <a:ext cx="8156359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Bringing Value to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FF56C-63CF-C02F-035A-0B16BCB26482}"/>
              </a:ext>
            </a:extLst>
          </p:cNvPr>
          <p:cNvSpPr txBox="1"/>
          <p:nvPr/>
        </p:nvSpPr>
        <p:spPr>
          <a:xfrm>
            <a:off x="338263" y="1954357"/>
            <a:ext cx="4257897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243746"/>
                </a:solidFill>
                <a:latin typeface="Century Gothic" panose="020F0302020204030204"/>
              </a:rPr>
              <a:t>Electrosurgery 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Multi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Optional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One Tier Pricing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Expires  8/31/2025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Contracting Manger – Mark Nixon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Competitors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J&amp;J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Stryker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Medtronic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Medline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Integra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" name="Picture 9" descr="A medical equipment with buttons and buttons&#10;&#10;Description automatically generated">
            <a:extLst>
              <a:ext uri="{FF2B5EF4-FFF2-40B4-BE49-F238E27FC236}">
                <a16:creationId xmlns:a16="http://schemas.microsoft.com/office/drawing/2014/main" id="{F9EDB856-A9E2-9790-F1C9-594FDB3646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792" y="1804357"/>
            <a:ext cx="4608907" cy="2418126"/>
          </a:xfrm>
          <a:prstGeom prst="rect">
            <a:avLst/>
          </a:prstGeom>
        </p:spPr>
      </p:pic>
      <p:pic>
        <p:nvPicPr>
          <p:cNvPr id="12" name="Picture 11" descr="A pair of blue plastic tongs&#10;&#10;Description automatically generated">
            <a:extLst>
              <a:ext uri="{FF2B5EF4-FFF2-40B4-BE49-F238E27FC236}">
                <a16:creationId xmlns:a16="http://schemas.microsoft.com/office/drawing/2014/main" id="{66389866-0E33-7E78-AC89-9D54DB6237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277" y="4016828"/>
            <a:ext cx="4275479" cy="12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291F4-4F56-8372-8352-5827274F9873}"/>
              </a:ext>
            </a:extLst>
          </p:cNvPr>
          <p:cNvSpPr txBox="1"/>
          <p:nvPr/>
        </p:nvSpPr>
        <p:spPr>
          <a:xfrm>
            <a:off x="393700" y="127000"/>
            <a:ext cx="103632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Contract # 37587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ECD2-EFF7-4546-E737-D3FEB583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299" y="5079545"/>
            <a:ext cx="2198401" cy="893614"/>
          </a:xfrm>
          <a:prstGeom prst="rect">
            <a:avLst/>
          </a:prstGeom>
        </p:spPr>
      </p:pic>
      <p:pic>
        <p:nvPicPr>
          <p:cNvPr id="6" name="btfpPhotoGeneric788794" descr="A picture containing indoor&#10;&#10;Description automatically generated">
            <a:extLst>
              <a:ext uri="{FF2B5EF4-FFF2-40B4-BE49-F238E27FC236}">
                <a16:creationId xmlns:a16="http://schemas.microsoft.com/office/drawing/2014/main" id="{51D4F145-AA01-EF7A-1905-6BF16A4C7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337"/>
            <a:ext cx="12192614" cy="58105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F17F37C-6CAC-6854-E36E-E64EB0C10555}"/>
              </a:ext>
            </a:extLst>
          </p:cNvPr>
          <p:cNvSpPr>
            <a:spLocks/>
          </p:cNvSpPr>
          <p:nvPr/>
        </p:nvSpPr>
        <p:spPr bwMode="auto">
          <a:xfrm>
            <a:off x="10858500" y="127000"/>
            <a:ext cx="826854" cy="977254"/>
          </a:xfrm>
          <a:custGeom>
            <a:avLst/>
            <a:gdLst>
              <a:gd name="T0" fmla="*/ 381 w 496"/>
              <a:gd name="T1" fmla="*/ 129 h 586"/>
              <a:gd name="T2" fmla="*/ 387 w 496"/>
              <a:gd name="T3" fmla="*/ 128 h 586"/>
              <a:gd name="T4" fmla="*/ 409 w 496"/>
              <a:gd name="T5" fmla="*/ 151 h 586"/>
              <a:gd name="T6" fmla="*/ 414 w 496"/>
              <a:gd name="T7" fmla="*/ 156 h 586"/>
              <a:gd name="T8" fmla="*/ 419 w 496"/>
              <a:gd name="T9" fmla="*/ 162 h 586"/>
              <a:gd name="T10" fmla="*/ 435 w 496"/>
              <a:gd name="T11" fmla="*/ 178 h 586"/>
              <a:gd name="T12" fmla="*/ 478 w 496"/>
              <a:gd name="T13" fmla="*/ 259 h 586"/>
              <a:gd name="T14" fmla="*/ 457 w 496"/>
              <a:gd name="T15" fmla="*/ 437 h 586"/>
              <a:gd name="T16" fmla="*/ 137 w 496"/>
              <a:gd name="T17" fmla="*/ 514 h 586"/>
              <a:gd name="T18" fmla="*/ 77 w 496"/>
              <a:gd name="T19" fmla="*/ 191 h 586"/>
              <a:gd name="T20" fmla="*/ 127 w 496"/>
              <a:gd name="T21" fmla="*/ 136 h 586"/>
              <a:gd name="T22" fmla="*/ 172 w 496"/>
              <a:gd name="T23" fmla="*/ 91 h 586"/>
              <a:gd name="T24" fmla="*/ 261 w 496"/>
              <a:gd name="T25" fmla="*/ 2 h 586"/>
              <a:gd name="T26" fmla="*/ 267 w 496"/>
              <a:gd name="T27" fmla="*/ 3 h 586"/>
              <a:gd name="T28" fmla="*/ 361 w 496"/>
              <a:gd name="T29" fmla="*/ 98 h 586"/>
              <a:gd name="T30" fmla="*/ 362 w 496"/>
              <a:gd name="T31" fmla="*/ 103 h 586"/>
              <a:gd name="T32" fmla="*/ 273 w 496"/>
              <a:gd name="T33" fmla="*/ 193 h 586"/>
              <a:gd name="T34" fmla="*/ 228 w 496"/>
              <a:gd name="T35" fmla="*/ 237 h 586"/>
              <a:gd name="T36" fmla="*/ 193 w 496"/>
              <a:gd name="T37" fmla="*/ 275 h 586"/>
              <a:gd name="T38" fmla="*/ 215 w 496"/>
              <a:gd name="T39" fmla="*/ 394 h 586"/>
              <a:gd name="T40" fmla="*/ 333 w 496"/>
              <a:gd name="T41" fmla="*/ 365 h 586"/>
              <a:gd name="T42" fmla="*/ 341 w 496"/>
              <a:gd name="T43" fmla="*/ 300 h 586"/>
              <a:gd name="T44" fmla="*/ 325 w 496"/>
              <a:gd name="T45" fmla="*/ 270 h 586"/>
              <a:gd name="T46" fmla="*/ 319 w 496"/>
              <a:gd name="T47" fmla="*/ 264 h 586"/>
              <a:gd name="T48" fmla="*/ 313 w 496"/>
              <a:gd name="T49" fmla="*/ 258 h 586"/>
              <a:gd name="T50" fmla="*/ 307 w 496"/>
              <a:gd name="T51" fmla="*/ 252 h 586"/>
              <a:gd name="T52" fmla="*/ 285 w 496"/>
              <a:gd name="T53" fmla="*/ 230 h 586"/>
              <a:gd name="T54" fmla="*/ 286 w 496"/>
              <a:gd name="T55" fmla="*/ 224 h 586"/>
              <a:gd name="T56" fmla="*/ 381 w 496"/>
              <a:gd name="T57" fmla="*/ 12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6" h="586">
                <a:moveTo>
                  <a:pt x="381" y="129"/>
                </a:moveTo>
                <a:cubicBezTo>
                  <a:pt x="383" y="128"/>
                  <a:pt x="385" y="127"/>
                  <a:pt x="387" y="128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414" y="156"/>
                  <a:pt x="414" y="156"/>
                  <a:pt x="414" y="156"/>
                </a:cubicBezTo>
                <a:cubicBezTo>
                  <a:pt x="411" y="153"/>
                  <a:pt x="418" y="160"/>
                  <a:pt x="419" y="162"/>
                </a:cubicBezTo>
                <a:cubicBezTo>
                  <a:pt x="425" y="167"/>
                  <a:pt x="430" y="172"/>
                  <a:pt x="435" y="178"/>
                </a:cubicBezTo>
                <a:cubicBezTo>
                  <a:pt x="455" y="202"/>
                  <a:pt x="469" y="230"/>
                  <a:pt x="478" y="259"/>
                </a:cubicBezTo>
                <a:cubicBezTo>
                  <a:pt x="496" y="318"/>
                  <a:pt x="489" y="384"/>
                  <a:pt x="457" y="437"/>
                </a:cubicBezTo>
                <a:cubicBezTo>
                  <a:pt x="398" y="548"/>
                  <a:pt x="240" y="586"/>
                  <a:pt x="137" y="514"/>
                </a:cubicBezTo>
                <a:cubicBezTo>
                  <a:pt x="30" y="449"/>
                  <a:pt x="0" y="290"/>
                  <a:pt x="77" y="191"/>
                </a:cubicBezTo>
                <a:cubicBezTo>
                  <a:pt x="97" y="162"/>
                  <a:pt x="113" y="151"/>
                  <a:pt x="127" y="136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261" y="2"/>
                  <a:pt x="261" y="2"/>
                  <a:pt x="261" y="2"/>
                </a:cubicBezTo>
                <a:cubicBezTo>
                  <a:pt x="263" y="0"/>
                  <a:pt x="265" y="1"/>
                  <a:pt x="267" y="3"/>
                </a:cubicBezTo>
                <a:cubicBezTo>
                  <a:pt x="361" y="98"/>
                  <a:pt x="361" y="98"/>
                  <a:pt x="361" y="98"/>
                </a:cubicBezTo>
                <a:cubicBezTo>
                  <a:pt x="363" y="99"/>
                  <a:pt x="364" y="102"/>
                  <a:pt x="362" y="10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14" y="253"/>
                  <a:pt x="196" y="268"/>
                  <a:pt x="193" y="275"/>
                </a:cubicBezTo>
                <a:cubicBezTo>
                  <a:pt x="165" y="311"/>
                  <a:pt x="175" y="370"/>
                  <a:pt x="215" y="394"/>
                </a:cubicBezTo>
                <a:cubicBezTo>
                  <a:pt x="253" y="420"/>
                  <a:pt x="311" y="407"/>
                  <a:pt x="333" y="365"/>
                </a:cubicBezTo>
                <a:cubicBezTo>
                  <a:pt x="345" y="346"/>
                  <a:pt x="347" y="321"/>
                  <a:pt x="341" y="300"/>
                </a:cubicBezTo>
                <a:cubicBezTo>
                  <a:pt x="337" y="289"/>
                  <a:pt x="332" y="279"/>
                  <a:pt x="325" y="270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7" y="262"/>
                  <a:pt x="320" y="265"/>
                  <a:pt x="313" y="258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4" y="229"/>
                  <a:pt x="284" y="226"/>
                  <a:pt x="286" y="224"/>
                </a:cubicBezTo>
                <a:lnTo>
                  <a:pt x="381" y="129"/>
                </a:lnTo>
                <a:close/>
              </a:path>
            </a:pathLst>
          </a:custGeom>
          <a:solidFill>
            <a:srgbClr val="C8102E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btfpColumnHeaderBoxText474032">
            <a:extLst>
              <a:ext uri="{FF2B5EF4-FFF2-40B4-BE49-F238E27FC236}">
                <a16:creationId xmlns:a16="http://schemas.microsoft.com/office/drawing/2014/main" id="{6109E541-6984-0FA0-C418-CE148832EF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7910" y="913978"/>
            <a:ext cx="8156359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Bringing Value to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FF56C-63CF-C02F-035A-0B16BCB26482}"/>
              </a:ext>
            </a:extLst>
          </p:cNvPr>
          <p:cNvSpPr txBox="1"/>
          <p:nvPr/>
        </p:nvSpPr>
        <p:spPr>
          <a:xfrm>
            <a:off x="338263" y="1954357"/>
            <a:ext cx="4851008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Endo Mechanical/Port Closure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Multi 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Optional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One Tier Pricing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Expires  10/31/2024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Contracting Manger – Joe Bibelhausen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Competitors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TeleFlex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Cooper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Progressive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J&amp;J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8" name="Picture 7" descr="A close-up of several medical tools&#10;&#10;Description automatically generated">
            <a:extLst>
              <a:ext uri="{FF2B5EF4-FFF2-40B4-BE49-F238E27FC236}">
                <a16:creationId xmlns:a16="http://schemas.microsoft.com/office/drawing/2014/main" id="{301E96A8-2C7C-283B-1D3E-FDD5A94F5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737" y="1898650"/>
            <a:ext cx="45720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5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291F4-4F56-8372-8352-5827274F9873}"/>
              </a:ext>
            </a:extLst>
          </p:cNvPr>
          <p:cNvSpPr txBox="1"/>
          <p:nvPr/>
        </p:nvSpPr>
        <p:spPr>
          <a:xfrm>
            <a:off x="393700" y="127000"/>
            <a:ext cx="103632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Contract # 37587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ECD2-EFF7-4546-E737-D3FEB583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299" y="5079545"/>
            <a:ext cx="2198401" cy="893614"/>
          </a:xfrm>
          <a:prstGeom prst="rect">
            <a:avLst/>
          </a:prstGeom>
        </p:spPr>
      </p:pic>
      <p:pic>
        <p:nvPicPr>
          <p:cNvPr id="6" name="btfpPhotoGeneric788794" descr="A picture containing indoor&#10;&#10;Description automatically generated">
            <a:extLst>
              <a:ext uri="{FF2B5EF4-FFF2-40B4-BE49-F238E27FC236}">
                <a16:creationId xmlns:a16="http://schemas.microsoft.com/office/drawing/2014/main" id="{51D4F145-AA01-EF7A-1905-6BF16A4C7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337"/>
            <a:ext cx="12192614" cy="58105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F17F37C-6CAC-6854-E36E-E64EB0C10555}"/>
              </a:ext>
            </a:extLst>
          </p:cNvPr>
          <p:cNvSpPr>
            <a:spLocks/>
          </p:cNvSpPr>
          <p:nvPr/>
        </p:nvSpPr>
        <p:spPr bwMode="auto">
          <a:xfrm>
            <a:off x="10858500" y="127000"/>
            <a:ext cx="826854" cy="977254"/>
          </a:xfrm>
          <a:custGeom>
            <a:avLst/>
            <a:gdLst>
              <a:gd name="T0" fmla="*/ 381 w 496"/>
              <a:gd name="T1" fmla="*/ 129 h 586"/>
              <a:gd name="T2" fmla="*/ 387 w 496"/>
              <a:gd name="T3" fmla="*/ 128 h 586"/>
              <a:gd name="T4" fmla="*/ 409 w 496"/>
              <a:gd name="T5" fmla="*/ 151 h 586"/>
              <a:gd name="T6" fmla="*/ 414 w 496"/>
              <a:gd name="T7" fmla="*/ 156 h 586"/>
              <a:gd name="T8" fmla="*/ 419 w 496"/>
              <a:gd name="T9" fmla="*/ 162 h 586"/>
              <a:gd name="T10" fmla="*/ 435 w 496"/>
              <a:gd name="T11" fmla="*/ 178 h 586"/>
              <a:gd name="T12" fmla="*/ 478 w 496"/>
              <a:gd name="T13" fmla="*/ 259 h 586"/>
              <a:gd name="T14" fmla="*/ 457 w 496"/>
              <a:gd name="T15" fmla="*/ 437 h 586"/>
              <a:gd name="T16" fmla="*/ 137 w 496"/>
              <a:gd name="T17" fmla="*/ 514 h 586"/>
              <a:gd name="T18" fmla="*/ 77 w 496"/>
              <a:gd name="T19" fmla="*/ 191 h 586"/>
              <a:gd name="T20" fmla="*/ 127 w 496"/>
              <a:gd name="T21" fmla="*/ 136 h 586"/>
              <a:gd name="T22" fmla="*/ 172 w 496"/>
              <a:gd name="T23" fmla="*/ 91 h 586"/>
              <a:gd name="T24" fmla="*/ 261 w 496"/>
              <a:gd name="T25" fmla="*/ 2 h 586"/>
              <a:gd name="T26" fmla="*/ 267 w 496"/>
              <a:gd name="T27" fmla="*/ 3 h 586"/>
              <a:gd name="T28" fmla="*/ 361 w 496"/>
              <a:gd name="T29" fmla="*/ 98 h 586"/>
              <a:gd name="T30" fmla="*/ 362 w 496"/>
              <a:gd name="T31" fmla="*/ 103 h 586"/>
              <a:gd name="T32" fmla="*/ 273 w 496"/>
              <a:gd name="T33" fmla="*/ 193 h 586"/>
              <a:gd name="T34" fmla="*/ 228 w 496"/>
              <a:gd name="T35" fmla="*/ 237 h 586"/>
              <a:gd name="T36" fmla="*/ 193 w 496"/>
              <a:gd name="T37" fmla="*/ 275 h 586"/>
              <a:gd name="T38" fmla="*/ 215 w 496"/>
              <a:gd name="T39" fmla="*/ 394 h 586"/>
              <a:gd name="T40" fmla="*/ 333 w 496"/>
              <a:gd name="T41" fmla="*/ 365 h 586"/>
              <a:gd name="T42" fmla="*/ 341 w 496"/>
              <a:gd name="T43" fmla="*/ 300 h 586"/>
              <a:gd name="T44" fmla="*/ 325 w 496"/>
              <a:gd name="T45" fmla="*/ 270 h 586"/>
              <a:gd name="T46" fmla="*/ 319 w 496"/>
              <a:gd name="T47" fmla="*/ 264 h 586"/>
              <a:gd name="T48" fmla="*/ 313 w 496"/>
              <a:gd name="T49" fmla="*/ 258 h 586"/>
              <a:gd name="T50" fmla="*/ 307 w 496"/>
              <a:gd name="T51" fmla="*/ 252 h 586"/>
              <a:gd name="T52" fmla="*/ 285 w 496"/>
              <a:gd name="T53" fmla="*/ 230 h 586"/>
              <a:gd name="T54" fmla="*/ 286 w 496"/>
              <a:gd name="T55" fmla="*/ 224 h 586"/>
              <a:gd name="T56" fmla="*/ 381 w 496"/>
              <a:gd name="T57" fmla="*/ 12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6" h="586">
                <a:moveTo>
                  <a:pt x="381" y="129"/>
                </a:moveTo>
                <a:cubicBezTo>
                  <a:pt x="383" y="128"/>
                  <a:pt x="385" y="127"/>
                  <a:pt x="387" y="128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414" y="156"/>
                  <a:pt x="414" y="156"/>
                  <a:pt x="414" y="156"/>
                </a:cubicBezTo>
                <a:cubicBezTo>
                  <a:pt x="411" y="153"/>
                  <a:pt x="418" y="160"/>
                  <a:pt x="419" y="162"/>
                </a:cubicBezTo>
                <a:cubicBezTo>
                  <a:pt x="425" y="167"/>
                  <a:pt x="430" y="172"/>
                  <a:pt x="435" y="178"/>
                </a:cubicBezTo>
                <a:cubicBezTo>
                  <a:pt x="455" y="202"/>
                  <a:pt x="469" y="230"/>
                  <a:pt x="478" y="259"/>
                </a:cubicBezTo>
                <a:cubicBezTo>
                  <a:pt x="496" y="318"/>
                  <a:pt x="489" y="384"/>
                  <a:pt x="457" y="437"/>
                </a:cubicBezTo>
                <a:cubicBezTo>
                  <a:pt x="398" y="548"/>
                  <a:pt x="240" y="586"/>
                  <a:pt x="137" y="514"/>
                </a:cubicBezTo>
                <a:cubicBezTo>
                  <a:pt x="30" y="449"/>
                  <a:pt x="0" y="290"/>
                  <a:pt x="77" y="191"/>
                </a:cubicBezTo>
                <a:cubicBezTo>
                  <a:pt x="97" y="162"/>
                  <a:pt x="113" y="151"/>
                  <a:pt x="127" y="136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261" y="2"/>
                  <a:pt x="261" y="2"/>
                  <a:pt x="261" y="2"/>
                </a:cubicBezTo>
                <a:cubicBezTo>
                  <a:pt x="263" y="0"/>
                  <a:pt x="265" y="1"/>
                  <a:pt x="267" y="3"/>
                </a:cubicBezTo>
                <a:cubicBezTo>
                  <a:pt x="361" y="98"/>
                  <a:pt x="361" y="98"/>
                  <a:pt x="361" y="98"/>
                </a:cubicBezTo>
                <a:cubicBezTo>
                  <a:pt x="363" y="99"/>
                  <a:pt x="364" y="102"/>
                  <a:pt x="362" y="10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14" y="253"/>
                  <a:pt x="196" y="268"/>
                  <a:pt x="193" y="275"/>
                </a:cubicBezTo>
                <a:cubicBezTo>
                  <a:pt x="165" y="311"/>
                  <a:pt x="175" y="370"/>
                  <a:pt x="215" y="394"/>
                </a:cubicBezTo>
                <a:cubicBezTo>
                  <a:pt x="253" y="420"/>
                  <a:pt x="311" y="407"/>
                  <a:pt x="333" y="365"/>
                </a:cubicBezTo>
                <a:cubicBezTo>
                  <a:pt x="345" y="346"/>
                  <a:pt x="347" y="321"/>
                  <a:pt x="341" y="300"/>
                </a:cubicBezTo>
                <a:cubicBezTo>
                  <a:pt x="337" y="289"/>
                  <a:pt x="332" y="279"/>
                  <a:pt x="325" y="270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7" y="262"/>
                  <a:pt x="320" y="265"/>
                  <a:pt x="313" y="258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4" y="229"/>
                  <a:pt x="284" y="226"/>
                  <a:pt x="286" y="224"/>
                </a:cubicBezTo>
                <a:lnTo>
                  <a:pt x="381" y="129"/>
                </a:lnTo>
                <a:close/>
              </a:path>
            </a:pathLst>
          </a:custGeom>
          <a:solidFill>
            <a:srgbClr val="C8102E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btfpColumnHeaderBoxText474032">
            <a:extLst>
              <a:ext uri="{FF2B5EF4-FFF2-40B4-BE49-F238E27FC236}">
                <a16:creationId xmlns:a16="http://schemas.microsoft.com/office/drawing/2014/main" id="{6109E541-6984-0FA0-C418-CE148832EF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7910" y="913978"/>
            <a:ext cx="8156359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Bringing Value to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FF56C-63CF-C02F-035A-0B16BCB26482}"/>
              </a:ext>
            </a:extLst>
          </p:cNvPr>
          <p:cNvSpPr txBox="1"/>
          <p:nvPr/>
        </p:nvSpPr>
        <p:spPr>
          <a:xfrm>
            <a:off x="338263" y="1954357"/>
            <a:ext cx="42578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Cholangiogram Catheters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Multi 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Non-Optional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One Tier Pricing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Expires  4/30/2024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Contracting Manger – Mark Nixon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Competitors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TeleFlex</a:t>
            </a:r>
            <a:endParaRPr lang="en-US" dirty="0">
              <a:solidFill>
                <a:srgbClr val="243746"/>
              </a:solidFill>
              <a:latin typeface="Century Gothic" panose="020F030202020403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Cook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Progressive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8" name="Picture 7" descr="A close-up of a medical device&#10;&#10;Description automatically generated">
            <a:extLst>
              <a:ext uri="{FF2B5EF4-FFF2-40B4-BE49-F238E27FC236}">
                <a16:creationId xmlns:a16="http://schemas.microsoft.com/office/drawing/2014/main" id="{8C3D2155-73B8-5913-A9EE-7AE86F0FDD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737" y="1942194"/>
            <a:ext cx="45720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291F4-4F56-8372-8352-5827274F9873}"/>
              </a:ext>
            </a:extLst>
          </p:cNvPr>
          <p:cNvSpPr txBox="1"/>
          <p:nvPr/>
        </p:nvSpPr>
        <p:spPr>
          <a:xfrm>
            <a:off x="393700" y="127000"/>
            <a:ext cx="103632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Contract # </a:t>
            </a:r>
            <a:r>
              <a:rPr lang="en-US" sz="3600" dirty="0">
                <a:solidFill>
                  <a:srgbClr val="243746"/>
                </a:solidFill>
                <a:latin typeface="Century Gothic" panose="020F0302020204030204"/>
                <a:cs typeface="Arial"/>
              </a:rPr>
              <a:t>42956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ECD2-EFF7-4546-E737-D3FEB583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299" y="5079545"/>
            <a:ext cx="2198401" cy="893614"/>
          </a:xfrm>
          <a:prstGeom prst="rect">
            <a:avLst/>
          </a:prstGeom>
        </p:spPr>
      </p:pic>
      <p:pic>
        <p:nvPicPr>
          <p:cNvPr id="6" name="btfpPhotoGeneric788794" descr="A picture containing indoor&#10;&#10;Description automatically generated">
            <a:extLst>
              <a:ext uri="{FF2B5EF4-FFF2-40B4-BE49-F238E27FC236}">
                <a16:creationId xmlns:a16="http://schemas.microsoft.com/office/drawing/2014/main" id="{51D4F145-AA01-EF7A-1905-6BF16A4C7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337"/>
            <a:ext cx="12192614" cy="58105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F17F37C-6CAC-6854-E36E-E64EB0C10555}"/>
              </a:ext>
            </a:extLst>
          </p:cNvPr>
          <p:cNvSpPr>
            <a:spLocks/>
          </p:cNvSpPr>
          <p:nvPr/>
        </p:nvSpPr>
        <p:spPr bwMode="auto">
          <a:xfrm>
            <a:off x="10858500" y="127000"/>
            <a:ext cx="826854" cy="977254"/>
          </a:xfrm>
          <a:custGeom>
            <a:avLst/>
            <a:gdLst>
              <a:gd name="T0" fmla="*/ 381 w 496"/>
              <a:gd name="T1" fmla="*/ 129 h 586"/>
              <a:gd name="T2" fmla="*/ 387 w 496"/>
              <a:gd name="T3" fmla="*/ 128 h 586"/>
              <a:gd name="T4" fmla="*/ 409 w 496"/>
              <a:gd name="T5" fmla="*/ 151 h 586"/>
              <a:gd name="T6" fmla="*/ 414 w 496"/>
              <a:gd name="T7" fmla="*/ 156 h 586"/>
              <a:gd name="T8" fmla="*/ 419 w 496"/>
              <a:gd name="T9" fmla="*/ 162 h 586"/>
              <a:gd name="T10" fmla="*/ 435 w 496"/>
              <a:gd name="T11" fmla="*/ 178 h 586"/>
              <a:gd name="T12" fmla="*/ 478 w 496"/>
              <a:gd name="T13" fmla="*/ 259 h 586"/>
              <a:gd name="T14" fmla="*/ 457 w 496"/>
              <a:gd name="T15" fmla="*/ 437 h 586"/>
              <a:gd name="T16" fmla="*/ 137 w 496"/>
              <a:gd name="T17" fmla="*/ 514 h 586"/>
              <a:gd name="T18" fmla="*/ 77 w 496"/>
              <a:gd name="T19" fmla="*/ 191 h 586"/>
              <a:gd name="T20" fmla="*/ 127 w 496"/>
              <a:gd name="T21" fmla="*/ 136 h 586"/>
              <a:gd name="T22" fmla="*/ 172 w 496"/>
              <a:gd name="T23" fmla="*/ 91 h 586"/>
              <a:gd name="T24" fmla="*/ 261 w 496"/>
              <a:gd name="T25" fmla="*/ 2 h 586"/>
              <a:gd name="T26" fmla="*/ 267 w 496"/>
              <a:gd name="T27" fmla="*/ 3 h 586"/>
              <a:gd name="T28" fmla="*/ 361 w 496"/>
              <a:gd name="T29" fmla="*/ 98 h 586"/>
              <a:gd name="T30" fmla="*/ 362 w 496"/>
              <a:gd name="T31" fmla="*/ 103 h 586"/>
              <a:gd name="T32" fmla="*/ 273 w 496"/>
              <a:gd name="T33" fmla="*/ 193 h 586"/>
              <a:gd name="T34" fmla="*/ 228 w 496"/>
              <a:gd name="T35" fmla="*/ 237 h 586"/>
              <a:gd name="T36" fmla="*/ 193 w 496"/>
              <a:gd name="T37" fmla="*/ 275 h 586"/>
              <a:gd name="T38" fmla="*/ 215 w 496"/>
              <a:gd name="T39" fmla="*/ 394 h 586"/>
              <a:gd name="T40" fmla="*/ 333 w 496"/>
              <a:gd name="T41" fmla="*/ 365 h 586"/>
              <a:gd name="T42" fmla="*/ 341 w 496"/>
              <a:gd name="T43" fmla="*/ 300 h 586"/>
              <a:gd name="T44" fmla="*/ 325 w 496"/>
              <a:gd name="T45" fmla="*/ 270 h 586"/>
              <a:gd name="T46" fmla="*/ 319 w 496"/>
              <a:gd name="T47" fmla="*/ 264 h 586"/>
              <a:gd name="T48" fmla="*/ 313 w 496"/>
              <a:gd name="T49" fmla="*/ 258 h 586"/>
              <a:gd name="T50" fmla="*/ 307 w 496"/>
              <a:gd name="T51" fmla="*/ 252 h 586"/>
              <a:gd name="T52" fmla="*/ 285 w 496"/>
              <a:gd name="T53" fmla="*/ 230 h 586"/>
              <a:gd name="T54" fmla="*/ 286 w 496"/>
              <a:gd name="T55" fmla="*/ 224 h 586"/>
              <a:gd name="T56" fmla="*/ 381 w 496"/>
              <a:gd name="T57" fmla="*/ 12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6" h="586">
                <a:moveTo>
                  <a:pt x="381" y="129"/>
                </a:moveTo>
                <a:cubicBezTo>
                  <a:pt x="383" y="128"/>
                  <a:pt x="385" y="127"/>
                  <a:pt x="387" y="128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414" y="156"/>
                  <a:pt x="414" y="156"/>
                  <a:pt x="414" y="156"/>
                </a:cubicBezTo>
                <a:cubicBezTo>
                  <a:pt x="411" y="153"/>
                  <a:pt x="418" y="160"/>
                  <a:pt x="419" y="162"/>
                </a:cubicBezTo>
                <a:cubicBezTo>
                  <a:pt x="425" y="167"/>
                  <a:pt x="430" y="172"/>
                  <a:pt x="435" y="178"/>
                </a:cubicBezTo>
                <a:cubicBezTo>
                  <a:pt x="455" y="202"/>
                  <a:pt x="469" y="230"/>
                  <a:pt x="478" y="259"/>
                </a:cubicBezTo>
                <a:cubicBezTo>
                  <a:pt x="496" y="318"/>
                  <a:pt x="489" y="384"/>
                  <a:pt x="457" y="437"/>
                </a:cubicBezTo>
                <a:cubicBezTo>
                  <a:pt x="398" y="548"/>
                  <a:pt x="240" y="586"/>
                  <a:pt x="137" y="514"/>
                </a:cubicBezTo>
                <a:cubicBezTo>
                  <a:pt x="30" y="449"/>
                  <a:pt x="0" y="290"/>
                  <a:pt x="77" y="191"/>
                </a:cubicBezTo>
                <a:cubicBezTo>
                  <a:pt x="97" y="162"/>
                  <a:pt x="113" y="151"/>
                  <a:pt x="127" y="136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261" y="2"/>
                  <a:pt x="261" y="2"/>
                  <a:pt x="261" y="2"/>
                </a:cubicBezTo>
                <a:cubicBezTo>
                  <a:pt x="263" y="0"/>
                  <a:pt x="265" y="1"/>
                  <a:pt x="267" y="3"/>
                </a:cubicBezTo>
                <a:cubicBezTo>
                  <a:pt x="361" y="98"/>
                  <a:pt x="361" y="98"/>
                  <a:pt x="361" y="98"/>
                </a:cubicBezTo>
                <a:cubicBezTo>
                  <a:pt x="363" y="99"/>
                  <a:pt x="364" y="102"/>
                  <a:pt x="362" y="10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14" y="253"/>
                  <a:pt x="196" y="268"/>
                  <a:pt x="193" y="275"/>
                </a:cubicBezTo>
                <a:cubicBezTo>
                  <a:pt x="165" y="311"/>
                  <a:pt x="175" y="370"/>
                  <a:pt x="215" y="394"/>
                </a:cubicBezTo>
                <a:cubicBezTo>
                  <a:pt x="253" y="420"/>
                  <a:pt x="311" y="407"/>
                  <a:pt x="333" y="365"/>
                </a:cubicBezTo>
                <a:cubicBezTo>
                  <a:pt x="345" y="346"/>
                  <a:pt x="347" y="321"/>
                  <a:pt x="341" y="300"/>
                </a:cubicBezTo>
                <a:cubicBezTo>
                  <a:pt x="337" y="289"/>
                  <a:pt x="332" y="279"/>
                  <a:pt x="325" y="270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7" y="262"/>
                  <a:pt x="320" y="265"/>
                  <a:pt x="313" y="258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4" y="229"/>
                  <a:pt x="284" y="226"/>
                  <a:pt x="286" y="224"/>
                </a:cubicBezTo>
                <a:lnTo>
                  <a:pt x="381" y="129"/>
                </a:lnTo>
                <a:close/>
              </a:path>
            </a:pathLst>
          </a:custGeom>
          <a:solidFill>
            <a:srgbClr val="C8102E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btfpColumnHeaderBoxText474032">
            <a:extLst>
              <a:ext uri="{FF2B5EF4-FFF2-40B4-BE49-F238E27FC236}">
                <a16:creationId xmlns:a16="http://schemas.microsoft.com/office/drawing/2014/main" id="{6109E541-6984-0FA0-C418-CE148832EF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7910" y="913978"/>
            <a:ext cx="8156359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Bringing Value to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FF56C-63CF-C02F-035A-0B16BCB26482}"/>
              </a:ext>
            </a:extLst>
          </p:cNvPr>
          <p:cNvSpPr txBox="1"/>
          <p:nvPr/>
        </p:nvSpPr>
        <p:spPr>
          <a:xfrm>
            <a:off x="338263" y="1954357"/>
            <a:ext cx="425789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Smoke Evacuation Equipment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Multi 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Optional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One Tier Pricing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Expires  2/28/2026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Contracting Manger – Mark Nixon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Competitors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J&amp;J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Stryker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Medline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Medtronic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8" name="Picture 7" descr="A white box with blue labels&#10;&#10;Description automatically generated">
            <a:extLst>
              <a:ext uri="{FF2B5EF4-FFF2-40B4-BE49-F238E27FC236}">
                <a16:creationId xmlns:a16="http://schemas.microsoft.com/office/drawing/2014/main" id="{0EEB3B08-6DC1-7F6A-6C0C-628CEA177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172" y="1764281"/>
            <a:ext cx="4059566" cy="30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0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291F4-4F56-8372-8352-5827274F9873}"/>
              </a:ext>
            </a:extLst>
          </p:cNvPr>
          <p:cNvSpPr txBox="1"/>
          <p:nvPr/>
        </p:nvSpPr>
        <p:spPr>
          <a:xfrm>
            <a:off x="393700" y="127000"/>
            <a:ext cx="103632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Contract # </a:t>
            </a:r>
            <a:r>
              <a:rPr lang="en-US" sz="3600" dirty="0">
                <a:solidFill>
                  <a:srgbClr val="243746"/>
                </a:solidFill>
                <a:latin typeface="Century Gothic" panose="020F0302020204030204"/>
                <a:cs typeface="Arial"/>
              </a:rPr>
              <a:t>5268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ECD2-EFF7-4546-E737-D3FEB5836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299" y="5079545"/>
            <a:ext cx="2198401" cy="893614"/>
          </a:xfrm>
          <a:prstGeom prst="rect">
            <a:avLst/>
          </a:prstGeom>
        </p:spPr>
      </p:pic>
      <p:pic>
        <p:nvPicPr>
          <p:cNvPr id="6" name="btfpPhotoGeneric788794" descr="A picture containing indoor&#10;&#10;Description automatically generated">
            <a:extLst>
              <a:ext uri="{FF2B5EF4-FFF2-40B4-BE49-F238E27FC236}">
                <a16:creationId xmlns:a16="http://schemas.microsoft.com/office/drawing/2014/main" id="{51D4F145-AA01-EF7A-1905-6BF16A4C7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337"/>
            <a:ext cx="12192614" cy="58105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F17F37C-6CAC-6854-E36E-E64EB0C10555}"/>
              </a:ext>
            </a:extLst>
          </p:cNvPr>
          <p:cNvSpPr>
            <a:spLocks/>
          </p:cNvSpPr>
          <p:nvPr/>
        </p:nvSpPr>
        <p:spPr bwMode="auto">
          <a:xfrm>
            <a:off x="10858500" y="127000"/>
            <a:ext cx="826854" cy="977254"/>
          </a:xfrm>
          <a:custGeom>
            <a:avLst/>
            <a:gdLst>
              <a:gd name="T0" fmla="*/ 381 w 496"/>
              <a:gd name="T1" fmla="*/ 129 h 586"/>
              <a:gd name="T2" fmla="*/ 387 w 496"/>
              <a:gd name="T3" fmla="*/ 128 h 586"/>
              <a:gd name="T4" fmla="*/ 409 w 496"/>
              <a:gd name="T5" fmla="*/ 151 h 586"/>
              <a:gd name="T6" fmla="*/ 414 w 496"/>
              <a:gd name="T7" fmla="*/ 156 h 586"/>
              <a:gd name="T8" fmla="*/ 419 w 496"/>
              <a:gd name="T9" fmla="*/ 162 h 586"/>
              <a:gd name="T10" fmla="*/ 435 w 496"/>
              <a:gd name="T11" fmla="*/ 178 h 586"/>
              <a:gd name="T12" fmla="*/ 478 w 496"/>
              <a:gd name="T13" fmla="*/ 259 h 586"/>
              <a:gd name="T14" fmla="*/ 457 w 496"/>
              <a:gd name="T15" fmla="*/ 437 h 586"/>
              <a:gd name="T16" fmla="*/ 137 w 496"/>
              <a:gd name="T17" fmla="*/ 514 h 586"/>
              <a:gd name="T18" fmla="*/ 77 w 496"/>
              <a:gd name="T19" fmla="*/ 191 h 586"/>
              <a:gd name="T20" fmla="*/ 127 w 496"/>
              <a:gd name="T21" fmla="*/ 136 h 586"/>
              <a:gd name="T22" fmla="*/ 172 w 496"/>
              <a:gd name="T23" fmla="*/ 91 h 586"/>
              <a:gd name="T24" fmla="*/ 261 w 496"/>
              <a:gd name="T25" fmla="*/ 2 h 586"/>
              <a:gd name="T26" fmla="*/ 267 w 496"/>
              <a:gd name="T27" fmla="*/ 3 h 586"/>
              <a:gd name="T28" fmla="*/ 361 w 496"/>
              <a:gd name="T29" fmla="*/ 98 h 586"/>
              <a:gd name="T30" fmla="*/ 362 w 496"/>
              <a:gd name="T31" fmla="*/ 103 h 586"/>
              <a:gd name="T32" fmla="*/ 273 w 496"/>
              <a:gd name="T33" fmla="*/ 193 h 586"/>
              <a:gd name="T34" fmla="*/ 228 w 496"/>
              <a:gd name="T35" fmla="*/ 237 h 586"/>
              <a:gd name="T36" fmla="*/ 193 w 496"/>
              <a:gd name="T37" fmla="*/ 275 h 586"/>
              <a:gd name="T38" fmla="*/ 215 w 496"/>
              <a:gd name="T39" fmla="*/ 394 h 586"/>
              <a:gd name="T40" fmla="*/ 333 w 496"/>
              <a:gd name="T41" fmla="*/ 365 h 586"/>
              <a:gd name="T42" fmla="*/ 341 w 496"/>
              <a:gd name="T43" fmla="*/ 300 h 586"/>
              <a:gd name="T44" fmla="*/ 325 w 496"/>
              <a:gd name="T45" fmla="*/ 270 h 586"/>
              <a:gd name="T46" fmla="*/ 319 w 496"/>
              <a:gd name="T47" fmla="*/ 264 h 586"/>
              <a:gd name="T48" fmla="*/ 313 w 496"/>
              <a:gd name="T49" fmla="*/ 258 h 586"/>
              <a:gd name="T50" fmla="*/ 307 w 496"/>
              <a:gd name="T51" fmla="*/ 252 h 586"/>
              <a:gd name="T52" fmla="*/ 285 w 496"/>
              <a:gd name="T53" fmla="*/ 230 h 586"/>
              <a:gd name="T54" fmla="*/ 286 w 496"/>
              <a:gd name="T55" fmla="*/ 224 h 586"/>
              <a:gd name="T56" fmla="*/ 381 w 496"/>
              <a:gd name="T57" fmla="*/ 12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6" h="586">
                <a:moveTo>
                  <a:pt x="381" y="129"/>
                </a:moveTo>
                <a:cubicBezTo>
                  <a:pt x="383" y="128"/>
                  <a:pt x="385" y="127"/>
                  <a:pt x="387" y="128"/>
                </a:cubicBezTo>
                <a:cubicBezTo>
                  <a:pt x="409" y="151"/>
                  <a:pt x="409" y="151"/>
                  <a:pt x="409" y="151"/>
                </a:cubicBezTo>
                <a:cubicBezTo>
                  <a:pt x="414" y="156"/>
                  <a:pt x="414" y="156"/>
                  <a:pt x="414" y="156"/>
                </a:cubicBezTo>
                <a:cubicBezTo>
                  <a:pt x="411" y="153"/>
                  <a:pt x="418" y="160"/>
                  <a:pt x="419" y="162"/>
                </a:cubicBezTo>
                <a:cubicBezTo>
                  <a:pt x="425" y="167"/>
                  <a:pt x="430" y="172"/>
                  <a:pt x="435" y="178"/>
                </a:cubicBezTo>
                <a:cubicBezTo>
                  <a:pt x="455" y="202"/>
                  <a:pt x="469" y="230"/>
                  <a:pt x="478" y="259"/>
                </a:cubicBezTo>
                <a:cubicBezTo>
                  <a:pt x="496" y="318"/>
                  <a:pt x="489" y="384"/>
                  <a:pt x="457" y="437"/>
                </a:cubicBezTo>
                <a:cubicBezTo>
                  <a:pt x="398" y="548"/>
                  <a:pt x="240" y="586"/>
                  <a:pt x="137" y="514"/>
                </a:cubicBezTo>
                <a:cubicBezTo>
                  <a:pt x="30" y="449"/>
                  <a:pt x="0" y="290"/>
                  <a:pt x="77" y="191"/>
                </a:cubicBezTo>
                <a:cubicBezTo>
                  <a:pt x="97" y="162"/>
                  <a:pt x="113" y="151"/>
                  <a:pt x="127" y="136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261" y="2"/>
                  <a:pt x="261" y="2"/>
                  <a:pt x="261" y="2"/>
                </a:cubicBezTo>
                <a:cubicBezTo>
                  <a:pt x="263" y="0"/>
                  <a:pt x="265" y="1"/>
                  <a:pt x="267" y="3"/>
                </a:cubicBezTo>
                <a:cubicBezTo>
                  <a:pt x="361" y="98"/>
                  <a:pt x="361" y="98"/>
                  <a:pt x="361" y="98"/>
                </a:cubicBezTo>
                <a:cubicBezTo>
                  <a:pt x="363" y="99"/>
                  <a:pt x="364" y="102"/>
                  <a:pt x="362" y="103"/>
                </a:cubicBezTo>
                <a:cubicBezTo>
                  <a:pt x="273" y="193"/>
                  <a:pt x="273" y="193"/>
                  <a:pt x="273" y="193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14" y="253"/>
                  <a:pt x="196" y="268"/>
                  <a:pt x="193" y="275"/>
                </a:cubicBezTo>
                <a:cubicBezTo>
                  <a:pt x="165" y="311"/>
                  <a:pt x="175" y="370"/>
                  <a:pt x="215" y="394"/>
                </a:cubicBezTo>
                <a:cubicBezTo>
                  <a:pt x="253" y="420"/>
                  <a:pt x="311" y="407"/>
                  <a:pt x="333" y="365"/>
                </a:cubicBezTo>
                <a:cubicBezTo>
                  <a:pt x="345" y="346"/>
                  <a:pt x="347" y="321"/>
                  <a:pt x="341" y="300"/>
                </a:cubicBezTo>
                <a:cubicBezTo>
                  <a:pt x="337" y="289"/>
                  <a:pt x="332" y="279"/>
                  <a:pt x="325" y="270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7" y="262"/>
                  <a:pt x="320" y="265"/>
                  <a:pt x="313" y="258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285" y="230"/>
                  <a:pt x="285" y="230"/>
                  <a:pt x="285" y="230"/>
                </a:cubicBezTo>
                <a:cubicBezTo>
                  <a:pt x="284" y="229"/>
                  <a:pt x="284" y="226"/>
                  <a:pt x="286" y="224"/>
                </a:cubicBezTo>
                <a:lnTo>
                  <a:pt x="381" y="129"/>
                </a:lnTo>
                <a:close/>
              </a:path>
            </a:pathLst>
          </a:custGeom>
          <a:solidFill>
            <a:srgbClr val="C8102E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711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btfpColumnHeaderBoxText474032">
            <a:extLst>
              <a:ext uri="{FF2B5EF4-FFF2-40B4-BE49-F238E27FC236}">
                <a16:creationId xmlns:a16="http://schemas.microsoft.com/office/drawing/2014/main" id="{6109E541-6984-0FA0-C418-CE148832EF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7910" y="913978"/>
            <a:ext cx="8156359" cy="380552"/>
          </a:xfrm>
          <a:prstGeom prst="rect">
            <a:avLst/>
          </a:prstGeom>
          <a:noFill/>
        </p:spPr>
        <p:txBody>
          <a:bodyPr vert="horz" wrap="square" lIns="36036" tIns="36036" rIns="36036" bIns="36036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</a:rPr>
              <a:t>Bringing Value to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FF56C-63CF-C02F-035A-0B16BCB26482}"/>
              </a:ext>
            </a:extLst>
          </p:cNvPr>
          <p:cNvSpPr txBox="1"/>
          <p:nvPr/>
        </p:nvSpPr>
        <p:spPr>
          <a:xfrm>
            <a:off x="338263" y="1954357"/>
            <a:ext cx="42578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Fluid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Multi 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Optional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One Tier Pricing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Expires  </a:t>
            </a: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/31/2024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Contracting Manger – Mark Nixon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Competitors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Ansell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243746"/>
                </a:solidFill>
                <a:latin typeface="Century Gothic" panose="020F0302020204030204"/>
              </a:rPr>
              <a:t>Medline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4374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8" name="Picture 7" descr="A close-up of a person wearing blue medical gowns&#10;&#10;Description automatically generated">
            <a:extLst>
              <a:ext uri="{FF2B5EF4-FFF2-40B4-BE49-F238E27FC236}">
                <a16:creationId xmlns:a16="http://schemas.microsoft.com/office/drawing/2014/main" id="{D7F83C62-DE47-AAA8-2854-D000F9257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4837" y="1750918"/>
            <a:ext cx="38989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41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HEIGHT" val="450.0483"/>
  <p:tag name="BTFPWIDTH" val="960.00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HEIGHT" val="450.0483"/>
  <p:tag name="BTFPWIDTH" val="960.00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HEIGHT" val="450.0483"/>
  <p:tag name="BTFPWIDTH" val="960.00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HEIGHT" val="450.0483"/>
  <p:tag name="BTFPWIDTH" val="960.00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HEIGHT" val="450.0483"/>
  <p:tag name="BTFPWIDTH" val="960.00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HEIGHT" val="450.0483"/>
  <p:tag name="BTFPWIDTH" val="960.00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HEIGHT" val="450.0483"/>
  <p:tag name="BTFPWIDTH" val="960.00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HEIGHT" val="450.0483"/>
  <p:tag name="BTFPWIDTH" val="960.00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HEIGHT" val="450.0483"/>
  <p:tag name="BTFPWIDTH" val="960.00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True"/>
  <p:tag name="BTFPLAYOUTANCHORETOP" val="True"/>
  <p:tag name="BTFPLAYOUTANCHOREBOTTOM" val="False"/>
  <p:tag name="BTFPCENTERX" val="50"/>
  <p:tag name="BTFPCENTERY" val="50"/>
  <p:tag name="BTFPHEIGHT" val="450.0483"/>
  <p:tag name="BTFPWIDTH" val="960.0002"/>
</p:tagLst>
</file>

<file path=ppt/theme/theme1.xml><?xml version="1.0" encoding="utf-8"?>
<a:theme xmlns:a="http://schemas.openxmlformats.org/drawingml/2006/main" name="1_Divider Slide">
  <a:themeElements>
    <a:clrScheme name="">
      <a:dk1>
        <a:srgbClr val="1E345D"/>
      </a:dk1>
      <a:lt1>
        <a:srgbClr val="FFFFFF"/>
      </a:lt1>
      <a:dk2>
        <a:srgbClr val="444444"/>
      </a:dk2>
      <a:lt2>
        <a:srgbClr val="DADFE1"/>
      </a:lt2>
      <a:accent1>
        <a:srgbClr val="F38A00"/>
      </a:accent1>
      <a:accent2>
        <a:srgbClr val="99CAEA"/>
      </a:accent2>
      <a:accent3>
        <a:srgbClr val="27518C"/>
      </a:accent3>
      <a:accent4>
        <a:srgbClr val="798B97"/>
      </a:accent4>
      <a:accent5>
        <a:srgbClr val="5183A9"/>
      </a:accent5>
      <a:accent6>
        <a:srgbClr val="4F9DD1"/>
      </a:accent6>
      <a:hlink>
        <a:srgbClr val="1E345D"/>
      </a:hlink>
      <a:folHlink>
        <a:srgbClr val="1E345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TR-17 Presentation Widescreen" id="{3777B868-5BBF-D54A-A276-38B049163499}" vid="{DC0325D4-12CC-044E-B63F-01ACE67F079D}"/>
    </a:ext>
  </a:extLst>
</a:theme>
</file>

<file path=ppt/theme/theme2.xml><?xml version="1.0" encoding="utf-8"?>
<a:theme xmlns:a="http://schemas.openxmlformats.org/drawingml/2006/main" name="Office Theme">
  <a:themeElements>
    <a:clrScheme name="Aspen Brand Colors">
      <a:dk1>
        <a:srgbClr val="243746"/>
      </a:dk1>
      <a:lt1>
        <a:srgbClr val="FFFFFF"/>
      </a:lt1>
      <a:dk2>
        <a:srgbClr val="243746"/>
      </a:dk2>
      <a:lt2>
        <a:srgbClr val="98A3AE"/>
      </a:lt2>
      <a:accent1>
        <a:srgbClr val="5E5E5E"/>
      </a:accent1>
      <a:accent2>
        <a:srgbClr val="797979"/>
      </a:accent2>
      <a:accent3>
        <a:srgbClr val="797979"/>
      </a:accent3>
      <a:accent4>
        <a:srgbClr val="919191"/>
      </a:accent4>
      <a:accent5>
        <a:srgbClr val="929292"/>
      </a:accent5>
      <a:accent6>
        <a:srgbClr val="A9A9A9"/>
      </a:accent6>
      <a:hlink>
        <a:srgbClr val="98A3AE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16817A8D3D2644BEF0655598309874" ma:contentTypeVersion="15" ma:contentTypeDescription="Create a new document." ma:contentTypeScope="" ma:versionID="1e414d932311bfd873a3417f5be51d05">
  <xsd:schema xmlns:xsd="http://www.w3.org/2001/XMLSchema" xmlns:xs="http://www.w3.org/2001/XMLSchema" xmlns:p="http://schemas.microsoft.com/office/2006/metadata/properties" xmlns:ns2="34e5280d-61bf-4120-a057-48b83b144fcb" xmlns:ns3="dba1024a-f529-479f-882c-4d746d8bdad6" targetNamespace="http://schemas.microsoft.com/office/2006/metadata/properties" ma:root="true" ma:fieldsID="abe0ae663cf8cb078f8af1a646f3ca11" ns2:_="" ns3:_="">
    <xsd:import namespace="34e5280d-61bf-4120-a057-48b83b144fcb"/>
    <xsd:import namespace="dba1024a-f529-479f-882c-4d746d8bd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5280d-61bf-4120-a057-48b83b144f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1a8be90-3eb9-4727-9f22-0e1e3af02e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1024a-f529-479f-882c-4d746d8bd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11b8425-3fa4-4b0c-8edf-9fb56e6af9a1}" ma:internalName="TaxCatchAll" ma:showField="CatchAllData" ma:web="dba1024a-f529-479f-882c-4d746d8bd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3E75CE-2581-4B8B-90C7-E97FB559F582}"/>
</file>

<file path=customXml/itemProps2.xml><?xml version="1.0" encoding="utf-8"?>
<ds:datastoreItem xmlns:ds="http://schemas.openxmlformats.org/officeDocument/2006/customXml" ds:itemID="{0286A8E9-93D9-4A12-92B1-E4A9BB49AB8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14149</TotalTime>
  <Words>323</Words>
  <Application>Microsoft Office PowerPoint</Application>
  <PresentationFormat>Widescreen</PresentationFormat>
  <Paragraphs>132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1_Divider Slide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Pamela Coleman</cp:lastModifiedBy>
  <cp:revision>77</cp:revision>
  <dcterms:created xsi:type="dcterms:W3CDTF">2018-07-17T20:57:03Z</dcterms:created>
  <dcterms:modified xsi:type="dcterms:W3CDTF">2023-07-13T13:40:10Z</dcterms:modified>
</cp:coreProperties>
</file>