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notesSlides/notesSlide5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6.xml" ContentType="application/vnd.openxmlformats-officedocument.presentationml.notesSlide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3" r:id="rId5"/>
    <p:sldMasterId id="2147483665" r:id="rId6"/>
    <p:sldMasterId id="2147483667" r:id="rId7"/>
    <p:sldMasterId id="2147483669" r:id="rId8"/>
    <p:sldMasterId id="2147483682" r:id="rId9"/>
  </p:sldMasterIdLst>
  <p:notesMasterIdLst>
    <p:notesMasterId r:id="rId22"/>
  </p:notesMasterIdLst>
  <p:sldIdLst>
    <p:sldId id="351" r:id="rId10"/>
    <p:sldId id="321" r:id="rId11"/>
    <p:sldId id="396" r:id="rId12"/>
    <p:sldId id="358" r:id="rId13"/>
    <p:sldId id="365" r:id="rId14"/>
    <p:sldId id="388" r:id="rId15"/>
    <p:sldId id="366" r:id="rId16"/>
    <p:sldId id="367" r:id="rId17"/>
    <p:sldId id="337" r:id="rId18"/>
    <p:sldId id="371" r:id="rId19"/>
    <p:sldId id="370" r:id="rId20"/>
    <p:sldId id="389" r:id="rId21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urray, Beverly" initials="MB" lastIdx="7" clrIdx="6">
    <p:extLst>
      <p:ext uri="{19B8F6BF-5375-455C-9EA6-DF929625EA0E}">
        <p15:presenceInfo xmlns:p15="http://schemas.microsoft.com/office/powerpoint/2012/main" userId="S::Beverly.Murray@Symmetrysurgical.com::dd400cfe-6fe7-4402-bfdd-c9a1a32df718" providerId="AD"/>
      </p:ext>
    </p:extLst>
  </p:cmAuthor>
  <p:cmAuthor id="1" name="Milne, David" initials="MD" lastIdx="9" clrIdx="0">
    <p:extLst>
      <p:ext uri="{19B8F6BF-5375-455C-9EA6-DF929625EA0E}">
        <p15:presenceInfo xmlns:p15="http://schemas.microsoft.com/office/powerpoint/2012/main" userId="S-1-5-21-4007779429-1192505048-3958343873-2184" providerId="AD"/>
      </p:ext>
    </p:extLst>
  </p:cmAuthor>
  <p:cmAuthor id="2" name="Pullen, Allison" initials="PA" lastIdx="11" clrIdx="1">
    <p:extLst>
      <p:ext uri="{19B8F6BF-5375-455C-9EA6-DF929625EA0E}">
        <p15:presenceInfo xmlns:p15="http://schemas.microsoft.com/office/powerpoint/2012/main" userId="S-1-5-21-4007779429-1192505048-3958343873-1364" providerId="AD"/>
      </p:ext>
    </p:extLst>
  </p:cmAuthor>
  <p:cmAuthor id="3" name="Hashemi, Hedy" initials="HH" lastIdx="1" clrIdx="2">
    <p:extLst>
      <p:ext uri="{19B8F6BF-5375-455C-9EA6-DF929625EA0E}">
        <p15:presenceInfo xmlns:p15="http://schemas.microsoft.com/office/powerpoint/2012/main" userId="S-1-5-21-4007779429-1192505048-3958343873-1323" providerId="AD"/>
      </p:ext>
    </p:extLst>
  </p:cmAuthor>
  <p:cmAuthor id="4" name="Burns, Marilyn" initials="BM" lastIdx="3" clrIdx="3"/>
  <p:cmAuthor id="5" name="O'Hara, Niamh" initials="ON" lastIdx="2" clrIdx="4">
    <p:extLst>
      <p:ext uri="{19B8F6BF-5375-455C-9EA6-DF929625EA0E}">
        <p15:presenceInfo xmlns:p15="http://schemas.microsoft.com/office/powerpoint/2012/main" userId="S-1-5-21-4007779429-1192505048-3958343873-2527" providerId="AD"/>
      </p:ext>
    </p:extLst>
  </p:cmAuthor>
  <p:cmAuthor id="6" name="Milne, David" initials="MD [2]" lastIdx="10" clrIdx="5">
    <p:extLst>
      <p:ext uri="{19B8F6BF-5375-455C-9EA6-DF929625EA0E}">
        <p15:presenceInfo xmlns:p15="http://schemas.microsoft.com/office/powerpoint/2012/main" userId="S::David.Milne@Symmetrysurgical.com::9ec3564e-d922-4cf7-aa5b-887dfdf5a5c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6A6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4" autoAdjust="0"/>
    <p:restoredTop sz="94660"/>
  </p:normalViewPr>
  <p:slideViewPr>
    <p:cSldViewPr>
      <p:cViewPr varScale="1">
        <p:scale>
          <a:sx n="44" d="100"/>
          <a:sy n="44" d="100"/>
        </p:scale>
        <p:origin x="52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commentAuthors" Target="commentAuthor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6" dt="2020-04-01T10:17:33.040" idx="1">
    <p:pos x="3483" y="1131"/>
    <p:text>"successfully complete" or "succeed with the evaluation"?</p:text>
    <p:extLst>
      <p:ext uri="{C676402C-5697-4E1C-873F-D02D1690AC5C}">
        <p15:threadingInfo xmlns:p15="http://schemas.microsoft.com/office/powerpoint/2012/main" timeZoneBias="240"/>
      </p:ext>
    </p:extLst>
  </p:cm>
  <p:cm authorId="6" dt="2020-04-01T10:18:05.771" idx="2">
    <p:pos x="2924" y="1969"/>
    <p:text>"an evaluation" or "the evaluation"?</p:text>
    <p:extLst>
      <p:ext uri="{C676402C-5697-4E1C-873F-D02D1690AC5C}">
        <p15:threadingInfo xmlns:p15="http://schemas.microsoft.com/office/powerpoint/2012/main" timeZoneBias="240"/>
      </p:ext>
    </p:extLst>
  </p:cm>
  <p:cm authorId="6" dt="2020-04-01T10:18:45.788" idx="3">
    <p:pos x="2095" y="3457"/>
    <p:text>this was a little confusing - are we saying "how will the competition's product in inventory be addressed"?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6" dt="2020-04-01T10:25:22.420" idx="4">
    <p:pos x="4606" y="2730"/>
    <p:text>just curious why we couldn't reinforce clinical advantages as well as price benefits concurrently?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6" dt="2020-04-01T10:31:24.791" idx="5">
    <p:pos x="1423" y="2006"/>
    <p:text>are these always weekly or could they be more or less frequent?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6" dt="2020-04-01T10:33:08.582" idx="6">
    <p:pos x="3674" y="333"/>
    <p:text>is this needed here or do reps know what this is and how to use it?  If not, should we include some explanatory language?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6" dt="2020-04-01T10:34:19.058" idx="7">
    <p:pos x="3915" y="604"/>
    <p:text>Who do they meet with?  Evaluation Lead?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6" dt="2020-04-01T10:36:50.113" idx="9">
    <p:pos x="5160" y="3198"/>
    <p:text>who are the meetings with?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6" dt="2020-04-01T10:37:35.733" idx="10">
    <p:pos x="5032" y="3919"/>
    <p:text>does this need the footer from the other slides?  Assume all slides should be identical in terms of border?</p:text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925CB31-62D4-4AF5-A4E9-B821748E92F0}" type="datetimeFigureOut">
              <a:rPr lang="en-US" smtClean="0"/>
              <a:t>4/10/2020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B1F1B1B5-0188-4E51-8609-1BD651EDC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53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1B1B5-0188-4E51-8609-1BD651EDCAE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644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1B1B5-0188-4E51-8609-1BD651EDCAE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92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1B1B5-0188-4E51-8609-1BD651EDCAE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743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1B1B5-0188-4E51-8609-1BD651EDCAE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52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1B1B5-0188-4E51-8609-1BD651EDCAE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097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1B1B5-0188-4E51-8609-1BD651EDCAE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768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475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spcAft>
                <a:spcPts val="600"/>
              </a:spcAft>
              <a:buFont typeface="Arial"/>
              <a:buChar char="•"/>
              <a:defRPr sz="2800"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15200" y="6316565"/>
            <a:ext cx="15240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For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154173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9249D-1563-4C3D-B611-793F7C52C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78304-E383-4F90-AACF-D7B5078D8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B2C51-75D3-4AFB-BDA5-EAD5E4384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3F403-7CF8-4416-B46C-6129B6E1C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76472-7B00-4337-B11B-58DBFC15A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E2897-9621-44A1-BFB9-B918C1A721C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248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1" charset="0"/>
                <a:cs typeface="ＭＳ Ｐゴシック" pitchFamily="1" charset="-128"/>
              </a:defRPr>
            </a:lvl1pPr>
          </a:lstStyle>
          <a:p>
            <a:pPr>
              <a:defRPr/>
            </a:pPr>
            <a:r>
              <a:rPr lang="en-US" dirty="0"/>
              <a:t>For Internal Use Only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D5F200A-EEB8-4880-86E3-DD2D46F4DC0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18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For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1B2074-FC07-405F-BA49-6DD622C814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559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803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spcAft>
                <a:spcPts val="600"/>
              </a:spcAft>
              <a:buFont typeface="Arial"/>
              <a:buChar char="•"/>
              <a:defRPr sz="2800"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088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1295400" y="6564458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symmetry</a:t>
            </a:r>
            <a:r>
              <a:rPr lang="en-US" sz="800" baseline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surgical confidential</a:t>
            </a: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H:\SSI Sales Sheets- Brochures\SymSurg Literature\Company intro PPT\Symmetry_PPver3-01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7391400" y="6584722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symmetry</a:t>
            </a:r>
            <a:r>
              <a:rPr lang="en-US" sz="800" baseline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surgical confidential</a:t>
            </a: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:\SSI Sales Sheets- Brochures\SymSurg Literature\Company intro PPT\Symmetry_PPver3-02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30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15200" y="6316565"/>
            <a:ext cx="15240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For Internal Use Only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84" r:id="rId2"/>
  </p:sldLayoutIdLst>
  <p:hf sldNum="0"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696A6C"/>
          </a:solidFill>
          <a:latin typeface="Arial"/>
          <a:ea typeface="ＭＳ Ｐゴシック" pitchFamily="1" charset="-128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696A6C"/>
          </a:solidFill>
          <a:latin typeface="Arial" pitchFamily="1" charset="0"/>
          <a:ea typeface="ＭＳ Ｐゴシック" pitchFamily="1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696A6C"/>
          </a:solidFill>
          <a:latin typeface="Arial" pitchFamily="1" charset="0"/>
          <a:ea typeface="ＭＳ Ｐゴシック" pitchFamily="1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696A6C"/>
          </a:solidFill>
          <a:latin typeface="Arial" pitchFamily="1" charset="0"/>
          <a:ea typeface="ＭＳ Ｐゴシック" pitchFamily="1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696A6C"/>
          </a:solidFill>
          <a:latin typeface="Arial" pitchFamily="1" charset="0"/>
          <a:ea typeface="ＭＳ Ｐゴシック" pitchFamily="1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696A6C"/>
          </a:solidFill>
          <a:latin typeface="Arial" pitchFamily="1" charset="0"/>
          <a:ea typeface="ＭＳ Ｐゴシック" pitchFamily="1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696A6C"/>
          </a:solidFill>
          <a:latin typeface="Arial" pitchFamily="1" charset="0"/>
          <a:ea typeface="ＭＳ Ｐゴシック" pitchFamily="1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696A6C"/>
          </a:solidFill>
          <a:latin typeface="Arial" pitchFamily="1" charset="0"/>
          <a:ea typeface="ＭＳ Ｐゴシック" pitchFamily="1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696A6C"/>
          </a:solidFill>
          <a:latin typeface="Arial" pitchFamily="1" charset="0"/>
          <a:ea typeface="ＭＳ Ｐゴシック" pitchFamily="1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696A6C"/>
          </a:solidFill>
          <a:latin typeface="Arial"/>
          <a:ea typeface="ＭＳ Ｐゴシック" pitchFamily="1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696A6C"/>
          </a:solidFill>
          <a:latin typeface="Arial"/>
          <a:ea typeface="ＭＳ Ｐゴシック" pitchFamily="1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696A6C"/>
          </a:solidFill>
          <a:latin typeface="Arial"/>
          <a:ea typeface="ＭＳ Ｐゴシック" pitchFamily="1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696A6C"/>
          </a:solidFill>
          <a:latin typeface="Arial"/>
          <a:ea typeface="ＭＳ Ｐゴシック" pitchFamily="1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696A6C"/>
          </a:solidFill>
          <a:latin typeface="Arial"/>
          <a:ea typeface="ＭＳ Ｐゴシック" pitchFamily="1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6200" y="6573335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symmetry</a:t>
            </a:r>
            <a:r>
              <a:rPr lang="en-US" sz="800" baseline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surgical confidential</a:t>
            </a: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H:\SSI Sales Sheets- Brochures\SymSurg Literature\Company intro PPT\Symmetry_PPver3-03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sldNum="0"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6200" y="6564458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symmetry</a:t>
            </a:r>
            <a:r>
              <a:rPr lang="en-US" sz="800" baseline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surgical confidential</a:t>
            </a: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H:\SSI Sales Sheets- Brochures\SymSurg Literature\Company intro PPT\Symmetry_PPver3-04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7" r:id="rId2"/>
  </p:sldLayoutIdLst>
  <p:hf sldNum="0"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6200" y="6546702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symmetry</a:t>
            </a:r>
            <a:r>
              <a:rPr lang="en-US" sz="800" baseline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surgical confidential</a:t>
            </a: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H:\SSI Sales Sheets- Brochures\SymSurg Literature\Company intro PPT\Symmetry_PPver3-05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sldNum="0"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7391400" y="6584722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symmetry</a:t>
            </a:r>
            <a:r>
              <a:rPr lang="en-US" sz="800" baseline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surgical confidential</a:t>
            </a: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:\SSI Sales Sheets- Brochures\SymSurg Literature\Company intro PPT\Symmetry_PPver3-02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54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696A6C"/>
          </a:solidFill>
          <a:latin typeface="Arial"/>
          <a:ea typeface="ＭＳ Ｐゴシック" pitchFamily="1" charset="-128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696A6C"/>
          </a:solidFill>
          <a:latin typeface="Arial" pitchFamily="1" charset="0"/>
          <a:ea typeface="ＭＳ Ｐゴシック" pitchFamily="1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696A6C"/>
          </a:solidFill>
          <a:latin typeface="Arial" pitchFamily="1" charset="0"/>
          <a:ea typeface="ＭＳ Ｐゴシック" pitchFamily="1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696A6C"/>
          </a:solidFill>
          <a:latin typeface="Arial" pitchFamily="1" charset="0"/>
          <a:ea typeface="ＭＳ Ｐゴシック" pitchFamily="1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696A6C"/>
          </a:solidFill>
          <a:latin typeface="Arial" pitchFamily="1" charset="0"/>
          <a:ea typeface="ＭＳ Ｐゴシック" pitchFamily="1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696A6C"/>
          </a:solidFill>
          <a:latin typeface="Arial" pitchFamily="1" charset="0"/>
          <a:ea typeface="ＭＳ Ｐゴシック" pitchFamily="1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696A6C"/>
          </a:solidFill>
          <a:latin typeface="Arial" pitchFamily="1" charset="0"/>
          <a:ea typeface="ＭＳ Ｐゴシック" pitchFamily="1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696A6C"/>
          </a:solidFill>
          <a:latin typeface="Arial" pitchFamily="1" charset="0"/>
          <a:ea typeface="ＭＳ Ｐゴシック" pitchFamily="1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696A6C"/>
          </a:solidFill>
          <a:latin typeface="Arial" pitchFamily="1" charset="0"/>
          <a:ea typeface="ＭＳ Ｐゴシック" pitchFamily="1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696A6C"/>
          </a:solidFill>
          <a:latin typeface="Arial"/>
          <a:ea typeface="ＭＳ Ｐゴシック" pitchFamily="1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696A6C"/>
          </a:solidFill>
          <a:latin typeface="Arial"/>
          <a:ea typeface="ＭＳ Ｐゴシック" pitchFamily="1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696A6C"/>
          </a:solidFill>
          <a:latin typeface="Arial"/>
          <a:ea typeface="ＭＳ Ｐゴシック" pitchFamily="1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696A6C"/>
          </a:solidFill>
          <a:latin typeface="Arial"/>
          <a:ea typeface="ＭＳ Ｐゴシック" pitchFamily="1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696A6C"/>
          </a:solidFill>
          <a:latin typeface="Arial"/>
          <a:ea typeface="ＭＳ Ｐゴシック" pitchFamily="1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4D2CE-946E-4B24-B0F7-0317C65E976C}"/>
              </a:ext>
            </a:extLst>
          </p:cNvPr>
          <p:cNvSpPr txBox="1">
            <a:spLocks/>
          </p:cNvSpPr>
          <p:nvPr/>
        </p:nvSpPr>
        <p:spPr>
          <a:xfrm>
            <a:off x="1295400" y="762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1" charset="-128"/>
                <a:cs typeface="ＭＳ Ｐゴシック" pitchFamily="1" charset="-128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Symmetry Surgical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E5767E5-AAA1-4774-A17D-E4A0722ADBDE}"/>
              </a:ext>
            </a:extLst>
          </p:cNvPr>
          <p:cNvSpPr txBox="1">
            <a:spLocks/>
          </p:cNvSpPr>
          <p:nvPr/>
        </p:nvSpPr>
        <p:spPr bwMode="auto">
          <a:xfrm>
            <a:off x="1752600" y="1447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696A6C"/>
                </a:solidFill>
                <a:latin typeface="Arial"/>
                <a:ea typeface="ＭＳ Ｐゴシック" pitchFamily="1" charset="-128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696A6C"/>
                </a:solidFill>
                <a:latin typeface="Arial" pitchFamily="1" charset="0"/>
                <a:ea typeface="ＭＳ Ｐゴシック" pitchFamily="1" charset="-128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696A6C"/>
                </a:solidFill>
                <a:latin typeface="Arial" pitchFamily="1" charset="0"/>
                <a:ea typeface="ＭＳ Ｐゴシック" pitchFamily="1" charset="-128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696A6C"/>
                </a:solidFill>
                <a:latin typeface="Arial" pitchFamily="1" charset="0"/>
                <a:ea typeface="ＭＳ Ｐゴシック" pitchFamily="1" charset="-128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696A6C"/>
                </a:solidFill>
                <a:latin typeface="Arial" pitchFamily="1" charset="0"/>
                <a:ea typeface="ＭＳ Ｐゴシック" pitchFamily="1" charset="-128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696A6C"/>
                </a:solidFill>
                <a:latin typeface="Arial" pitchFamily="1" charset="0"/>
                <a:ea typeface="ＭＳ Ｐゴシック" pitchFamily="1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696A6C"/>
                </a:solidFill>
                <a:latin typeface="Arial" pitchFamily="1" charset="0"/>
                <a:ea typeface="ＭＳ Ｐゴシック" pitchFamily="1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696A6C"/>
                </a:solidFill>
                <a:latin typeface="Arial" pitchFamily="1" charset="0"/>
                <a:ea typeface="ＭＳ Ｐゴシック" pitchFamily="1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696A6C"/>
                </a:solidFill>
                <a:latin typeface="Arial" pitchFamily="1" charset="0"/>
                <a:ea typeface="ＭＳ Ｐゴシック" pitchFamily="1" charset="-128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Running an Evaluation</a:t>
            </a:r>
          </a:p>
          <a:p>
            <a:pPr algn="ctr"/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 PORTFOLIO</a:t>
            </a:r>
            <a:endParaRPr lang="en-US" sz="48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389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93665"/>
            <a:ext cx="8229600" cy="914400"/>
          </a:xfrm>
        </p:spPr>
        <p:txBody>
          <a:bodyPr/>
          <a:lstStyle/>
          <a:p>
            <a:r>
              <a:rPr lang="en-US" sz="4200" dirty="0"/>
              <a:t>Step 4) Conversion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For Internal Use Only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7553CF8-19D9-4EAE-A30C-DDAD2AD8D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462" y="1270807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ts val="600"/>
              </a:spcAft>
              <a:buFont typeface="Arial"/>
              <a:buChar char="•"/>
              <a:defRPr sz="2800" kern="1200">
                <a:solidFill>
                  <a:srgbClr val="696A6C"/>
                </a:solidFill>
                <a:latin typeface="Arial"/>
                <a:ea typeface="ＭＳ Ｐゴシック" pitchFamily="1" charset="-128"/>
                <a:cs typeface="Arial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 kern="1200">
                <a:solidFill>
                  <a:srgbClr val="696A6C"/>
                </a:solidFill>
                <a:latin typeface="Arial"/>
                <a:ea typeface="ＭＳ Ｐゴシック" pitchFamily="1" charset="-128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kern="1200">
                <a:solidFill>
                  <a:srgbClr val="696A6C"/>
                </a:solidFill>
                <a:latin typeface="Arial"/>
                <a:ea typeface="ＭＳ Ｐゴシック" pitchFamily="1" charset="-128"/>
                <a:cs typeface="Arial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600" kern="1200">
                <a:solidFill>
                  <a:srgbClr val="696A6C"/>
                </a:solidFill>
                <a:latin typeface="Arial"/>
                <a:ea typeface="ＭＳ Ｐゴシック" pitchFamily="1" charset="-128"/>
                <a:cs typeface="Arial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 kern="1200">
                <a:solidFill>
                  <a:srgbClr val="696A6C"/>
                </a:solidFill>
                <a:latin typeface="Arial"/>
                <a:ea typeface="ＭＳ Ｐゴシック" pitchFamily="1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Post evaluation review meeting with summary of results</a:t>
            </a:r>
          </a:p>
          <a:p>
            <a:r>
              <a:rPr lang="en-US" altLang="en-US" dirty="0"/>
              <a:t>Reminder of parameters and definitions of success (Best if they are written down and agreed upon before evaluation starts)</a:t>
            </a:r>
          </a:p>
          <a:p>
            <a:r>
              <a:rPr lang="en-US" altLang="en-US" dirty="0"/>
              <a:t>Communication on how to transition all codes in systems/labels etc…</a:t>
            </a:r>
          </a:p>
          <a:p>
            <a:r>
              <a:rPr lang="en-US" altLang="en-US" dirty="0"/>
              <a:t>How will new product be communicated to staff?</a:t>
            </a:r>
          </a:p>
        </p:txBody>
      </p:sp>
    </p:spTree>
    <p:extLst>
      <p:ext uri="{BB962C8B-B14F-4D97-AF65-F5344CB8AC3E}">
        <p14:creationId xmlns:p14="http://schemas.microsoft.com/office/powerpoint/2010/main" val="4209207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93665"/>
            <a:ext cx="8229600" cy="914400"/>
          </a:xfrm>
        </p:spPr>
        <p:txBody>
          <a:bodyPr/>
          <a:lstStyle/>
          <a:p>
            <a:r>
              <a:rPr lang="en-US" sz="4200" dirty="0"/>
              <a:t>Step 5) Post Conversion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For Internal Use Only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5F0085C-0523-4BA7-8CCC-7024659310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350800"/>
              </p:ext>
            </p:extLst>
          </p:nvPr>
        </p:nvGraphicFramePr>
        <p:xfrm>
          <a:off x="381000" y="1143001"/>
          <a:ext cx="8229600" cy="43433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172887668"/>
                    </a:ext>
                  </a:extLst>
                </a:gridCol>
              </a:tblGrid>
              <a:tr h="536695">
                <a:tc>
                  <a:txBody>
                    <a:bodyPr/>
                    <a:lstStyle/>
                    <a:p>
                      <a:pPr marL="285750" marR="0" indent="-28575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5257800" algn="l"/>
                        </a:tabLst>
                      </a:pPr>
                      <a:r>
                        <a:rPr lang="en-US" sz="20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Set up final review meeting with Evaluation Lead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684574"/>
                  </a:ext>
                </a:extLst>
              </a:tr>
              <a:tr h="1123225">
                <a:tc>
                  <a:txBody>
                    <a:bodyPr/>
                    <a:lstStyle/>
                    <a:p>
                      <a:pPr marL="285750" marR="0" indent="-28575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5257800" algn="l"/>
                        </a:tabLst>
                      </a:pPr>
                      <a:r>
                        <a:rPr lang="en-US" sz="20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Prepare summary and provide all completed evaluation sheets for review meeting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36168"/>
                  </a:ext>
                </a:extLst>
              </a:tr>
              <a:tr h="536695">
                <a:tc>
                  <a:txBody>
                    <a:bodyPr/>
                    <a:lstStyle/>
                    <a:p>
                      <a:pPr marL="285750" marR="0" indent="-28575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5257800" algn="l"/>
                        </a:tabLst>
                      </a:pPr>
                      <a:r>
                        <a:rPr lang="en-US" sz="20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Conduct post-Evaluation Meeting – Formalize Decision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40827"/>
                  </a:ext>
                </a:extLst>
              </a:tr>
              <a:tr h="536695">
                <a:tc>
                  <a:txBody>
                    <a:bodyPr/>
                    <a:lstStyle/>
                    <a:p>
                      <a:pPr marL="285750" marR="0" indent="-28575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5257800" algn="l"/>
                        </a:tabLst>
                      </a:pPr>
                      <a:r>
                        <a:rPr lang="en-US" sz="20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Agree on communication to Staff and roll-out of conversion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794481"/>
                  </a:ext>
                </a:extLst>
              </a:tr>
              <a:tr h="536695">
                <a:tc>
                  <a:txBody>
                    <a:bodyPr/>
                    <a:lstStyle/>
                    <a:p>
                      <a:pPr marL="285750" marR="0" indent="-28575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5257800" algn="l"/>
                        </a:tabLst>
                      </a:pPr>
                      <a:r>
                        <a:rPr lang="en-US" sz="20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Preference Cards – Changes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562531"/>
                  </a:ext>
                </a:extLst>
              </a:tr>
              <a:tr h="536695">
                <a:tc>
                  <a:txBody>
                    <a:bodyPr/>
                    <a:lstStyle/>
                    <a:p>
                      <a:pPr marL="285750" marR="0" indent="-28575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5257800" algn="l"/>
                        </a:tabLst>
                      </a:pPr>
                      <a:r>
                        <a:rPr lang="en-US" sz="20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Inventory Cleanup/Returns/Exchanges (Symmetry &amp; Competitive)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547676"/>
                  </a:ext>
                </a:extLst>
              </a:tr>
              <a:tr h="536695">
                <a:tc>
                  <a:txBody>
                    <a:bodyPr/>
                    <a:lstStyle/>
                    <a:p>
                      <a:pPr marL="285750" marR="0" indent="-28575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5257800" algn="l"/>
                        </a:tabLst>
                      </a:pPr>
                      <a:r>
                        <a:rPr lang="en-US" sz="20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Post Conversion: 30, 60 &amp; 90 Day Follow Up and Review Meetings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736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423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790AE-E024-4FBD-8EEC-3D0048CB5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/>
          <a:lstStyle/>
          <a:p>
            <a:r>
              <a:rPr lang="en-US" sz="4000" dirty="0"/>
              <a:t>Best Practices for ORC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BBEE4-7052-4D67-9DEF-5C9A02857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Sell on clinical features and benefits to make the product more valuable to the account </a:t>
            </a:r>
          </a:p>
          <a:p>
            <a:r>
              <a:rPr lang="en-US" sz="2000" dirty="0"/>
              <a:t>Fine tune the timing of the “value” message around price</a:t>
            </a:r>
          </a:p>
          <a:p>
            <a:r>
              <a:rPr lang="en-US" sz="2000" dirty="0"/>
              <a:t>Don’t oversell- Just as good as… with some additional F&amp;B</a:t>
            </a:r>
          </a:p>
          <a:p>
            <a:r>
              <a:rPr lang="en-US" sz="2000" dirty="0"/>
              <a:t>Carry samples of the trocar swabs with you at all times</a:t>
            </a:r>
          </a:p>
          <a:p>
            <a:r>
              <a:rPr lang="en-US" sz="2000" dirty="0"/>
              <a:t>Make sure you make the customer aware of the “sharpness” of the Suture </a:t>
            </a:r>
            <a:r>
              <a:rPr lang="en-US" sz="2000" dirty="0" err="1"/>
              <a:t>PassOR</a:t>
            </a:r>
            <a:r>
              <a:rPr lang="en-US" sz="2000" dirty="0"/>
              <a:t> product and sell on that as an advantage</a:t>
            </a:r>
          </a:p>
          <a:p>
            <a:r>
              <a:rPr lang="en-US" sz="2000" dirty="0"/>
              <a:t>Utilize vertical selling to penetrate account with ORC products (make sure what goes with what, and what doesn’t)</a:t>
            </a:r>
          </a:p>
          <a:p>
            <a:r>
              <a:rPr lang="en-US" sz="2000" dirty="0"/>
              <a:t>If afforded the opportunity to be present during the eval cases, explore opportunities to sell the entire bag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D731BB-C95F-4943-938D-4C6DC1181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9885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93665"/>
            <a:ext cx="8229600" cy="914400"/>
          </a:xfrm>
        </p:spPr>
        <p:txBody>
          <a:bodyPr/>
          <a:lstStyle/>
          <a:p>
            <a:r>
              <a:rPr lang="en-US" sz="4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Running an Evaluation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Internal Use Only</a:t>
            </a:r>
          </a:p>
        </p:txBody>
      </p:sp>
      <p:sp>
        <p:nvSpPr>
          <p:cNvPr id="20" name="Arrow: Pentagon 19">
            <a:extLst>
              <a:ext uri="{FF2B5EF4-FFF2-40B4-BE49-F238E27FC236}">
                <a16:creationId xmlns:a16="http://schemas.microsoft.com/office/drawing/2014/main" id="{26B8D6BC-7604-43DD-A8B3-D85C44772BF3}"/>
              </a:ext>
            </a:extLst>
          </p:cNvPr>
          <p:cNvSpPr/>
          <p:nvPr/>
        </p:nvSpPr>
        <p:spPr>
          <a:xfrm>
            <a:off x="304800" y="1371600"/>
            <a:ext cx="6058678" cy="762000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 Approval</a:t>
            </a:r>
          </a:p>
        </p:txBody>
      </p:sp>
      <p:sp>
        <p:nvSpPr>
          <p:cNvPr id="22" name="Arrow: Pentagon 21">
            <a:extLst>
              <a:ext uri="{FF2B5EF4-FFF2-40B4-BE49-F238E27FC236}">
                <a16:creationId xmlns:a16="http://schemas.microsoft.com/office/drawing/2014/main" id="{73D41AE6-D65F-4C73-A716-B7F28760BFB1}"/>
              </a:ext>
            </a:extLst>
          </p:cNvPr>
          <p:cNvSpPr/>
          <p:nvPr/>
        </p:nvSpPr>
        <p:spPr>
          <a:xfrm>
            <a:off x="304800" y="2332085"/>
            <a:ext cx="6515878" cy="762000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Pre-Eval  Determination &amp; Preparation</a:t>
            </a:r>
          </a:p>
        </p:txBody>
      </p:sp>
      <p:sp>
        <p:nvSpPr>
          <p:cNvPr id="23" name="Arrow: Pentagon 22">
            <a:extLst>
              <a:ext uri="{FF2B5EF4-FFF2-40B4-BE49-F238E27FC236}">
                <a16:creationId xmlns:a16="http://schemas.microsoft.com/office/drawing/2014/main" id="{1E67E10A-526A-43C8-A399-0558D0A2A706}"/>
              </a:ext>
            </a:extLst>
          </p:cNvPr>
          <p:cNvSpPr/>
          <p:nvPr/>
        </p:nvSpPr>
        <p:spPr>
          <a:xfrm>
            <a:off x="304800" y="3292570"/>
            <a:ext cx="7010400" cy="762000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Evaluation</a:t>
            </a:r>
          </a:p>
        </p:txBody>
      </p:sp>
      <p:sp>
        <p:nvSpPr>
          <p:cNvPr id="24" name="Arrow: Pentagon 23">
            <a:extLst>
              <a:ext uri="{FF2B5EF4-FFF2-40B4-BE49-F238E27FC236}">
                <a16:creationId xmlns:a16="http://schemas.microsoft.com/office/drawing/2014/main" id="{AB4C8AEF-AFC7-4D11-BAF8-422D104B199E}"/>
              </a:ext>
            </a:extLst>
          </p:cNvPr>
          <p:cNvSpPr/>
          <p:nvPr/>
        </p:nvSpPr>
        <p:spPr>
          <a:xfrm>
            <a:off x="304800" y="4253055"/>
            <a:ext cx="7620000" cy="762000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Conversion</a:t>
            </a:r>
          </a:p>
        </p:txBody>
      </p:sp>
      <p:sp>
        <p:nvSpPr>
          <p:cNvPr id="25" name="Arrow: Pentagon 24">
            <a:extLst>
              <a:ext uri="{FF2B5EF4-FFF2-40B4-BE49-F238E27FC236}">
                <a16:creationId xmlns:a16="http://schemas.microsoft.com/office/drawing/2014/main" id="{3F2DA327-3EFE-41DC-992E-26920DBBDF43}"/>
              </a:ext>
            </a:extLst>
          </p:cNvPr>
          <p:cNvSpPr/>
          <p:nvPr/>
        </p:nvSpPr>
        <p:spPr>
          <a:xfrm>
            <a:off x="304800" y="5213540"/>
            <a:ext cx="8153400" cy="762000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Post-Conversion</a:t>
            </a:r>
          </a:p>
        </p:txBody>
      </p:sp>
    </p:spTree>
    <p:extLst>
      <p:ext uri="{BB962C8B-B14F-4D97-AF65-F5344CB8AC3E}">
        <p14:creationId xmlns:p14="http://schemas.microsoft.com/office/powerpoint/2010/main" val="72449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623CF2E-70E1-4623-82A5-5DC6F873CB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/>
          <a:lstStyle/>
          <a:p>
            <a:r>
              <a:rPr lang="en-US" altLang="en-US" sz="4200" dirty="0">
                <a:latin typeface="Arial" panose="020B0604020202020204" pitchFamily="34" charset="0"/>
                <a:cs typeface="Arial" panose="020B0604020202020204" pitchFamily="34" charset="0"/>
              </a:rPr>
              <a:t>Post Approval / Pre-Eval Determination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91DAE54-B482-4658-A56C-FBD49FB9F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0AD9922-1AEB-485F-B2A4-3524191D8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96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19A87-639B-4D83-829F-B5CA8DA56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131" y="1828800"/>
            <a:ext cx="7973749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Do you need to move forward with Product evaluation?</a:t>
            </a:r>
          </a:p>
          <a:p>
            <a:pPr marL="0" indent="0">
              <a:buNone/>
            </a:pPr>
            <a:r>
              <a:rPr lang="en-US" sz="2400" dirty="0"/>
              <a:t>If yes- move to next step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If no, Move to step 4… But make sure that you are driving home the value proposition of our products with all users.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4347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623CF2E-70E1-4623-82A5-5DC6F873CB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en-US" sz="4200" dirty="0">
                <a:latin typeface="Arial" panose="020B0604020202020204" pitchFamily="34" charset="0"/>
                <a:cs typeface="Arial" panose="020B0604020202020204" pitchFamily="34" charset="0"/>
              </a:rPr>
              <a:t>Step 1) Evaluation Parameters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0A04C56-EADB-4D34-8759-F2E8958765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457200" lvl="1" indent="0"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Setting up Parameters:</a:t>
            </a:r>
          </a:p>
          <a:p>
            <a:pPr marL="457200" lvl="1" indent="0"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For evaluation success, there needs to be an up-front discussion PRIOR to setting up the evaluation</a:t>
            </a:r>
          </a:p>
          <a:p>
            <a:pPr marL="457200" lvl="1" indent="0"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b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91DAE54-B482-4658-A56C-FBD49FB9F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0AD9922-1AEB-485F-B2A4-3524191D8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96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EB51AC7-3087-4943-A719-EAD9967AE1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011549"/>
              </p:ext>
            </p:extLst>
          </p:nvPr>
        </p:nvGraphicFramePr>
        <p:xfrm>
          <a:off x="990600" y="2722563"/>
          <a:ext cx="7162800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196702402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372783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Set duration of Evaluation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Definition of Success of Evaluation leading to conversion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4991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Provide Usage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Agree to communicate with OR Staff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6788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Provide list of mandatory evaluators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How to address potential derailers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8035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Agree to set up review meetings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How to address any clinical issues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6174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Help support in-servicing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Keep competition out during evaluation</a:t>
                      </a:r>
                    </a:p>
                    <a:p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783684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71CE68E-850A-47ED-974D-9F29297F17A4}"/>
              </a:ext>
            </a:extLst>
          </p:cNvPr>
          <p:cNvSpPr txBox="1"/>
          <p:nvPr/>
        </p:nvSpPr>
        <p:spPr>
          <a:xfrm>
            <a:off x="968829" y="5658803"/>
            <a:ext cx="640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Note: Some hospitals will cover cost of evaluation product</a:t>
            </a:r>
          </a:p>
        </p:txBody>
      </p:sp>
    </p:spTree>
    <p:extLst>
      <p:ext uri="{BB962C8B-B14F-4D97-AF65-F5344CB8AC3E}">
        <p14:creationId xmlns:p14="http://schemas.microsoft.com/office/powerpoint/2010/main" val="68923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623CF2E-70E1-4623-82A5-5DC6F873CB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8140" y="151252"/>
            <a:ext cx="8229600" cy="1143000"/>
          </a:xfrm>
        </p:spPr>
        <p:txBody>
          <a:bodyPr/>
          <a:lstStyle/>
          <a:p>
            <a:r>
              <a:rPr lang="en-US" altLang="en-US" sz="4200" dirty="0">
                <a:latin typeface="Arial" panose="020B0604020202020204" pitchFamily="34" charset="0"/>
                <a:cs typeface="Arial" panose="020B0604020202020204" pitchFamily="34" charset="0"/>
              </a:rPr>
              <a:t>Step 1 cont.) Pre-Eval Matrix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0A04C56-EADB-4D34-8759-F2E8958765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" y="1166018"/>
            <a:ext cx="8229600" cy="4525963"/>
          </a:xfrm>
        </p:spPr>
        <p:txBody>
          <a:bodyPr/>
          <a:lstStyle/>
          <a:p>
            <a:pPr marL="457200" lvl="1" indent="0">
              <a:buNone/>
            </a:pPr>
            <a:r>
              <a:rPr lang="en-US" alt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The whos, whats and hows:</a:t>
            </a:r>
          </a:p>
          <a:p>
            <a:pPr marL="457200" lvl="1" indent="0"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b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8D70FCF-E3B2-49D0-B881-109BE74E7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41988"/>
            <a:ext cx="84582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rgbClr val="696A6C"/>
                </a:solidFill>
                <a:latin typeface="Arial"/>
                <a:ea typeface="ＭＳ Ｐゴシック" pitchFamily="1" charset="-128"/>
                <a:cs typeface="Arial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96A6C"/>
                </a:solidFill>
                <a:latin typeface="Arial"/>
                <a:ea typeface="ＭＳ Ｐゴシック" pitchFamily="1" charset="-128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696A6C"/>
                </a:solidFill>
                <a:latin typeface="Arial"/>
                <a:ea typeface="ＭＳ Ｐゴシック" pitchFamily="1" charset="-128"/>
                <a:cs typeface="Arial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rgbClr val="696A6C"/>
                </a:solidFill>
                <a:latin typeface="Arial"/>
                <a:ea typeface="ＭＳ Ｐゴシック" pitchFamily="1" charset="-128"/>
                <a:cs typeface="Arial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rgbClr val="696A6C"/>
                </a:solidFill>
                <a:latin typeface="Arial"/>
                <a:ea typeface="ＭＳ Ｐゴシック" pitchFamily="1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Stakeholders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Who are they?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What surgeons are mandatory to complete evaluation?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Logistics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Who will be the main point of contact?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What are the credentialing needs?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How many ORs will be conducting evaluation?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How will in-services be handled?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How will this be communicated?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Determination of alternate distribution channel?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Conversion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What is the definition of success for the evaluation (ex: no. of eval forms, &gt;80% satisfaction, etc…)?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How will issues be resolved?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How will competition/ product be handled?</a:t>
            </a:r>
          </a:p>
          <a:p>
            <a:pPr>
              <a:lnSpc>
                <a:spcPct val="90000"/>
              </a:lnSpc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443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93665"/>
            <a:ext cx="8229600" cy="914400"/>
          </a:xfrm>
        </p:spPr>
        <p:txBody>
          <a:bodyPr/>
          <a:lstStyle/>
          <a:p>
            <a:r>
              <a:rPr lang="en-US" sz="4200" dirty="0"/>
              <a:t>Step 2) Preparing for Evaluation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Internal Use Only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4DC14CF-750C-40EE-AB33-FE0E5378D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" y="1008065"/>
            <a:ext cx="8763000" cy="53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rgbClr val="696A6C"/>
                </a:solidFill>
                <a:latin typeface="Arial"/>
                <a:ea typeface="ＭＳ Ｐゴシック" pitchFamily="1" charset="-128"/>
                <a:cs typeface="Arial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96A6C"/>
                </a:solidFill>
                <a:latin typeface="Arial"/>
                <a:ea typeface="ＭＳ Ｐゴシック" pitchFamily="1" charset="-128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696A6C"/>
                </a:solidFill>
                <a:latin typeface="Arial"/>
                <a:ea typeface="ＭＳ Ｐゴシック" pitchFamily="1" charset="-128"/>
                <a:cs typeface="Arial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rgbClr val="696A6C"/>
                </a:solidFill>
                <a:latin typeface="Arial"/>
                <a:ea typeface="ＭＳ Ｐゴシック" pitchFamily="1" charset="-128"/>
                <a:cs typeface="Arial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rgbClr val="696A6C"/>
                </a:solidFill>
                <a:latin typeface="Arial"/>
                <a:ea typeface="ＭＳ Ｐゴシック" pitchFamily="1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750" dirty="0">
                <a:latin typeface="Arial" panose="020B0604020202020204" pitchFamily="34" charset="0"/>
                <a:cs typeface="Arial" panose="020B0604020202020204" pitchFamily="34" charset="0"/>
              </a:rPr>
              <a:t>Set up meeting with evaluation lead to:</a:t>
            </a:r>
          </a:p>
          <a:p>
            <a:pPr lvl="1">
              <a:lnSpc>
                <a:spcPct val="90000"/>
              </a:lnSpc>
            </a:pPr>
            <a:r>
              <a:rPr lang="en-US" altLang="en-US" sz="1750" dirty="0">
                <a:latin typeface="Arial" panose="020B0604020202020204" pitchFamily="34" charset="0"/>
                <a:cs typeface="Arial" panose="020B0604020202020204" pitchFamily="34" charset="0"/>
              </a:rPr>
              <a:t>Agree upon evaluation start and end date</a:t>
            </a:r>
          </a:p>
          <a:p>
            <a:pPr lvl="1">
              <a:lnSpc>
                <a:spcPct val="90000"/>
              </a:lnSpc>
            </a:pPr>
            <a:r>
              <a:rPr lang="en-US" altLang="en-US" sz="1750" dirty="0">
                <a:latin typeface="Arial" panose="020B0604020202020204" pitchFamily="34" charset="0"/>
                <a:cs typeface="Arial" panose="020B0604020202020204" pitchFamily="34" charset="0"/>
              </a:rPr>
              <a:t>Walk through evaluation parameters</a:t>
            </a:r>
          </a:p>
          <a:p>
            <a:pPr lvl="1">
              <a:lnSpc>
                <a:spcPct val="90000"/>
              </a:lnSpc>
            </a:pPr>
            <a:r>
              <a:rPr lang="en-US" altLang="en-US" sz="1750" dirty="0">
                <a:latin typeface="Arial" panose="020B0604020202020204" pitchFamily="34" charset="0"/>
                <a:cs typeface="Arial" panose="020B0604020202020204" pitchFamily="34" charset="0"/>
              </a:rPr>
              <a:t>Complete pre-evaluation information matrix</a:t>
            </a:r>
          </a:p>
          <a:p>
            <a:pPr>
              <a:lnSpc>
                <a:spcPct val="90000"/>
              </a:lnSpc>
            </a:pPr>
            <a:r>
              <a:rPr lang="en-US" altLang="en-US" sz="1750" dirty="0">
                <a:latin typeface="Arial" panose="020B0604020202020204" pitchFamily="34" charset="0"/>
                <a:cs typeface="Arial" panose="020B0604020202020204" pitchFamily="34" charset="0"/>
              </a:rPr>
              <a:t>Obtain/Verify usage by facility (Sizes, types, preferences)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sz="1750" dirty="0">
                <a:latin typeface="Arial" panose="020B0604020202020204" pitchFamily="34" charset="0"/>
                <a:cs typeface="Arial" panose="020B0604020202020204" pitchFamily="34" charset="0"/>
              </a:rPr>
              <a:t>Note: May need to assess how much evaluation product is really needed (be judicious)</a:t>
            </a:r>
          </a:p>
          <a:p>
            <a:pPr>
              <a:lnSpc>
                <a:spcPct val="90000"/>
              </a:lnSpc>
            </a:pPr>
            <a:r>
              <a:rPr lang="en-US" altLang="en-US" sz="1750" dirty="0">
                <a:latin typeface="Arial" panose="020B0604020202020204" pitchFamily="34" charset="0"/>
                <a:cs typeface="Arial" panose="020B0604020202020204" pitchFamily="34" charset="0"/>
              </a:rPr>
              <a:t>Confirm if account is receiving any ORC product via sterile packs (through whom)</a:t>
            </a:r>
          </a:p>
          <a:p>
            <a:pPr>
              <a:lnSpc>
                <a:spcPct val="90000"/>
              </a:lnSpc>
            </a:pPr>
            <a:r>
              <a:rPr lang="en-US" altLang="en-US" sz="1750" dirty="0">
                <a:latin typeface="Arial" panose="020B0604020202020204" pitchFamily="34" charset="0"/>
                <a:cs typeface="Arial" panose="020B0604020202020204" pitchFamily="34" charset="0"/>
              </a:rPr>
              <a:t>Confirm credentialing procedures for the sales rep</a:t>
            </a:r>
          </a:p>
          <a:p>
            <a:pPr>
              <a:lnSpc>
                <a:spcPct val="90000"/>
              </a:lnSpc>
            </a:pPr>
            <a:r>
              <a:rPr lang="en-US" altLang="en-US" sz="1750" dirty="0">
                <a:latin typeface="Arial" panose="020B0604020202020204" pitchFamily="34" charset="0"/>
                <a:cs typeface="Arial" panose="020B0604020202020204" pitchFamily="34" charset="0"/>
              </a:rPr>
              <a:t>Customer contract verification and communication (e.g. </a:t>
            </a:r>
            <a:r>
              <a:rPr lang="en-US" altLang="en-US" sz="1750" dirty="0" err="1">
                <a:latin typeface="Arial" panose="020B0604020202020204" pitchFamily="34" charset="0"/>
                <a:cs typeface="Arial" panose="020B0604020202020204" pitchFamily="34" charset="0"/>
              </a:rPr>
              <a:t>Healthtrust</a:t>
            </a:r>
            <a:r>
              <a:rPr lang="en-US" altLang="en-US" sz="1750" dirty="0">
                <a:latin typeface="Arial" panose="020B0604020202020204" pitchFamily="34" charset="0"/>
                <a:cs typeface="Arial" panose="020B0604020202020204" pitchFamily="34" charset="0"/>
              </a:rPr>
              <a:t>, Ascension)</a:t>
            </a:r>
          </a:p>
          <a:p>
            <a:pPr>
              <a:lnSpc>
                <a:spcPct val="90000"/>
              </a:lnSpc>
            </a:pPr>
            <a:r>
              <a:rPr lang="en-US" altLang="en-US" sz="1750" dirty="0">
                <a:latin typeface="Arial" panose="020B0604020202020204" pitchFamily="34" charset="0"/>
                <a:cs typeface="Arial" panose="020B0604020202020204" pitchFamily="34" charset="0"/>
              </a:rPr>
              <a:t>Ensure pricing/codes are in the system</a:t>
            </a:r>
          </a:p>
          <a:p>
            <a:pPr>
              <a:lnSpc>
                <a:spcPct val="90000"/>
              </a:lnSpc>
            </a:pPr>
            <a:r>
              <a:rPr lang="en-US" altLang="en-US" sz="1750" dirty="0">
                <a:latin typeface="Arial" panose="020B0604020202020204" pitchFamily="34" charset="0"/>
                <a:cs typeface="Arial" panose="020B0604020202020204" pitchFamily="34" charset="0"/>
              </a:rPr>
              <a:t>Provide announcement poster to eval lead</a:t>
            </a:r>
          </a:p>
          <a:p>
            <a:pPr>
              <a:lnSpc>
                <a:spcPct val="90000"/>
              </a:lnSpc>
            </a:pPr>
            <a:r>
              <a:rPr lang="en-US" altLang="en-US" sz="1750" dirty="0">
                <a:latin typeface="Arial" panose="020B0604020202020204" pitchFamily="34" charset="0"/>
                <a:cs typeface="Arial" panose="020B0604020202020204" pitchFamily="34" charset="0"/>
              </a:rPr>
              <a:t>Schedule meeting with OR Educator (to provide IFU and schedule training)</a:t>
            </a:r>
          </a:p>
          <a:p>
            <a:pPr>
              <a:lnSpc>
                <a:spcPct val="90000"/>
              </a:lnSpc>
            </a:pPr>
            <a:r>
              <a:rPr lang="en-US" altLang="en-US" sz="1750" dirty="0">
                <a:latin typeface="Arial" panose="020B0604020202020204" pitchFamily="34" charset="0"/>
                <a:cs typeface="Arial" panose="020B0604020202020204" pitchFamily="34" charset="0"/>
              </a:rPr>
              <a:t>Schedule OR Table Display and Hands-On In-services</a:t>
            </a:r>
          </a:p>
          <a:p>
            <a:pPr>
              <a:lnSpc>
                <a:spcPct val="90000"/>
              </a:lnSpc>
            </a:pPr>
            <a:r>
              <a:rPr lang="en-US" altLang="en-US" sz="1750" dirty="0">
                <a:latin typeface="Arial" panose="020B0604020202020204" pitchFamily="34" charset="0"/>
                <a:cs typeface="Arial" panose="020B0604020202020204" pitchFamily="34" charset="0"/>
              </a:rPr>
              <a:t>Obtain Purchase Order if possible for evaluation samples</a:t>
            </a:r>
          </a:p>
          <a:p>
            <a:pPr>
              <a:lnSpc>
                <a:spcPct val="90000"/>
              </a:lnSpc>
            </a:pPr>
            <a:r>
              <a:rPr lang="en-US" altLang="en-US" sz="1750" dirty="0">
                <a:latin typeface="Arial" panose="020B0604020202020204" pitchFamily="34" charset="0"/>
                <a:cs typeface="Arial" panose="020B0604020202020204" pitchFamily="34" charset="0"/>
              </a:rPr>
              <a:t>Competitive Inventory Count-Return of Excess product or relocation</a:t>
            </a:r>
          </a:p>
          <a:p>
            <a:pPr>
              <a:lnSpc>
                <a:spcPct val="90000"/>
              </a:lnSpc>
            </a:pPr>
            <a:r>
              <a:rPr lang="en-US" altLang="en-US" sz="1750" dirty="0">
                <a:latin typeface="Arial" panose="020B0604020202020204" pitchFamily="34" charset="0"/>
                <a:cs typeface="Arial" panose="020B0604020202020204" pitchFamily="34" charset="0"/>
              </a:rPr>
              <a:t>Order all product required for evaluation so that it is available 3-5 days prior to cases starting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756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93665"/>
            <a:ext cx="8915400" cy="914400"/>
          </a:xfrm>
        </p:spPr>
        <p:txBody>
          <a:bodyPr/>
          <a:lstStyle/>
          <a:p>
            <a:r>
              <a:rPr lang="en-US" sz="4200" dirty="0"/>
              <a:t>Step 2 </a:t>
            </a:r>
            <a:r>
              <a:rPr lang="en-US" sz="3600" dirty="0"/>
              <a:t>Cont.</a:t>
            </a:r>
            <a:r>
              <a:rPr lang="en-US" dirty="0"/>
              <a:t>) </a:t>
            </a:r>
            <a:r>
              <a:rPr lang="en-US" sz="4000" dirty="0"/>
              <a:t>Preparing for Evaluation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For Internal Use Only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D68AC64-083A-4647-9CEB-070614A9DF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366010"/>
              </p:ext>
            </p:extLst>
          </p:nvPr>
        </p:nvGraphicFramePr>
        <p:xfrm>
          <a:off x="228600" y="1295400"/>
          <a:ext cx="7924800" cy="40968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4800">
                  <a:extLst>
                    <a:ext uri="{9D8B030D-6E8A-4147-A177-3AD203B41FA5}">
                      <a16:colId xmlns:a16="http://schemas.microsoft.com/office/drawing/2014/main" val="41935084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5257800" algn="l"/>
                        </a:tabLst>
                        <a:defRPr/>
                      </a:pPr>
                      <a:r>
                        <a:rPr lang="en-US" sz="18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Provide an OR Table Display with any announcement signage if applicable (Make sure to bring samples of SC-01(trocar swabs) and any other applicable products)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559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None/>
                        <a:tabLst>
                          <a:tab pos="5257800" algn="l"/>
                        </a:tabLst>
                      </a:pPr>
                      <a:endParaRPr lang="en-US" sz="18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031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marR="0" indent="-28575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5257800" algn="l"/>
                        </a:tabLst>
                      </a:pPr>
                      <a:r>
                        <a:rPr lang="en-US" sz="18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Ask account to stop all orders of competitive product and review competitive representative handling during evaluation</a:t>
                      </a:r>
                    </a:p>
                    <a:p>
                      <a:pPr marL="285750" marR="0" indent="-28575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5257800" algn="l"/>
                        </a:tabLst>
                      </a:pPr>
                      <a:endParaRPr lang="en-US" sz="4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906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marR="0" indent="-28575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5257800" algn="l"/>
                        </a:tabLst>
                      </a:pPr>
                      <a:r>
                        <a:rPr lang="en-US" sz="18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Complete List of Clinical Evaluators : Who are the main stakeholders?</a:t>
                      </a:r>
                    </a:p>
                    <a:p>
                      <a:pPr marL="285750" marR="0" indent="-28575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5257800" algn="l"/>
                        </a:tabLst>
                      </a:pPr>
                      <a:endParaRPr lang="en-US" sz="18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9147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marR="0" indent="-28575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5257800" algn="l"/>
                        </a:tabLst>
                      </a:pPr>
                      <a:r>
                        <a:rPr lang="en-US" sz="18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Confirm Case Schedule and coordinate coverage</a:t>
                      </a:r>
                    </a:p>
                    <a:p>
                      <a:pPr marL="285750" marR="0" indent="-28575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5257800" algn="l"/>
                        </a:tabLst>
                      </a:pPr>
                      <a:endParaRPr lang="en-US" sz="18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5464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marR="0" indent="-28575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5257800" algn="l"/>
                        </a:tabLst>
                      </a:pPr>
                      <a:r>
                        <a:rPr lang="en-US" sz="18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Conduct Hands-on In-service to OR staff : Sell clinical advantages before price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425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564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93665"/>
            <a:ext cx="8610600" cy="914400"/>
          </a:xfrm>
        </p:spPr>
        <p:txBody>
          <a:bodyPr/>
          <a:lstStyle/>
          <a:p>
            <a:r>
              <a:rPr lang="en-US" sz="4200" dirty="0"/>
              <a:t>Step 3) Conducting the Evaluation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For Internal Use Only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DE4BCCF-8A21-4F89-8C78-F98E87155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664430"/>
              </p:ext>
            </p:extLst>
          </p:nvPr>
        </p:nvGraphicFramePr>
        <p:xfrm>
          <a:off x="381000" y="1039240"/>
          <a:ext cx="8305800" cy="4751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5800">
                  <a:extLst>
                    <a:ext uri="{9D8B030D-6E8A-4147-A177-3AD203B41FA5}">
                      <a16:colId xmlns:a16="http://schemas.microsoft.com/office/drawing/2014/main" val="3866293326"/>
                    </a:ext>
                  </a:extLst>
                </a:gridCol>
              </a:tblGrid>
              <a:tr h="307289">
                <a:tc>
                  <a:txBody>
                    <a:bodyPr/>
                    <a:lstStyle/>
                    <a:p>
                      <a:pPr marL="285750" marR="0" indent="-28575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5257800" algn="l"/>
                        </a:tabLst>
                      </a:pPr>
                      <a:r>
                        <a:rPr lang="en-US" sz="18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Conduct In-Services  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561531"/>
                  </a:ext>
                </a:extLst>
              </a:tr>
              <a:tr h="643103">
                <a:tc>
                  <a:txBody>
                    <a:bodyPr/>
                    <a:lstStyle/>
                    <a:p>
                      <a:pPr marL="285750" marR="0" indent="-28575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5257800" algn="l"/>
                        </a:tabLst>
                      </a:pPr>
                      <a:r>
                        <a:rPr lang="en-US" sz="18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Conduct surgeon Scrub-sink and circulating/scrub nurse product overviews at each target case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480295"/>
                  </a:ext>
                </a:extLst>
              </a:tr>
              <a:tr h="307289">
                <a:tc>
                  <a:txBody>
                    <a:bodyPr/>
                    <a:lstStyle/>
                    <a:p>
                      <a:pPr marL="285750" marR="0" indent="-28575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5257800" algn="l"/>
                        </a:tabLst>
                      </a:pPr>
                      <a:r>
                        <a:rPr lang="en-US" sz="18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Ensure all target cases have adequate rep coverage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881809"/>
                  </a:ext>
                </a:extLst>
              </a:tr>
              <a:tr h="643103">
                <a:tc>
                  <a:txBody>
                    <a:bodyPr/>
                    <a:lstStyle/>
                    <a:p>
                      <a:pPr marL="285750" marR="0" indent="-28575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5257800" algn="l"/>
                        </a:tabLst>
                      </a:pPr>
                      <a:r>
                        <a:rPr lang="en-US" sz="18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Solicit product feedback and ensure completion of evaluation form following each case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653468"/>
                  </a:ext>
                </a:extLst>
              </a:tr>
              <a:tr h="307289">
                <a:tc>
                  <a:txBody>
                    <a:bodyPr/>
                    <a:lstStyle/>
                    <a:p>
                      <a:pPr marL="285750" marR="0" indent="-28575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5257800" algn="l"/>
                        </a:tabLst>
                      </a:pPr>
                      <a:r>
                        <a:rPr lang="en-US" sz="18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Gather daily evaluation forms and provide daily feedback to coordinator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229961"/>
                  </a:ext>
                </a:extLst>
              </a:tr>
              <a:tr h="307289">
                <a:tc>
                  <a:txBody>
                    <a:bodyPr/>
                    <a:lstStyle/>
                    <a:p>
                      <a:pPr marL="285750" marR="0" indent="-28575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5257800" algn="l"/>
                        </a:tabLst>
                      </a:pPr>
                      <a:r>
                        <a:rPr lang="en-US" sz="18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Field any questions regarding eval product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887500"/>
                  </a:ext>
                </a:extLst>
              </a:tr>
              <a:tr h="307289">
                <a:tc>
                  <a:txBody>
                    <a:bodyPr/>
                    <a:lstStyle/>
                    <a:p>
                      <a:pPr marL="285750" marR="0" indent="-28575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5257800" algn="l"/>
                        </a:tabLst>
                      </a:pPr>
                      <a:r>
                        <a:rPr lang="en-US" sz="18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Conduct Weekly Review Meeting with coordinator 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529173"/>
                  </a:ext>
                </a:extLst>
              </a:tr>
              <a:tr h="643103">
                <a:tc>
                  <a:txBody>
                    <a:bodyPr/>
                    <a:lstStyle/>
                    <a:p>
                      <a:pPr marL="285750" marR="0" indent="-28575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5257800" algn="l"/>
                        </a:tabLst>
                      </a:pPr>
                      <a:r>
                        <a:rPr lang="en-US" sz="18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Provide support for any clinical outliers and resources to address additional questions on product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925831"/>
                  </a:ext>
                </a:extLst>
              </a:tr>
              <a:tr h="643103">
                <a:tc>
                  <a:txBody>
                    <a:bodyPr/>
                    <a:lstStyle/>
                    <a:p>
                      <a:pPr marL="285750" marR="0" indent="-28575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5257800" algn="l"/>
                        </a:tabLst>
                      </a:pPr>
                      <a:r>
                        <a:rPr lang="en-US" sz="18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Provide any assistance and collateral for Cross Reference Sheet and Review Product Identifiers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507735"/>
                  </a:ext>
                </a:extLst>
              </a:tr>
              <a:tr h="643103">
                <a:tc>
                  <a:txBody>
                    <a:bodyPr/>
                    <a:lstStyle/>
                    <a:p>
                      <a:pPr marL="285750" marR="0" indent="-28575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5257800" algn="l"/>
                        </a:tabLst>
                      </a:pPr>
                      <a:r>
                        <a:rPr lang="en-US" sz="18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Prior to eval end, conduct check-in with eval lead and review parameters for success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320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671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8D680A7-B8B4-4128-BD10-C88BB46214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331788"/>
          </a:xfrm>
        </p:spPr>
        <p:txBody>
          <a:bodyPr/>
          <a:lstStyle/>
          <a:p>
            <a:r>
              <a:rPr lang="en-US" altLang="en-US" sz="4000" dirty="0"/>
              <a:t>Sample Evaluation Form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F1D3DA-70E7-4AB4-B360-5A7C9C2AA4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833" t="17407" r="35833" b="5556"/>
          <a:stretch/>
        </p:blipFill>
        <p:spPr>
          <a:xfrm>
            <a:off x="2286000" y="952500"/>
            <a:ext cx="3810000" cy="495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830031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ymSurg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D26E0F90CF734D82866690B68429E2" ma:contentTypeVersion="0" ma:contentTypeDescription="Create a new document." ma:contentTypeScope="" ma:versionID="5f52db4b7404b1f1d736ebc2a32a01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314611-0C42-4907-9AB5-6E2436EB13D6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4207055-BB8E-4AF3-87F8-0851588AFB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A23838-395C-45CA-BD98-97C3E96602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SymSurg theme</Template>
  <TotalTime>8332</TotalTime>
  <Words>889</Words>
  <Application>Microsoft Office PowerPoint</Application>
  <PresentationFormat>On-screen Show (4:3)</PresentationFormat>
  <Paragraphs>122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SymSurg theme</vt:lpstr>
      <vt:lpstr>1_Office Theme</vt:lpstr>
      <vt:lpstr>2_Office Theme</vt:lpstr>
      <vt:lpstr>3_Office Theme</vt:lpstr>
      <vt:lpstr>4_Office Theme</vt:lpstr>
      <vt:lpstr>5_Office Theme</vt:lpstr>
      <vt:lpstr>PowerPoint Presentation</vt:lpstr>
      <vt:lpstr>Running an Evaluation</vt:lpstr>
      <vt:lpstr>Post Approval / Pre-Eval Determination</vt:lpstr>
      <vt:lpstr>Step 1) Evaluation Parameters</vt:lpstr>
      <vt:lpstr>Step 1 cont.) Pre-Eval Matrix</vt:lpstr>
      <vt:lpstr>Step 2) Preparing for Evaluation</vt:lpstr>
      <vt:lpstr>Step 2 Cont.) Preparing for Evaluation</vt:lpstr>
      <vt:lpstr>Step 3) Conducting the Evaluation</vt:lpstr>
      <vt:lpstr>Sample Evaluation Form</vt:lpstr>
      <vt:lpstr>Step 4) Conversion</vt:lpstr>
      <vt:lpstr>Step 5) Post Conversion</vt:lpstr>
      <vt:lpstr>Best Practices for ORC evaluation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Updated PPT</dc:title>
  <dc:creator>Wierzbicki, Jodie</dc:creator>
  <cp:lastModifiedBy>Murray, Beverly</cp:lastModifiedBy>
  <cp:revision>490</cp:revision>
  <cp:lastPrinted>2016-06-17T15:48:28Z</cp:lastPrinted>
  <dcterms:created xsi:type="dcterms:W3CDTF">2012-08-08T19:45:58Z</dcterms:created>
  <dcterms:modified xsi:type="dcterms:W3CDTF">2020-04-10T14:38:44Z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0x01010023D26E0F90CF734D82866690B68429E2</vt:lpwstr>
  </property>
</Properties>
</file>