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90" r:id="rId5"/>
    <p:sldId id="329" r:id="rId6"/>
    <p:sldId id="348" r:id="rId7"/>
    <p:sldId id="330" r:id="rId8"/>
    <p:sldId id="331" r:id="rId9"/>
    <p:sldId id="277" r:id="rId10"/>
    <p:sldId id="332" r:id="rId11"/>
    <p:sldId id="272" r:id="rId12"/>
    <p:sldId id="335" r:id="rId13"/>
    <p:sldId id="320" r:id="rId14"/>
    <p:sldId id="333" r:id="rId15"/>
    <p:sldId id="336" r:id="rId16"/>
    <p:sldId id="2147377327" r:id="rId17"/>
    <p:sldId id="2147377329" r:id="rId18"/>
    <p:sldId id="337" r:id="rId19"/>
    <p:sldId id="2147377315" r:id="rId20"/>
    <p:sldId id="346" r:id="rId21"/>
    <p:sldId id="343" r:id="rId22"/>
    <p:sldId id="347" r:id="rId23"/>
    <p:sldId id="340" r:id="rId24"/>
    <p:sldId id="315" r:id="rId25"/>
    <p:sldId id="2147377330" r:id="rId26"/>
    <p:sldId id="344" r:id="rId27"/>
    <p:sldId id="345" r:id="rId28"/>
    <p:sldId id="33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3" userDrawn="1">
          <p15:clr>
            <a:srgbClr val="A4A3A4"/>
          </p15:clr>
        </p15:guide>
        <p15:guide id="10" pos="7416" userDrawn="1">
          <p15:clr>
            <a:srgbClr val="A4A3A4"/>
          </p15:clr>
        </p15:guide>
        <p15:guide id="13" pos="1608" userDrawn="1">
          <p15:clr>
            <a:srgbClr val="A4A3A4"/>
          </p15:clr>
        </p15:guide>
        <p15:guide id="14" pos="3840" userDrawn="1">
          <p15:clr>
            <a:srgbClr val="A4A3A4"/>
          </p15:clr>
        </p15:guide>
        <p15:guide id="15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F95704-0AC6-8A5F-EA95-1801B4409DAA}" name="Danielle John" initials="DJ" userId="S::daniellejohn@verdanabold.com::04164f54-470f-4293-a736-edcd10309d4b" providerId="AD"/>
  <p188:author id="{E6F7CB27-F5A0-B599-776F-5AD98FF62080}" name="Ololade Ayoola" initials="OA" userId="S::OloladeAyoola@verdanabold.onmicrosoft.com::0d5a52d2-423e-4a24-ac64-bbb9c7b3569c" providerId="AD"/>
  <p188:author id="{FF12F935-273D-67BC-7174-C47AB5D05AD4}" name="Laura Westbrock" initials="LW" userId="S::Laura.Westbrock@aspensurgical.com::ca15ff8d-3b31-4cc6-9d14-406478bac0e1" providerId="AD"/>
  <p188:author id="{34E0917D-0785-4A43-29AC-E4A2DDFC7C47}" name="Ololade Ayoola" initials="OA" userId="S::ololadeayoola@verdanabold.onmicrosoft.com::0d5a52d2-423e-4a24-ac64-bbb9c7b3569c" providerId="AD"/>
  <p188:author id="{D9A9B78D-F4D1-D643-BAB2-556F6AC84B13}" name="Mora Brinkman" initials="MB" userId="S::mora.brinkman@aspensurgical.com::b3423e2c-59cb-4296-ad97-e68c0708b692" providerId="AD"/>
  <p188:author id="{0FFB3E8E-1D3B-C771-4DFD-A7B6C8E273B9}" name="Kurt Kapfer" initials="KK" userId="S::kurt.kapfer@aspensurgical.com::05b397ae-25d7-42d6-bb61-3abe11af0051" providerId="AD"/>
  <p188:author id="{58AD2B92-649D-D381-6F9B-227A6899662A}" name="Emily Quinn" initials="EQ" userId="S::emilyquinn@verdanabold.onmicrosoft.com::1cc5b205-c6c4-4b20-89d3-cb09415c9786" providerId="AD"/>
  <p188:author id="{09821F9B-7860-7875-7019-7E0751961501}" name="Kate Rossettie" initials="KR" userId="S::kate.rossettie@aspensurgical.com::d8cc4f2e-5008-4e2f-b71e-9ccc91a1a7bb" providerId="AD"/>
  <p188:author id="{C723C8B0-6306-3A5B-57F4-123E1DA9E251}" name="Peter Richardson" initials="PR" userId="S::peter.richardson@aspensurgical.com::205779a2-cbe4-4562-8345-67e05dd76d63" providerId="AD"/>
  <p188:author id="{C63684B3-518E-1D97-23B1-585845B3207D}" name="Carl Hall" initials="CH" userId="S::carl.hall@aspensurgical.com::6d119956-f4f4-43bc-ba23-5e231e5214b6" providerId="AD"/>
  <p188:author id="{944E4FD4-EC20-7802-DF95-4BCF8CFE83B8}" name="Mora Brinkman" initials="MB" userId="S::Mora.Brinkman@aspensurgical.com::b3423e2c-59cb-4296-ad97-e68c0708b692" providerId="AD"/>
  <p188:author id="{610B85DF-493D-D496-E9D7-3AD7977D67B8}" name="Steve Long" initials="SL" userId="S::steve.long@aspensurgical.com::afec37f6-9d7a-4aac-af1a-1b33ad9c8d05" providerId="AD"/>
  <p188:author id="{390541EB-C962-1B16-D105-273E874CB967}" name="Patrick Hubbard" initials="PH" userId="S::Patrick.Hubbard@aspensurgical.com::4216c23c-9a7e-4824-a70d-e8d1f767e0c1" providerId="AD"/>
  <p188:author id="{30AA37FC-00E8-A955-BE05-57891DF17030}" name="Patrick Johnson" initials="PJ" userId="S::patrickjohnson@verdanabold.onmicrosoft.com::1f1d5a19-0f22-4746-8942-ac55627ea8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359"/>
    <a:srgbClr val="98A4AE"/>
    <a:srgbClr val="F2F2F4"/>
    <a:srgbClr val="545859"/>
    <a:srgbClr val="C8102E"/>
    <a:srgbClr val="000000"/>
    <a:srgbClr val="253746"/>
    <a:srgbClr val="7484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3302D-6F28-4369-8B49-5AC8589D8222}" v="64" dt="2026-04-23T19:32:10.7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0" y="280"/>
      </p:cViewPr>
      <p:guideLst>
        <p:guide pos="343"/>
        <p:guide pos="7416"/>
        <p:guide pos="1608"/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4BC8-EC7A-4342-916B-2A9C7CFF875A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D15E3-A3DD-5941-871F-BF42A8B3CA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39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D15E3-A3DD-5941-871F-BF42A8B3CA6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0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067C78-A2A0-6BF1-32A5-D4B9B3FE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30" y="1345131"/>
            <a:ext cx="10515600" cy="7197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F0D0C4-9A63-B01D-3AD4-A8B6F4198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264" y="2568492"/>
            <a:ext cx="10216794" cy="20548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6600">
                <a:solidFill>
                  <a:schemeClr val="tx1"/>
                </a:solidFill>
              </a:defRPr>
            </a:lvl1pPr>
            <a:lvl2pPr marL="457200" indent="0" algn="l">
              <a:buNone/>
              <a:defRPr sz="33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600A9-A285-D6A2-5337-C8F6D5EC4654}"/>
              </a:ext>
            </a:extLst>
          </p:cNvPr>
          <p:cNvSpPr txBox="1"/>
          <p:nvPr userDrawn="1"/>
        </p:nvSpPr>
        <p:spPr>
          <a:xfrm>
            <a:off x="653265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18B30AC-819D-FC4C-A175-A907681DB6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4050" y="4705350"/>
            <a:ext cx="7359650" cy="976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634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 Poi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8E15AAC-9CA4-9830-D75B-144B1D250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5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0765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-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36F3C81-FD76-17E7-4133-0DB2CA2C83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4513" y="1371600"/>
            <a:ext cx="3403600" cy="3375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F495E35-5EB7-DD31-EC4E-D6E5EAF05AA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63370" y="1371600"/>
            <a:ext cx="3403600" cy="3375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9B016788-05F1-9A7E-1987-28426A013B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82227" y="1371600"/>
            <a:ext cx="3403600" cy="33750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F501667-8325-6793-1FA9-0140A9C0D8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4513" y="5040159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6724465-7C2E-3FEF-F9A8-773E30732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4513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00CC0CB7-4964-73BF-CA29-F28E632702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3370" y="5040159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FCE1E1D4-68F0-9A27-1163-FE9A8859EA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63370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0B6B1B11-4403-393C-1A46-3D36471682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8477" y="5040159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B9EDD6F8-DDA6-782C-6674-F2BAE0451E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58477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13860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- 6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36F3C81-FD76-17E7-4133-0DB2CA2C83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7485" y="1337100"/>
            <a:ext cx="2051424" cy="2051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F501667-8325-6793-1FA9-0140A9C0D8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18931" y="1891621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6724465-7C2E-3FEF-F9A8-773E30732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3403600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8275E730-FBFF-64F8-DA5D-637401438BC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19736" y="1337100"/>
            <a:ext cx="2051424" cy="2051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27" name="Picture Placeholder 12">
            <a:extLst>
              <a:ext uri="{FF2B5EF4-FFF2-40B4-BE49-F238E27FC236}">
                <a16:creationId xmlns:a16="http://schemas.microsoft.com/office/drawing/2014/main" id="{F7415B6F-B657-5207-B81A-45BE888DE8E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89477" y="1337100"/>
            <a:ext cx="2051424" cy="2051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898FE954-DBAD-82F7-613D-1B91C31E7E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67485" y="3685189"/>
            <a:ext cx="2051424" cy="2051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29" name="Picture Placeholder 12">
            <a:extLst>
              <a:ext uri="{FF2B5EF4-FFF2-40B4-BE49-F238E27FC236}">
                <a16:creationId xmlns:a16="http://schemas.microsoft.com/office/drawing/2014/main" id="{9A4E2322-4169-6CC6-6091-F63309CC2CD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19736" y="3685189"/>
            <a:ext cx="2051424" cy="2051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30" name="Picture Placeholder 12">
            <a:extLst>
              <a:ext uri="{FF2B5EF4-FFF2-40B4-BE49-F238E27FC236}">
                <a16:creationId xmlns:a16="http://schemas.microsoft.com/office/drawing/2014/main" id="{EE066AA2-3265-35D4-65BA-F4AC5D0E403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89477" y="3685189"/>
            <a:ext cx="2051424" cy="20515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Insert photo</a:t>
            </a:r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0DFC392B-58DC-AA05-05B1-2F88E181C1B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9992" y="1891621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C561B57A-CB08-1509-817C-0F1C5879D7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271770" y="1891621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4E52BD25-06E5-DEA9-FCDE-C6CCA01636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9992" y="4217132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6518F588-6946-7533-B1C0-1C6B4E1E85D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271770" y="4217132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86BE985E-7352-60C3-2537-29E2F19CF0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19503" y="4217132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First Name Last Name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C8E29FD7-28EE-7F2E-C43B-B28F282825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8931" y="2482814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7" name="Text Placeholder 17">
            <a:extLst>
              <a:ext uri="{FF2B5EF4-FFF2-40B4-BE49-F238E27FC236}">
                <a16:creationId xmlns:a16="http://schemas.microsoft.com/office/drawing/2014/main" id="{BE8D6C5E-B6F5-EB2B-F56E-283A3C90862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89420" y="2482814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1D4B59DA-339A-E0AE-929F-6EAEFB3FCA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271197" y="2482814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9" name="Text Placeholder 17">
            <a:extLst>
              <a:ext uri="{FF2B5EF4-FFF2-40B4-BE49-F238E27FC236}">
                <a16:creationId xmlns:a16="http://schemas.microsoft.com/office/drawing/2014/main" id="{6E15A8BB-CEC8-D5DD-25B3-768D6B8790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18931" y="4797036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0" name="Text Placeholder 17">
            <a:extLst>
              <a:ext uri="{FF2B5EF4-FFF2-40B4-BE49-F238E27FC236}">
                <a16:creationId xmlns:a16="http://schemas.microsoft.com/office/drawing/2014/main" id="{D3906817-296B-A96D-545A-CED8865FA5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89420" y="4797036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525DF17C-6B28-92C9-A877-273C63BE9C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271197" y="4797036"/>
            <a:ext cx="1472326" cy="487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510025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F866ED-31EE-BFAD-A099-CC8D5872C46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263" y="1279075"/>
            <a:ext cx="11246026" cy="46175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Insert here</a:t>
            </a:r>
          </a:p>
        </p:txBody>
      </p:sp>
    </p:spTree>
    <p:extLst>
      <p:ext uri="{BB962C8B-B14F-4D97-AF65-F5344CB8AC3E}">
        <p14:creationId xmlns:p14="http://schemas.microsoft.com/office/powerpoint/2010/main" val="1991173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88A2D91-0CF1-B87B-DCC3-E4C4B7189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D7B17A-308B-C86D-F894-35A849AC812F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6724465-7C2E-3FEF-F9A8-773E307320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3403600" y="5468486"/>
            <a:ext cx="3403600" cy="334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79B064-4927-D302-896D-3649157608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8836" y="1528027"/>
            <a:ext cx="3644583" cy="493619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lIns="182880"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Tier 1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66AB040-4DB6-BC32-2590-5DC9E6D985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3708" y="1528027"/>
            <a:ext cx="3644583" cy="493619"/>
          </a:xfrm>
          <a:prstGeom prst="roundRect">
            <a:avLst>
              <a:gd name="adj" fmla="val 50000"/>
            </a:avLst>
          </a:prstGeom>
          <a:solidFill>
            <a:schemeClr val="bg2"/>
          </a:solidFill>
        </p:spPr>
        <p:txBody>
          <a:bodyPr lIns="182880" anchor="ctr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Tier 2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2D739DA-F4CB-4EF5-9204-B6107AACCF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98581" y="1528027"/>
            <a:ext cx="3644583" cy="49361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lIns="182880" anchor="ctr"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Tier 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86F2728-3E36-9895-1969-1001A72F57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8545" y="2328404"/>
            <a:ext cx="3205163" cy="3070225"/>
          </a:xfrm>
          <a:prstGeom prst="rect">
            <a:avLst/>
          </a:prstGeom>
        </p:spPr>
        <p:txBody>
          <a:bodyPr lIns="0" tIns="0" rIns="0" bIns="0"/>
          <a:lstStyle>
            <a:lvl1pPr marL="234950" indent="-234950"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Insert text here</a:t>
            </a:r>
          </a:p>
          <a:p>
            <a:pPr marL="234950" marR="0" lvl="0" indent="-2349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text here</a:t>
            </a:r>
          </a:p>
          <a:p>
            <a:pPr lvl="0"/>
            <a:endParaRPr lang="en-US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E2AC7D8-A029-27BE-D364-D95E65B53F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18056" y="2328404"/>
            <a:ext cx="3205163" cy="3070225"/>
          </a:xfrm>
          <a:prstGeom prst="rect">
            <a:avLst/>
          </a:prstGeom>
        </p:spPr>
        <p:txBody>
          <a:bodyPr lIns="0" tIns="0" rIns="0" bIns="0"/>
          <a:lstStyle>
            <a:lvl1pPr marL="234950" indent="-234950"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Insert text here</a:t>
            </a:r>
          </a:p>
          <a:p>
            <a:pPr marL="234950" marR="0" lvl="0" indent="-2349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text here</a:t>
            </a:r>
          </a:p>
          <a:p>
            <a:pPr lvl="0"/>
            <a:endParaRPr lang="en-US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8531BC1F-7F47-45FE-7CB4-5FA406FCF9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22411" y="2328404"/>
            <a:ext cx="3205163" cy="3070225"/>
          </a:xfrm>
          <a:prstGeom prst="rect">
            <a:avLst/>
          </a:prstGeom>
        </p:spPr>
        <p:txBody>
          <a:bodyPr lIns="0" tIns="0" rIns="0" bIns="0"/>
          <a:lstStyle>
            <a:lvl1pPr marL="234950" indent="-234950"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Insert text here</a:t>
            </a:r>
          </a:p>
          <a:p>
            <a:pPr marL="234950" marR="0" lvl="0" indent="-2349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text here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84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Gr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750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&amp; Tex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0F416D-7E36-55C0-5168-A4BF76A30085}"/>
              </a:ext>
            </a:extLst>
          </p:cNvPr>
          <p:cNvSpPr txBox="1"/>
          <p:nvPr userDrawn="1"/>
        </p:nvSpPr>
        <p:spPr>
          <a:xfrm>
            <a:off x="2227385" y="6447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91584-A4A0-AF9F-E9FA-39B55B1897C2}"/>
              </a:ext>
            </a:extLst>
          </p:cNvPr>
          <p:cNvSpPr txBox="1"/>
          <p:nvPr userDrawn="1"/>
        </p:nvSpPr>
        <p:spPr>
          <a:xfrm>
            <a:off x="995101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©2024 Aspen Surgical Products, Inc ALL RIGHTS RESERVED.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4DBD402-B0A2-3EDC-3464-3D6D80F4DC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" r="90632" b="8829"/>
          <a:stretch/>
        </p:blipFill>
        <p:spPr>
          <a:xfrm>
            <a:off x="290456" y="395862"/>
            <a:ext cx="519953" cy="65032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8311417-544E-4C7C-8DAA-1DAE4C1008B9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489876" y="5138075"/>
            <a:ext cx="2173551" cy="330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effectLst/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000" b="1" spc="800" baseline="0"/>
              <a:t>ACCELERATE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387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067C78-A2A0-6BF1-32A5-D4B9B3FE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30" y="1345131"/>
            <a:ext cx="10515600" cy="7197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F0D0C4-9A63-B01D-3AD4-A8B6F4198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264" y="2568492"/>
            <a:ext cx="10216794" cy="20548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6600">
                <a:solidFill>
                  <a:schemeClr val="bg1"/>
                </a:solidFill>
              </a:defRPr>
            </a:lvl1pPr>
            <a:lvl2pPr marL="457200" indent="0" algn="l">
              <a:buNone/>
              <a:defRPr sz="33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600A9-A285-D6A2-5337-C8F6D5EC4654}"/>
              </a:ext>
            </a:extLst>
          </p:cNvPr>
          <p:cNvSpPr txBox="1"/>
          <p:nvPr userDrawn="1"/>
        </p:nvSpPr>
        <p:spPr>
          <a:xfrm>
            <a:off x="653265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18B30AC-819D-FC4C-A175-A907681DB6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4050" y="4705350"/>
            <a:ext cx="7359650" cy="976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9185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ECA0C0-027D-AA4D-3DF0-7F29104B88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8067C78-A2A0-6BF1-32A5-D4B9B3FE0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30" y="1345131"/>
            <a:ext cx="10515600" cy="71975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F0D0C4-9A63-B01D-3AD4-A8B6F4198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3264" y="2568492"/>
            <a:ext cx="10216794" cy="20548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6600">
                <a:solidFill>
                  <a:schemeClr val="bg1"/>
                </a:solidFill>
              </a:defRPr>
            </a:lvl1pPr>
            <a:lvl2pPr marL="457200" indent="0" algn="l">
              <a:buNone/>
              <a:defRPr sz="3300">
                <a:solidFill>
                  <a:schemeClr val="tx1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600A9-A285-D6A2-5337-C8F6D5EC4654}"/>
              </a:ext>
            </a:extLst>
          </p:cNvPr>
          <p:cNvSpPr txBox="1"/>
          <p:nvPr userDrawn="1"/>
        </p:nvSpPr>
        <p:spPr>
          <a:xfrm>
            <a:off x="653265" y="6267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18B30AC-819D-FC4C-A175-A907681DB6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54050" y="4705350"/>
            <a:ext cx="7359650" cy="976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554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A912EF3-A126-5141-9C0B-0316B1524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407" y="4242294"/>
            <a:ext cx="10539493" cy="136207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800" b="0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A1276D9-BAE2-5F44-94AC-38A5EE31F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2407" y="2694772"/>
            <a:ext cx="10539493" cy="150018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512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gradient&#10;&#10;Description automatically generated">
            <a:extLst>
              <a:ext uri="{FF2B5EF4-FFF2-40B4-BE49-F238E27FC236}">
                <a16:creationId xmlns:a16="http://schemas.microsoft.com/office/drawing/2014/main" id="{FFA9A965-99F2-043E-6BA9-91F8FA1F39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A912EF3-A126-5141-9C0B-0316B1524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407" y="4242294"/>
            <a:ext cx="10539493" cy="1362075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800" b="0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A1276D9-BAE2-5F44-94AC-38A5EE31F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2407" y="2694772"/>
            <a:ext cx="10539493" cy="150018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499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0F416D-7E36-55C0-5168-A4BF76A30085}"/>
              </a:ext>
            </a:extLst>
          </p:cNvPr>
          <p:cNvSpPr txBox="1"/>
          <p:nvPr userDrawn="1"/>
        </p:nvSpPr>
        <p:spPr>
          <a:xfrm>
            <a:off x="2227385" y="6447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4E2A586-77AB-6F7A-F2D0-08862C5CE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A31EB8D-36D6-B019-E478-EB60D332E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5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391584-A4A0-AF9F-E9FA-39B55B1897C2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5813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white gradient&#10;&#10;Description automatically generated">
            <a:extLst>
              <a:ext uri="{FF2B5EF4-FFF2-40B4-BE49-F238E27FC236}">
                <a16:creationId xmlns:a16="http://schemas.microsoft.com/office/drawing/2014/main" id="{0B967C1A-7D1F-20A9-CF8F-694A7B641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0F416D-7E36-55C0-5168-A4BF76A30085}"/>
              </a:ext>
            </a:extLst>
          </p:cNvPr>
          <p:cNvSpPr txBox="1"/>
          <p:nvPr userDrawn="1"/>
        </p:nvSpPr>
        <p:spPr>
          <a:xfrm>
            <a:off x="2227385" y="6447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882A617-0FEE-9B36-C01C-AAEB15E6F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698942-B908-B9C6-36A1-1F3390D13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5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304964-DDE0-0130-D3FF-63BABFA8BA56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bg1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bg1"/>
              </a:solidFill>
              <a:latin typeface="+mj-lt"/>
            </a:endParaRPr>
          </a:p>
          <a:p>
            <a:r>
              <a:rPr lang="en-US" sz="800">
                <a:solidFill>
                  <a:schemeClr val="bg1"/>
                </a:solidFill>
                <a:latin typeface="+mj-lt"/>
              </a:rPr>
              <a:t>©2026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425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 Points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BA2A4E-E6E9-212F-0D84-1ACB7C9A2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4B1957C-EADA-0A1D-23E1-1D889BA47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5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8FB971-2988-FCC0-7E4A-27915AECA2FE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accent6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accent6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accent6"/>
              </a:solidFill>
              <a:latin typeface="+mj-lt"/>
            </a:endParaRPr>
          </a:p>
          <a:p>
            <a:r>
              <a:rPr lang="en-US" sz="800">
                <a:solidFill>
                  <a:schemeClr val="accent6"/>
                </a:solidFill>
                <a:latin typeface="+mj-lt"/>
              </a:rPr>
              <a:t>©2026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3866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 Points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8AE051-D41E-F7AB-D8CD-737D61E53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45DE8-BE1C-1CAB-331B-A020F82A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10515600" cy="719755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D395405-E2F8-5850-78C0-BF0E3A6F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5" y="1079406"/>
            <a:ext cx="10515600" cy="5073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3282F6-88C4-0AA5-9FA6-D50D0CF8BC24}"/>
              </a:ext>
            </a:extLst>
          </p:cNvPr>
          <p:cNvSpPr txBox="1"/>
          <p:nvPr userDrawn="1"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bg1"/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>
              <a:solidFill>
                <a:schemeClr val="bg1"/>
              </a:solidFill>
              <a:latin typeface="+mj-lt"/>
            </a:endParaRPr>
          </a:p>
          <a:p>
            <a:r>
              <a:rPr lang="en-US" sz="800">
                <a:solidFill>
                  <a:schemeClr val="bg1"/>
                </a:solidFill>
                <a:latin typeface="+mj-lt"/>
              </a:rPr>
              <a:t>©2026 Aspen Surgical Products, Inc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9595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a blue circle&#10;&#10;Description automatically generated">
            <a:extLst>
              <a:ext uri="{FF2B5EF4-FFF2-40B4-BE49-F238E27FC236}">
                <a16:creationId xmlns:a16="http://schemas.microsoft.com/office/drawing/2014/main" id="{78C3E71D-B07B-F411-0B37-C105BBA2290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88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2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67" r:id="rId3"/>
    <p:sldLayoutId id="2147483652" r:id="rId4"/>
    <p:sldLayoutId id="2147483663" r:id="rId5"/>
    <p:sldLayoutId id="2147483655" r:id="rId6"/>
    <p:sldLayoutId id="2147483664" r:id="rId7"/>
    <p:sldLayoutId id="2147483656" r:id="rId8"/>
    <p:sldLayoutId id="2147483650" r:id="rId9"/>
    <p:sldLayoutId id="2147483653" r:id="rId10"/>
    <p:sldLayoutId id="2147483668" r:id="rId11"/>
    <p:sldLayoutId id="2147483669" r:id="rId12"/>
    <p:sldLayoutId id="2147483671" r:id="rId13"/>
    <p:sldLayoutId id="2147483670" r:id="rId14"/>
    <p:sldLayoutId id="2147483649" r:id="rId15"/>
    <p:sldLayoutId id="2147483673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effectLst/>
          <a:latin typeface="+mj-lt"/>
          <a:ea typeface="+mj-ea"/>
          <a:cs typeface="Arial" panose="020B0604020202020204" pitchFamily="34" charset="0"/>
        </a:defRPr>
      </a:lvl1pPr>
    </p:titleStyle>
    <p:bodyStyle>
      <a:lvl1pPr marL="571500" indent="-5715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1pPr>
      <a:lvl2pPr marL="914400" indent="-4572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2pPr>
      <a:lvl3pPr marL="1371600" indent="-4572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3pPr>
      <a:lvl4pPr marL="1714500" indent="-3429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4pPr>
      <a:lvl5pPr marL="2171700" indent="-3429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j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5.gif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31316B-4198-E256-422F-FD02C80E0BC0}"/>
              </a:ext>
            </a:extLst>
          </p:cNvPr>
          <p:cNvSpPr txBox="1">
            <a:spLocks/>
          </p:cNvSpPr>
          <p:nvPr/>
        </p:nvSpPr>
        <p:spPr>
          <a:xfrm>
            <a:off x="840001" y="2158767"/>
            <a:ext cx="6196307" cy="17562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800"/>
              </a:spcBef>
            </a:pPr>
            <a:r>
              <a:rPr lang="en-US" sz="6000">
                <a:cs typeface="+mj-cs"/>
              </a:rPr>
              <a:t>Instrument</a:t>
            </a:r>
            <a:br>
              <a:rPr lang="en-US" sz="6000">
                <a:cs typeface="+mj-cs"/>
              </a:rPr>
            </a:br>
            <a:r>
              <a:rPr lang="en-US" sz="6000">
                <a:cs typeface="+mj-cs"/>
              </a:rPr>
              <a:t>Prime Vendor Program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910515-38EE-35D8-DB03-A9A3D19A0808}"/>
              </a:ext>
            </a:extLst>
          </p:cNvPr>
          <p:cNvSpPr txBox="1"/>
          <p:nvPr/>
        </p:nvSpPr>
        <p:spPr>
          <a:xfrm>
            <a:off x="863552" y="4685541"/>
            <a:ext cx="4415028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buNone/>
            </a:pPr>
            <a:r>
              <a:rPr lang="en-US" sz="24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Trusted Partner for Surgical Instrument Excellence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19391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B974F-A8D0-AEB0-94DA-501DD5E25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600"/>
              <a:t>Symmetry Instruments History</a:t>
            </a:r>
            <a:endParaRPr lang="en-US" sz="360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10F2D4-A2E2-7E0A-039F-8D7781D5B73C}"/>
              </a:ext>
            </a:extLst>
          </p:cNvPr>
          <p:cNvSpPr txBox="1"/>
          <p:nvPr/>
        </p:nvSpPr>
        <p:spPr>
          <a:xfrm>
            <a:off x="440635" y="731770"/>
            <a:ext cx="5401479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800">
                <a:solidFill>
                  <a:schemeClr val="bg2"/>
                </a:solidFill>
              </a:rPr>
              <a:t>Symmetry™, Olsen</a:t>
            </a:r>
            <a:r>
              <a:rPr lang="en-US" sz="2000" baseline="30000">
                <a:solidFill>
                  <a:schemeClr val="bg2"/>
                </a:solidFill>
              </a:rPr>
              <a:t>®</a:t>
            </a:r>
            <a:r>
              <a:rPr lang="en-US" sz="1800">
                <a:solidFill>
                  <a:schemeClr val="bg2"/>
                </a:solidFill>
              </a:rPr>
              <a:t>, Bovie</a:t>
            </a:r>
            <a:r>
              <a:rPr lang="en-US" sz="1800" baseline="30000">
                <a:solidFill>
                  <a:schemeClr val="bg2"/>
                </a:solidFill>
              </a:rPr>
              <a:t>®</a:t>
            </a:r>
            <a:r>
              <a:rPr lang="en-US" sz="1800">
                <a:solidFill>
                  <a:schemeClr val="bg2"/>
                </a:solidFill>
              </a:rPr>
              <a:t>, The OR Company™</a:t>
            </a:r>
            <a:endParaRPr lang="en-US">
              <a:solidFill>
                <a:schemeClr val="bg2"/>
              </a:solidFill>
            </a:endParaRPr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8F36998B-569B-5031-EF62-B149CC269528}"/>
              </a:ext>
            </a:extLst>
          </p:cNvPr>
          <p:cNvGrpSpPr/>
          <p:nvPr/>
        </p:nvGrpSpPr>
        <p:grpSpPr>
          <a:xfrm>
            <a:off x="9498781" y="1909398"/>
            <a:ext cx="2981232" cy="2150505"/>
            <a:chOff x="9561699" y="2459573"/>
            <a:chExt cx="2886080" cy="2003228"/>
          </a:xfrm>
        </p:grpSpPr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C77D29CA-86A8-02AF-1370-99EBA9F8B05C}"/>
                </a:ext>
              </a:extLst>
            </p:cNvPr>
            <p:cNvGrpSpPr/>
            <p:nvPr/>
          </p:nvGrpSpPr>
          <p:grpSpPr>
            <a:xfrm>
              <a:off x="10019358" y="2459573"/>
              <a:ext cx="2003236" cy="2003228"/>
              <a:chOff x="9730100" y="2598152"/>
              <a:chExt cx="1661699" cy="1661695"/>
            </a:xfrm>
          </p:grpSpPr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23BE29FF-FF89-E348-0AA5-64B53C3F0DFF}"/>
                  </a:ext>
                </a:extLst>
              </p:cNvPr>
              <p:cNvSpPr/>
              <p:nvPr/>
            </p:nvSpPr>
            <p:spPr>
              <a:xfrm>
                <a:off x="9730100" y="2598152"/>
                <a:ext cx="1661699" cy="166169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1320" sx="102000" sy="102000" algn="ctr" rotWithShape="0">
                  <a:prstClr val="black">
                    <a:alpha val="16826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pic>
            <p:nvPicPr>
              <p:cNvPr id="418" name="Picture 417">
                <a:extLst>
                  <a:ext uri="{FF2B5EF4-FFF2-40B4-BE49-F238E27FC236}">
                    <a16:creationId xmlns:a16="http://schemas.microsoft.com/office/drawing/2014/main" id="{4AACDB0A-AF95-9C63-449A-B76DE2D99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355812" y="2688061"/>
                <a:ext cx="383337" cy="433028"/>
              </a:xfrm>
              <a:prstGeom prst="rect">
                <a:avLst/>
              </a:prstGeom>
            </p:spPr>
          </p:pic>
        </p:grpSp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866B9835-A372-52EF-004B-74A1CDBA8F73}"/>
                </a:ext>
              </a:extLst>
            </p:cNvPr>
            <p:cNvSpPr txBox="1"/>
            <p:nvPr/>
          </p:nvSpPr>
          <p:spPr>
            <a:xfrm>
              <a:off x="9561699" y="3131797"/>
              <a:ext cx="2886080" cy="1866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b="1"/>
                <a:t>Aspen Surgical </a:t>
              </a: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E863A5E9-A350-312B-47F4-6AE814C8DAB7}"/>
                </a:ext>
              </a:extLst>
            </p:cNvPr>
            <p:cNvSpPr txBox="1"/>
            <p:nvPr/>
          </p:nvSpPr>
          <p:spPr>
            <a:xfrm>
              <a:off x="10810332" y="3365557"/>
              <a:ext cx="405411" cy="14661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100" b="1"/>
                <a:t>Oct ‘22</a:t>
              </a:r>
            </a:p>
          </p:txBody>
        </p:sp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08AFC941-2FAA-5626-23B5-63819CD43B2E}"/>
                </a:ext>
              </a:extLst>
            </p:cNvPr>
            <p:cNvSpPr txBox="1"/>
            <p:nvPr/>
          </p:nvSpPr>
          <p:spPr>
            <a:xfrm>
              <a:off x="10385413" y="3636788"/>
              <a:ext cx="1345354" cy="39985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00"/>
                <a:t>Aspen Surgical completes</a:t>
              </a:r>
              <a:br>
                <a:rPr lang="en-US" sz="1000"/>
              </a:br>
              <a:r>
                <a:rPr lang="en-US" sz="1000"/>
                <a:t>transformational acquisition</a:t>
              </a:r>
              <a:br>
                <a:rPr lang="en-US" sz="1000"/>
              </a:br>
              <a:r>
                <a:rPr lang="en-US" sz="1000"/>
                <a:t>of Symmetry</a:t>
              </a:r>
            </a:p>
          </p:txBody>
        </p:sp>
      </p:grpSp>
      <p:sp>
        <p:nvSpPr>
          <p:cNvPr id="419" name="Pentagon 418">
            <a:extLst>
              <a:ext uri="{FF2B5EF4-FFF2-40B4-BE49-F238E27FC236}">
                <a16:creationId xmlns:a16="http://schemas.microsoft.com/office/drawing/2014/main" id="{2066B717-5D73-71C4-F922-92D35E771D8A}"/>
              </a:ext>
            </a:extLst>
          </p:cNvPr>
          <p:cNvSpPr/>
          <p:nvPr/>
        </p:nvSpPr>
        <p:spPr>
          <a:xfrm>
            <a:off x="1176359" y="2561504"/>
            <a:ext cx="9024542" cy="745041"/>
          </a:xfrm>
          <a:prstGeom prst="homePlate">
            <a:avLst>
              <a:gd name="adj" fmla="val 37313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Pentagon 419">
            <a:extLst>
              <a:ext uri="{FF2B5EF4-FFF2-40B4-BE49-F238E27FC236}">
                <a16:creationId xmlns:a16="http://schemas.microsoft.com/office/drawing/2014/main" id="{AA6FB8EA-C728-2140-0174-EF738E84DE29}"/>
              </a:ext>
            </a:extLst>
          </p:cNvPr>
          <p:cNvSpPr/>
          <p:nvPr/>
        </p:nvSpPr>
        <p:spPr>
          <a:xfrm>
            <a:off x="1596495" y="2560222"/>
            <a:ext cx="3358702" cy="745041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Freeform 420">
            <a:extLst>
              <a:ext uri="{FF2B5EF4-FFF2-40B4-BE49-F238E27FC236}">
                <a16:creationId xmlns:a16="http://schemas.microsoft.com/office/drawing/2014/main" id="{ACAC4BFE-4B4E-3C6C-57BD-E0709B5E3F89}"/>
              </a:ext>
            </a:extLst>
          </p:cNvPr>
          <p:cNvSpPr/>
          <p:nvPr/>
        </p:nvSpPr>
        <p:spPr>
          <a:xfrm>
            <a:off x="4598010" y="2511624"/>
            <a:ext cx="371530" cy="796873"/>
          </a:xfrm>
          <a:custGeom>
            <a:avLst/>
            <a:gdLst>
              <a:gd name="connsiteX0" fmla="*/ 0 w 357187"/>
              <a:gd name="connsiteY0" fmla="*/ 0 h 516831"/>
              <a:gd name="connsiteX1" fmla="*/ 98772 w 357187"/>
              <a:gd name="connsiteY1" fmla="*/ 0 h 516831"/>
              <a:gd name="connsiteX2" fmla="*/ 357187 w 357187"/>
              <a:gd name="connsiteY2" fmla="*/ 258416 h 516831"/>
              <a:gd name="connsiteX3" fmla="*/ 98772 w 357187"/>
              <a:gd name="connsiteY3" fmla="*/ 516831 h 516831"/>
              <a:gd name="connsiteX4" fmla="*/ 0 w 357187"/>
              <a:gd name="connsiteY4" fmla="*/ 516831 h 516831"/>
              <a:gd name="connsiteX5" fmla="*/ 258415 w 357187"/>
              <a:gd name="connsiteY5" fmla="*/ 258416 h 516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87" h="516831">
                <a:moveTo>
                  <a:pt x="0" y="0"/>
                </a:moveTo>
                <a:lnTo>
                  <a:pt x="98772" y="0"/>
                </a:lnTo>
                <a:lnTo>
                  <a:pt x="357187" y="258416"/>
                </a:lnTo>
                <a:lnTo>
                  <a:pt x="98772" y="516831"/>
                </a:lnTo>
                <a:lnTo>
                  <a:pt x="0" y="516831"/>
                </a:lnTo>
                <a:lnTo>
                  <a:pt x="258415" y="2584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8AB072A6-B5D4-148C-7CD6-3A81589A2E9B}"/>
              </a:ext>
            </a:extLst>
          </p:cNvPr>
          <p:cNvGrpSpPr/>
          <p:nvPr/>
        </p:nvGrpSpPr>
        <p:grpSpPr>
          <a:xfrm flipV="1">
            <a:off x="398436" y="2354819"/>
            <a:ext cx="1195046" cy="1834916"/>
            <a:chOff x="440636" y="2957629"/>
            <a:chExt cx="1195046" cy="1632677"/>
          </a:xfrm>
        </p:grpSpPr>
        <p:sp>
          <p:nvSpPr>
            <p:cNvPr id="427" name="Rounded Rectangle 426">
              <a:extLst>
                <a:ext uri="{FF2B5EF4-FFF2-40B4-BE49-F238E27FC236}">
                  <a16:creationId xmlns:a16="http://schemas.microsoft.com/office/drawing/2014/main" id="{65FFC01F-C30E-851C-BF76-9B7CC77A9A3C}"/>
                </a:ext>
              </a:extLst>
            </p:cNvPr>
            <p:cNvSpPr/>
            <p:nvPr/>
          </p:nvSpPr>
          <p:spPr>
            <a:xfrm>
              <a:off x="440636" y="2957629"/>
              <a:ext cx="1195046" cy="1632677"/>
            </a:xfrm>
            <a:prstGeom prst="roundRect">
              <a:avLst>
                <a:gd name="adj" fmla="val 15348"/>
              </a:avLst>
            </a:prstGeom>
            <a:solidFill>
              <a:schemeClr val="bg1"/>
            </a:solidFill>
            <a:ln>
              <a:noFill/>
            </a:ln>
            <a:effectLst>
              <a:outerShdw blurRad="191320" sx="102000" sy="102000" algn="ctr" rotWithShape="0">
                <a:prstClr val="black">
                  <a:alpha val="16826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Freeform 427">
              <a:extLst>
                <a:ext uri="{FF2B5EF4-FFF2-40B4-BE49-F238E27FC236}">
                  <a16:creationId xmlns:a16="http://schemas.microsoft.com/office/drawing/2014/main" id="{DD57ABAB-FF8D-FEE1-59F7-065FF5774C88}"/>
                </a:ext>
              </a:extLst>
            </p:cNvPr>
            <p:cNvSpPr/>
            <p:nvPr/>
          </p:nvSpPr>
          <p:spPr>
            <a:xfrm>
              <a:off x="440636" y="4202971"/>
              <a:ext cx="1195046" cy="381124"/>
            </a:xfrm>
            <a:custGeom>
              <a:avLst/>
              <a:gdLst>
                <a:gd name="connsiteX0" fmla="*/ 0 w 1195046"/>
                <a:gd name="connsiteY0" fmla="*/ 0 h 381124"/>
                <a:gd name="connsiteX1" fmla="*/ 183416 w 1195046"/>
                <a:gd name="connsiteY1" fmla="*/ 183416 h 381124"/>
                <a:gd name="connsiteX2" fmla="*/ 1011630 w 1195046"/>
                <a:gd name="connsiteY2" fmla="*/ 183416 h 381124"/>
                <a:gd name="connsiteX3" fmla="*/ 1195046 w 1195046"/>
                <a:gd name="connsiteY3" fmla="*/ 0 h 381124"/>
                <a:gd name="connsiteX4" fmla="*/ 1195046 w 1195046"/>
                <a:gd name="connsiteY4" fmla="*/ 197708 h 381124"/>
                <a:gd name="connsiteX5" fmla="*/ 1011630 w 1195046"/>
                <a:gd name="connsiteY5" fmla="*/ 381124 h 381124"/>
                <a:gd name="connsiteX6" fmla="*/ 183416 w 1195046"/>
                <a:gd name="connsiteY6" fmla="*/ 381124 h 381124"/>
                <a:gd name="connsiteX7" fmla="*/ 0 w 1195046"/>
                <a:gd name="connsiteY7" fmla="*/ 197708 h 381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046" h="381124">
                  <a:moveTo>
                    <a:pt x="0" y="0"/>
                  </a:moveTo>
                  <a:cubicBezTo>
                    <a:pt x="0" y="101298"/>
                    <a:pt x="82118" y="183416"/>
                    <a:pt x="183416" y="183416"/>
                  </a:cubicBezTo>
                  <a:lnTo>
                    <a:pt x="1011630" y="183416"/>
                  </a:lnTo>
                  <a:cubicBezTo>
                    <a:pt x="1112928" y="183416"/>
                    <a:pt x="1195046" y="101298"/>
                    <a:pt x="1195046" y="0"/>
                  </a:cubicBezTo>
                  <a:lnTo>
                    <a:pt x="1195046" y="197708"/>
                  </a:lnTo>
                  <a:cubicBezTo>
                    <a:pt x="1195046" y="299006"/>
                    <a:pt x="1112928" y="381124"/>
                    <a:pt x="1011630" y="381124"/>
                  </a:cubicBezTo>
                  <a:lnTo>
                    <a:pt x="183416" y="381124"/>
                  </a:lnTo>
                  <a:cubicBezTo>
                    <a:pt x="82118" y="381124"/>
                    <a:pt x="0" y="299006"/>
                    <a:pt x="0" y="197708"/>
                  </a:cubicBezTo>
                  <a:close/>
                </a:path>
              </a:pathLst>
            </a:custGeom>
            <a:solidFill>
              <a:srgbClr val="545859"/>
            </a:solidFill>
            <a:ln>
              <a:noFill/>
            </a:ln>
            <a:effectLst>
              <a:outerShdw blurRad="191320" sx="102000" sy="102000" algn="ctr" rotWithShape="0">
                <a:prstClr val="black">
                  <a:alpha val="16826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5B800769-18C3-9AC8-081D-DCAD651A7C75}"/>
              </a:ext>
            </a:extLst>
          </p:cNvPr>
          <p:cNvGrpSpPr/>
          <p:nvPr/>
        </p:nvGrpSpPr>
        <p:grpSpPr>
          <a:xfrm>
            <a:off x="1638550" y="2899051"/>
            <a:ext cx="2870449" cy="109467"/>
            <a:chOff x="1344467" y="3738243"/>
            <a:chExt cx="1992760" cy="109467"/>
          </a:xfrm>
        </p:grpSpPr>
        <p:cxnSp>
          <p:nvCxnSpPr>
            <p:cNvPr id="504" name="Straight Connector 503">
              <a:extLst>
                <a:ext uri="{FF2B5EF4-FFF2-40B4-BE49-F238E27FC236}">
                  <a16:creationId xmlns:a16="http://schemas.microsoft.com/office/drawing/2014/main" id="{C787A843-CEC6-D444-7E82-0AB06D56A2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44467" y="3816844"/>
              <a:ext cx="1992760" cy="0"/>
            </a:xfrm>
            <a:prstGeom prst="line">
              <a:avLst/>
            </a:prstGeom>
            <a:ln>
              <a:solidFill>
                <a:schemeClr val="bg1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B842A55F-2F68-57ED-C6A9-AE2320951ED6}"/>
                </a:ext>
              </a:extLst>
            </p:cNvPr>
            <p:cNvSpPr txBox="1"/>
            <p:nvPr/>
          </p:nvSpPr>
          <p:spPr>
            <a:xfrm>
              <a:off x="1671861" y="3738243"/>
              <a:ext cx="1316393" cy="109467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Establishment of Core Brands</a:t>
              </a:r>
            </a:p>
          </p:txBody>
        </p:sp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1F1A5710-72F1-88C8-AEB7-F86CB3AD5E61}"/>
              </a:ext>
            </a:extLst>
          </p:cNvPr>
          <p:cNvGrpSpPr/>
          <p:nvPr/>
        </p:nvGrpSpPr>
        <p:grpSpPr>
          <a:xfrm flipV="1">
            <a:off x="1613804" y="3206958"/>
            <a:ext cx="976181" cy="1374801"/>
            <a:chOff x="1817502" y="1489718"/>
            <a:chExt cx="976181" cy="792201"/>
          </a:xfrm>
        </p:grpSpPr>
        <p:sp>
          <p:nvSpPr>
            <p:cNvPr id="507" name="Triangle 506">
              <a:extLst>
                <a:ext uri="{FF2B5EF4-FFF2-40B4-BE49-F238E27FC236}">
                  <a16:creationId xmlns:a16="http://schemas.microsoft.com/office/drawing/2014/main" id="{1E14C42A-1E43-8840-F129-264CAA6645C4}"/>
                </a:ext>
              </a:extLst>
            </p:cNvPr>
            <p:cNvSpPr/>
            <p:nvPr/>
          </p:nvSpPr>
          <p:spPr>
            <a:xfrm>
              <a:off x="1817502" y="2135868"/>
              <a:ext cx="169419" cy="146051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08" name="Straight Connector 507">
              <a:extLst>
                <a:ext uri="{FF2B5EF4-FFF2-40B4-BE49-F238E27FC236}">
                  <a16:creationId xmlns:a16="http://schemas.microsoft.com/office/drawing/2014/main" id="{E41209CB-C566-84A8-4392-C77307A5F347}"/>
                </a:ext>
              </a:extLst>
            </p:cNvPr>
            <p:cNvCxnSpPr>
              <a:cxnSpLocks/>
            </p:cNvCxnSpPr>
            <p:nvPr/>
          </p:nvCxnSpPr>
          <p:spPr>
            <a:xfrm>
              <a:off x="1872815" y="1489718"/>
              <a:ext cx="21884" cy="65533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B72604FE-24E2-6E53-84C8-8F3C0C39DE5A}"/>
                </a:ext>
              </a:extLst>
            </p:cNvPr>
            <p:cNvSpPr txBox="1"/>
            <p:nvPr/>
          </p:nvSpPr>
          <p:spPr>
            <a:xfrm flipV="1">
              <a:off x="1922267" y="1696769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1838</a:t>
              </a:r>
            </a:p>
          </p:txBody>
        </p:sp>
        <p:cxnSp>
          <p:nvCxnSpPr>
            <p:cNvPr id="510" name="Straight Connector 509">
              <a:extLst>
                <a:ext uri="{FF2B5EF4-FFF2-40B4-BE49-F238E27FC236}">
                  <a16:creationId xmlns:a16="http://schemas.microsoft.com/office/drawing/2014/main" id="{1B954028-9E46-9B27-8894-DB607BEFE1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27526" y="1967306"/>
              <a:ext cx="866157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F4B04D83-F28B-56CC-B5CA-FA7DBA984E62}"/>
              </a:ext>
            </a:extLst>
          </p:cNvPr>
          <p:cNvGrpSpPr/>
          <p:nvPr/>
        </p:nvGrpSpPr>
        <p:grpSpPr>
          <a:xfrm flipV="1">
            <a:off x="2557655" y="3299794"/>
            <a:ext cx="1052164" cy="1384783"/>
            <a:chOff x="1804109" y="865367"/>
            <a:chExt cx="1052164" cy="1350014"/>
          </a:xfrm>
        </p:grpSpPr>
        <p:sp>
          <p:nvSpPr>
            <p:cNvPr id="512" name="Triangle 511">
              <a:extLst>
                <a:ext uri="{FF2B5EF4-FFF2-40B4-BE49-F238E27FC236}">
                  <a16:creationId xmlns:a16="http://schemas.microsoft.com/office/drawing/2014/main" id="{8CA4EF73-160B-7BBB-8516-9E7505ABE77B}"/>
                </a:ext>
              </a:extLst>
            </p:cNvPr>
            <p:cNvSpPr/>
            <p:nvPr/>
          </p:nvSpPr>
          <p:spPr>
            <a:xfrm>
              <a:off x="1804109" y="2037414"/>
              <a:ext cx="149000" cy="177967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13" name="Straight Connector 512">
              <a:extLst>
                <a:ext uri="{FF2B5EF4-FFF2-40B4-BE49-F238E27FC236}">
                  <a16:creationId xmlns:a16="http://schemas.microsoft.com/office/drawing/2014/main" id="{717ADC87-CE67-EE87-5E92-48758A523B54}"/>
                </a:ext>
              </a:extLst>
            </p:cNvPr>
            <p:cNvCxnSpPr>
              <a:cxnSpLocks/>
            </p:cNvCxnSpPr>
            <p:nvPr/>
          </p:nvCxnSpPr>
          <p:spPr>
            <a:xfrm>
              <a:off x="1859376" y="865367"/>
              <a:ext cx="8628" cy="12239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32E43531-29BC-5832-EDCA-7ADD343719CB}"/>
                </a:ext>
              </a:extLst>
            </p:cNvPr>
            <p:cNvSpPr txBox="1"/>
            <p:nvPr/>
          </p:nvSpPr>
          <p:spPr>
            <a:xfrm flipV="1">
              <a:off x="1965889" y="1449397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1880</a:t>
              </a:r>
            </a:p>
          </p:txBody>
        </p:sp>
        <p:cxnSp>
          <p:nvCxnSpPr>
            <p:cNvPr id="515" name="Straight Connector 514">
              <a:extLst>
                <a:ext uri="{FF2B5EF4-FFF2-40B4-BE49-F238E27FC236}">
                  <a16:creationId xmlns:a16="http://schemas.microsoft.com/office/drawing/2014/main" id="{12F31C9E-85A6-A1A4-9BB8-18445FEF16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752515"/>
              <a:ext cx="896049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710C0FA3-BCF1-A39E-B7DD-A0195E9DD7D7}"/>
              </a:ext>
            </a:extLst>
          </p:cNvPr>
          <p:cNvGrpSpPr/>
          <p:nvPr/>
        </p:nvGrpSpPr>
        <p:grpSpPr>
          <a:xfrm flipV="1">
            <a:off x="3592738" y="3284964"/>
            <a:ext cx="1050395" cy="1399608"/>
            <a:chOff x="1804278" y="1236652"/>
            <a:chExt cx="1050395" cy="995593"/>
          </a:xfrm>
        </p:grpSpPr>
        <p:sp>
          <p:nvSpPr>
            <p:cNvPr id="517" name="Triangle 516">
              <a:extLst>
                <a:ext uri="{FF2B5EF4-FFF2-40B4-BE49-F238E27FC236}">
                  <a16:creationId xmlns:a16="http://schemas.microsoft.com/office/drawing/2014/main" id="{58063A12-F592-CAA4-49C5-0E755EFD6A4F}"/>
                </a:ext>
              </a:extLst>
            </p:cNvPr>
            <p:cNvSpPr/>
            <p:nvPr/>
          </p:nvSpPr>
          <p:spPr>
            <a:xfrm>
              <a:off x="1804278" y="2086194"/>
              <a:ext cx="169419" cy="146051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2AC2B024-EFC4-1BE0-4A89-99FFE5BF8BD2}"/>
                </a:ext>
              </a:extLst>
            </p:cNvPr>
            <p:cNvCxnSpPr>
              <a:cxnSpLocks/>
            </p:cNvCxnSpPr>
            <p:nvPr/>
          </p:nvCxnSpPr>
          <p:spPr>
            <a:xfrm>
              <a:off x="1888987" y="1236652"/>
              <a:ext cx="0" cy="87373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8C1FCA02-EE2E-4356-00CE-0AA7E0EFFAA5}"/>
                </a:ext>
              </a:extLst>
            </p:cNvPr>
            <p:cNvSpPr txBox="1"/>
            <p:nvPr/>
          </p:nvSpPr>
          <p:spPr>
            <a:xfrm flipV="1">
              <a:off x="1959085" y="1606631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1976</a:t>
              </a:r>
            </a:p>
          </p:txBody>
        </p: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2222994E-4BB4-BB69-2EAB-264282FE6E2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881982"/>
              <a:ext cx="894449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21" name="Picture 520">
            <a:extLst>
              <a:ext uri="{FF2B5EF4-FFF2-40B4-BE49-F238E27FC236}">
                <a16:creationId xmlns:a16="http://schemas.microsoft.com/office/drawing/2014/main" id="{A7CD1F55-3882-CE0E-AFC3-300A8DC340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6500" y="3344627"/>
            <a:ext cx="900811" cy="403083"/>
          </a:xfrm>
          <a:prstGeom prst="rect">
            <a:avLst/>
          </a:prstGeom>
        </p:spPr>
      </p:pic>
      <p:grpSp>
        <p:nvGrpSpPr>
          <p:cNvPr id="524" name="Group 523">
            <a:extLst>
              <a:ext uri="{FF2B5EF4-FFF2-40B4-BE49-F238E27FC236}">
                <a16:creationId xmlns:a16="http://schemas.microsoft.com/office/drawing/2014/main" id="{16FAA832-33BE-6C9C-9F6D-013D7418525F}"/>
              </a:ext>
            </a:extLst>
          </p:cNvPr>
          <p:cNvGrpSpPr/>
          <p:nvPr/>
        </p:nvGrpSpPr>
        <p:grpSpPr>
          <a:xfrm>
            <a:off x="4993364" y="2854539"/>
            <a:ext cx="4921694" cy="169277"/>
            <a:chOff x="6046843" y="3751550"/>
            <a:chExt cx="3736838" cy="100140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2498E643-AB3E-351F-3A75-78F2EF7E1FAF}"/>
                </a:ext>
              </a:extLst>
            </p:cNvPr>
            <p:cNvSpPr txBox="1"/>
            <p:nvPr/>
          </p:nvSpPr>
          <p:spPr>
            <a:xfrm>
              <a:off x="6046843" y="3751550"/>
              <a:ext cx="472232" cy="1001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 b="1" spc="600">
                  <a:solidFill>
                    <a:schemeClr val="bg1"/>
                  </a:solidFill>
                </a:rPr>
                <a:t>2007</a:t>
              </a: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B27BDC0F-CB28-EBA5-7AF3-13B0837CACFE}"/>
                </a:ext>
              </a:extLst>
            </p:cNvPr>
            <p:cNvSpPr txBox="1"/>
            <p:nvPr/>
          </p:nvSpPr>
          <p:spPr>
            <a:xfrm>
              <a:off x="9311449" y="3751550"/>
              <a:ext cx="472232" cy="1001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100" b="1" spc="600">
                  <a:solidFill>
                    <a:schemeClr val="bg1"/>
                  </a:solidFill>
                </a:rPr>
                <a:t>2018</a:t>
              </a:r>
            </a:p>
          </p:txBody>
        </p:sp>
        <p:cxnSp>
          <p:nvCxnSpPr>
            <p:cNvPr id="527" name="Straight Connector 526">
              <a:extLst>
                <a:ext uri="{FF2B5EF4-FFF2-40B4-BE49-F238E27FC236}">
                  <a16:creationId xmlns:a16="http://schemas.microsoft.com/office/drawing/2014/main" id="{109318C1-F430-A4BC-C57D-961D360827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1325" y="3832341"/>
              <a:ext cx="2704115" cy="0"/>
            </a:xfrm>
            <a:prstGeom prst="line">
              <a:avLst/>
            </a:prstGeom>
            <a:ln>
              <a:solidFill>
                <a:schemeClr val="bg1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8" name="TextBox 527">
            <a:extLst>
              <a:ext uri="{FF2B5EF4-FFF2-40B4-BE49-F238E27FC236}">
                <a16:creationId xmlns:a16="http://schemas.microsoft.com/office/drawing/2014/main" id="{A38481D4-609D-44F9-7999-2CBC1ACA53CC}"/>
              </a:ext>
            </a:extLst>
          </p:cNvPr>
          <p:cNvSpPr txBox="1"/>
          <p:nvPr/>
        </p:nvSpPr>
        <p:spPr>
          <a:xfrm>
            <a:off x="6467664" y="2870148"/>
            <a:ext cx="1554498" cy="24622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</a:rPr>
              <a:t>Symmetry Acquisitions</a:t>
            </a:r>
          </a:p>
        </p:txBody>
      </p: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8CFDC7F4-870C-B4D2-435A-3CA4FB46B026}"/>
              </a:ext>
            </a:extLst>
          </p:cNvPr>
          <p:cNvGrpSpPr/>
          <p:nvPr/>
        </p:nvGrpSpPr>
        <p:grpSpPr>
          <a:xfrm flipV="1">
            <a:off x="4708124" y="3292356"/>
            <a:ext cx="1015305" cy="1399200"/>
            <a:chOff x="1810522" y="1281651"/>
            <a:chExt cx="1015305" cy="995303"/>
          </a:xfrm>
        </p:grpSpPr>
        <p:sp>
          <p:nvSpPr>
            <p:cNvPr id="530" name="Triangle 529">
              <a:extLst>
                <a:ext uri="{FF2B5EF4-FFF2-40B4-BE49-F238E27FC236}">
                  <a16:creationId xmlns:a16="http://schemas.microsoft.com/office/drawing/2014/main" id="{41FFEADB-2565-A5AF-7868-F2CEDEA3273F}"/>
                </a:ext>
              </a:extLst>
            </p:cNvPr>
            <p:cNvSpPr/>
            <p:nvPr/>
          </p:nvSpPr>
          <p:spPr>
            <a:xfrm>
              <a:off x="1810522" y="2130903"/>
              <a:ext cx="169419" cy="146051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CB292FDA-E1B8-787E-FEE1-5D60B046CD93}"/>
                </a:ext>
              </a:extLst>
            </p:cNvPr>
            <p:cNvCxnSpPr>
              <a:cxnSpLocks/>
              <a:endCxn id="530" idx="0"/>
            </p:cNvCxnSpPr>
            <p:nvPr/>
          </p:nvCxnSpPr>
          <p:spPr>
            <a:xfrm>
              <a:off x="1895232" y="1281651"/>
              <a:ext cx="0" cy="84925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3742AABE-FCA6-1537-281B-0AB483DF5D30}"/>
                </a:ext>
              </a:extLst>
            </p:cNvPr>
            <p:cNvSpPr txBox="1"/>
            <p:nvPr/>
          </p:nvSpPr>
          <p:spPr>
            <a:xfrm flipV="1">
              <a:off x="1960646" y="1663694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2007</a:t>
              </a:r>
            </a:p>
          </p:txBody>
        </p:sp>
        <p:cxnSp>
          <p:nvCxnSpPr>
            <p:cNvPr id="533" name="Straight Connector 532">
              <a:extLst>
                <a:ext uri="{FF2B5EF4-FFF2-40B4-BE49-F238E27FC236}">
                  <a16:creationId xmlns:a16="http://schemas.microsoft.com/office/drawing/2014/main" id="{BC6064E8-28D9-8750-3712-AF3E6B53FE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916737"/>
              <a:ext cx="865603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4" name="Group 533">
            <a:extLst>
              <a:ext uri="{FF2B5EF4-FFF2-40B4-BE49-F238E27FC236}">
                <a16:creationId xmlns:a16="http://schemas.microsoft.com/office/drawing/2014/main" id="{F4D5D7DF-C384-9EEE-F6E6-2EE5140EAC89}"/>
              </a:ext>
            </a:extLst>
          </p:cNvPr>
          <p:cNvGrpSpPr/>
          <p:nvPr/>
        </p:nvGrpSpPr>
        <p:grpSpPr>
          <a:xfrm flipV="1">
            <a:off x="5816554" y="3306859"/>
            <a:ext cx="1024596" cy="1377717"/>
            <a:chOff x="1803542" y="1301898"/>
            <a:chExt cx="1024596" cy="980021"/>
          </a:xfrm>
        </p:grpSpPr>
        <p:sp>
          <p:nvSpPr>
            <p:cNvPr id="535" name="Triangle 534">
              <a:extLst>
                <a:ext uri="{FF2B5EF4-FFF2-40B4-BE49-F238E27FC236}">
                  <a16:creationId xmlns:a16="http://schemas.microsoft.com/office/drawing/2014/main" id="{3F5C5EDC-4356-3EE3-321A-E4695105D62B}"/>
                </a:ext>
              </a:extLst>
            </p:cNvPr>
            <p:cNvSpPr/>
            <p:nvPr/>
          </p:nvSpPr>
          <p:spPr>
            <a:xfrm>
              <a:off x="1803542" y="2135868"/>
              <a:ext cx="169419" cy="146051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36" name="Straight Connector 535">
              <a:extLst>
                <a:ext uri="{FF2B5EF4-FFF2-40B4-BE49-F238E27FC236}">
                  <a16:creationId xmlns:a16="http://schemas.microsoft.com/office/drawing/2014/main" id="{9422171F-DF89-C1A8-9099-5BEAEAF2D095}"/>
                </a:ext>
              </a:extLst>
            </p:cNvPr>
            <p:cNvCxnSpPr>
              <a:cxnSpLocks/>
              <a:endCxn id="535" idx="0"/>
            </p:cNvCxnSpPr>
            <p:nvPr/>
          </p:nvCxnSpPr>
          <p:spPr>
            <a:xfrm>
              <a:off x="1888252" y="1301898"/>
              <a:ext cx="0" cy="83397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561046F7-97FF-9B48-F975-46BE1F0FE488}"/>
                </a:ext>
              </a:extLst>
            </p:cNvPr>
            <p:cNvSpPr txBox="1"/>
            <p:nvPr/>
          </p:nvSpPr>
          <p:spPr>
            <a:xfrm flipV="1">
              <a:off x="1956548" y="1688288"/>
              <a:ext cx="38767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2011</a:t>
              </a:r>
            </a:p>
          </p:txBody>
        </p:sp>
        <p:cxnSp>
          <p:nvCxnSpPr>
            <p:cNvPr id="538" name="Straight Connector 537">
              <a:extLst>
                <a:ext uri="{FF2B5EF4-FFF2-40B4-BE49-F238E27FC236}">
                  <a16:creationId xmlns:a16="http://schemas.microsoft.com/office/drawing/2014/main" id="{B90654EE-0AE2-A939-A3E1-B111C9A603C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936597"/>
              <a:ext cx="867914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9" name="Group 538">
            <a:extLst>
              <a:ext uri="{FF2B5EF4-FFF2-40B4-BE49-F238E27FC236}">
                <a16:creationId xmlns:a16="http://schemas.microsoft.com/office/drawing/2014/main" id="{766088CC-2BDA-8F42-BA9B-44B86729F561}"/>
              </a:ext>
            </a:extLst>
          </p:cNvPr>
          <p:cNvGrpSpPr/>
          <p:nvPr/>
        </p:nvGrpSpPr>
        <p:grpSpPr>
          <a:xfrm flipV="1">
            <a:off x="6832987" y="3282459"/>
            <a:ext cx="1052731" cy="1435819"/>
            <a:chOff x="1803542" y="1260568"/>
            <a:chExt cx="1052731" cy="1021351"/>
          </a:xfrm>
        </p:grpSpPr>
        <p:sp>
          <p:nvSpPr>
            <p:cNvPr id="540" name="Triangle 539">
              <a:extLst>
                <a:ext uri="{FF2B5EF4-FFF2-40B4-BE49-F238E27FC236}">
                  <a16:creationId xmlns:a16="http://schemas.microsoft.com/office/drawing/2014/main" id="{6E91DFB4-154E-DD53-7463-7328CF735465}"/>
                </a:ext>
              </a:extLst>
            </p:cNvPr>
            <p:cNvSpPr/>
            <p:nvPr/>
          </p:nvSpPr>
          <p:spPr>
            <a:xfrm>
              <a:off x="1803542" y="2135868"/>
              <a:ext cx="169419" cy="146051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41" name="Straight Connector 540">
              <a:extLst>
                <a:ext uri="{FF2B5EF4-FFF2-40B4-BE49-F238E27FC236}">
                  <a16:creationId xmlns:a16="http://schemas.microsoft.com/office/drawing/2014/main" id="{0709B14A-867C-6241-E74A-49321AA444C9}"/>
                </a:ext>
              </a:extLst>
            </p:cNvPr>
            <p:cNvCxnSpPr>
              <a:cxnSpLocks/>
              <a:endCxn id="540" idx="0"/>
            </p:cNvCxnSpPr>
            <p:nvPr/>
          </p:nvCxnSpPr>
          <p:spPr>
            <a:xfrm>
              <a:off x="1888252" y="1260568"/>
              <a:ext cx="0" cy="8753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F0DA7F00-39AD-59E3-5C0A-46F563483FC7}"/>
                </a:ext>
              </a:extLst>
            </p:cNvPr>
            <p:cNvSpPr txBox="1"/>
            <p:nvPr/>
          </p:nvSpPr>
          <p:spPr>
            <a:xfrm flipV="1">
              <a:off x="1981601" y="1670931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2012</a:t>
              </a:r>
            </a:p>
          </p:txBody>
        </p:sp>
        <p:cxnSp>
          <p:nvCxnSpPr>
            <p:cNvPr id="543" name="Straight Connector 542">
              <a:extLst>
                <a:ext uri="{FF2B5EF4-FFF2-40B4-BE49-F238E27FC236}">
                  <a16:creationId xmlns:a16="http://schemas.microsoft.com/office/drawing/2014/main" id="{2F928F33-4EAD-DE0B-8451-9BAE3F5476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916740"/>
              <a:ext cx="896049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D5EB045E-32CD-BD90-F65A-B57073CBF430}"/>
              </a:ext>
            </a:extLst>
          </p:cNvPr>
          <p:cNvGrpSpPr/>
          <p:nvPr/>
        </p:nvGrpSpPr>
        <p:grpSpPr>
          <a:xfrm flipV="1">
            <a:off x="7887379" y="3306859"/>
            <a:ext cx="1052730" cy="1435819"/>
            <a:chOff x="1803542" y="1260568"/>
            <a:chExt cx="1052730" cy="1021351"/>
          </a:xfrm>
        </p:grpSpPr>
        <p:sp>
          <p:nvSpPr>
            <p:cNvPr id="555" name="Triangle 554">
              <a:extLst>
                <a:ext uri="{FF2B5EF4-FFF2-40B4-BE49-F238E27FC236}">
                  <a16:creationId xmlns:a16="http://schemas.microsoft.com/office/drawing/2014/main" id="{3AC37C88-B06A-718A-7D1F-32B9914A566F}"/>
                </a:ext>
              </a:extLst>
            </p:cNvPr>
            <p:cNvSpPr/>
            <p:nvPr/>
          </p:nvSpPr>
          <p:spPr>
            <a:xfrm>
              <a:off x="1803542" y="2135868"/>
              <a:ext cx="169419" cy="146051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56" name="Straight Connector 555">
              <a:extLst>
                <a:ext uri="{FF2B5EF4-FFF2-40B4-BE49-F238E27FC236}">
                  <a16:creationId xmlns:a16="http://schemas.microsoft.com/office/drawing/2014/main" id="{390C5787-B3EF-6CF5-E91E-A26189A35077}"/>
                </a:ext>
              </a:extLst>
            </p:cNvPr>
            <p:cNvCxnSpPr>
              <a:cxnSpLocks/>
              <a:endCxn id="555" idx="0"/>
            </p:cNvCxnSpPr>
            <p:nvPr/>
          </p:nvCxnSpPr>
          <p:spPr>
            <a:xfrm>
              <a:off x="1888252" y="1260568"/>
              <a:ext cx="0" cy="8753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0B5FF1FF-90C1-359A-34F2-B58635356C8C}"/>
                </a:ext>
              </a:extLst>
            </p:cNvPr>
            <p:cNvSpPr txBox="1"/>
            <p:nvPr/>
          </p:nvSpPr>
          <p:spPr>
            <a:xfrm flipV="1">
              <a:off x="1979491" y="1673441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2018</a:t>
              </a:r>
            </a:p>
          </p:txBody>
        </p:sp>
        <p:cxnSp>
          <p:nvCxnSpPr>
            <p:cNvPr id="558" name="Straight Connector 557">
              <a:extLst>
                <a:ext uri="{FF2B5EF4-FFF2-40B4-BE49-F238E27FC236}">
                  <a16:creationId xmlns:a16="http://schemas.microsoft.com/office/drawing/2014/main" id="{203EFE87-DF52-4644-95FC-060B3E46EF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931633"/>
              <a:ext cx="896048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9" name="Group 558">
            <a:extLst>
              <a:ext uri="{FF2B5EF4-FFF2-40B4-BE49-F238E27FC236}">
                <a16:creationId xmlns:a16="http://schemas.microsoft.com/office/drawing/2014/main" id="{5DF339C8-07F6-A0A4-7B4F-B2A52781881F}"/>
              </a:ext>
            </a:extLst>
          </p:cNvPr>
          <p:cNvGrpSpPr/>
          <p:nvPr/>
        </p:nvGrpSpPr>
        <p:grpSpPr>
          <a:xfrm flipV="1">
            <a:off x="8974888" y="3285131"/>
            <a:ext cx="975739" cy="1435819"/>
            <a:chOff x="1803542" y="1260568"/>
            <a:chExt cx="975739" cy="1021351"/>
          </a:xfrm>
        </p:grpSpPr>
        <p:sp>
          <p:nvSpPr>
            <p:cNvPr id="560" name="Triangle 559">
              <a:extLst>
                <a:ext uri="{FF2B5EF4-FFF2-40B4-BE49-F238E27FC236}">
                  <a16:creationId xmlns:a16="http://schemas.microsoft.com/office/drawing/2014/main" id="{44F5A4BA-8D0F-65BA-EC0F-BC5E09B88DCF}"/>
                </a:ext>
              </a:extLst>
            </p:cNvPr>
            <p:cNvSpPr/>
            <p:nvPr/>
          </p:nvSpPr>
          <p:spPr>
            <a:xfrm>
              <a:off x="1803542" y="2135868"/>
              <a:ext cx="169419" cy="146051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561" name="Straight Connector 560">
              <a:extLst>
                <a:ext uri="{FF2B5EF4-FFF2-40B4-BE49-F238E27FC236}">
                  <a16:creationId xmlns:a16="http://schemas.microsoft.com/office/drawing/2014/main" id="{7FAE5D9A-5F0E-249A-BE60-505E401E48F5}"/>
                </a:ext>
              </a:extLst>
            </p:cNvPr>
            <p:cNvCxnSpPr>
              <a:cxnSpLocks/>
              <a:endCxn id="560" idx="0"/>
            </p:cNvCxnSpPr>
            <p:nvPr/>
          </p:nvCxnSpPr>
          <p:spPr>
            <a:xfrm>
              <a:off x="1888252" y="1260568"/>
              <a:ext cx="0" cy="8753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5A6F9BCD-170C-C5CC-44F4-52CDE541487E}"/>
                </a:ext>
              </a:extLst>
            </p:cNvPr>
            <p:cNvSpPr txBox="1"/>
            <p:nvPr/>
          </p:nvSpPr>
          <p:spPr>
            <a:xfrm flipV="1">
              <a:off x="1960224" y="1648065"/>
              <a:ext cx="3975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/>
                <a:t>2018</a:t>
              </a:r>
            </a:p>
          </p:txBody>
        </p:sp>
        <p:cxnSp>
          <p:nvCxnSpPr>
            <p:cNvPr id="563" name="Straight Connector 562">
              <a:extLst>
                <a:ext uri="{FF2B5EF4-FFF2-40B4-BE49-F238E27FC236}">
                  <a16:creationId xmlns:a16="http://schemas.microsoft.com/office/drawing/2014/main" id="{CDDDDD9E-618C-E056-5534-B5531743576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0224" y="1916738"/>
              <a:ext cx="819057" cy="0"/>
            </a:xfrm>
            <a:prstGeom prst="line">
              <a:avLst/>
            </a:prstGeom>
            <a:ln>
              <a:solidFill>
                <a:schemeClr val="accent6">
                  <a:alpha val="6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4" name="TextBox 563">
            <a:extLst>
              <a:ext uri="{FF2B5EF4-FFF2-40B4-BE49-F238E27FC236}">
                <a16:creationId xmlns:a16="http://schemas.microsoft.com/office/drawing/2014/main" id="{4A190306-B4E7-0A62-A90B-BB135D2AE205}"/>
              </a:ext>
            </a:extLst>
          </p:cNvPr>
          <p:cNvSpPr txBox="1"/>
          <p:nvPr/>
        </p:nvSpPr>
        <p:spPr>
          <a:xfrm>
            <a:off x="3769250" y="4235385"/>
            <a:ext cx="65974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i="1"/>
              <a:t>Surgical</a:t>
            </a:r>
            <a:br>
              <a:rPr lang="en-US" sz="1000" i="1"/>
            </a:br>
            <a:r>
              <a:rPr lang="en-US" sz="1000" i="1"/>
              <a:t>Instruments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6CDA4685-142B-9869-CFC9-59A91140F700}"/>
              </a:ext>
            </a:extLst>
          </p:cNvPr>
          <p:cNvSpPr txBox="1"/>
          <p:nvPr/>
        </p:nvSpPr>
        <p:spPr>
          <a:xfrm>
            <a:off x="2686071" y="4304636"/>
            <a:ext cx="90249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i="1"/>
              <a:t>Electro-Surgical</a:t>
            </a:r>
            <a:endParaRPr lang="en-US" sz="900" i="1"/>
          </a:p>
        </p:txBody>
      </p:sp>
      <p:sp>
        <p:nvSpPr>
          <p:cNvPr id="566" name="TextBox 565">
            <a:extLst>
              <a:ext uri="{FF2B5EF4-FFF2-40B4-BE49-F238E27FC236}">
                <a16:creationId xmlns:a16="http://schemas.microsoft.com/office/drawing/2014/main" id="{2E998A9A-0881-1411-A8B5-4568CC6AFA65}"/>
              </a:ext>
            </a:extLst>
          </p:cNvPr>
          <p:cNvSpPr txBox="1"/>
          <p:nvPr/>
        </p:nvSpPr>
        <p:spPr>
          <a:xfrm>
            <a:off x="1737995" y="4259520"/>
            <a:ext cx="66684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i="1"/>
              <a:t>Surgical</a:t>
            </a:r>
            <a:br>
              <a:rPr lang="en-US" sz="1000" i="1"/>
            </a:br>
            <a:r>
              <a:rPr lang="en-US" sz="1000" i="1"/>
              <a:t>Instruments</a:t>
            </a:r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9A2BA03B-860C-6EF3-C7FD-CFD7B3F8DA68}"/>
              </a:ext>
            </a:extLst>
          </p:cNvPr>
          <p:cNvSpPr txBox="1"/>
          <p:nvPr/>
        </p:nvSpPr>
        <p:spPr>
          <a:xfrm>
            <a:off x="8044061" y="4304636"/>
            <a:ext cx="90249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i="1"/>
              <a:t>Electro-Surgical</a:t>
            </a: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C0CD1F75-33EB-FCF9-4A81-0BBC98A2CA04}"/>
              </a:ext>
            </a:extLst>
          </p:cNvPr>
          <p:cNvSpPr txBox="1"/>
          <p:nvPr/>
        </p:nvSpPr>
        <p:spPr>
          <a:xfrm>
            <a:off x="9141514" y="4304634"/>
            <a:ext cx="72455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i="1"/>
              <a:t>MIS Surgical</a:t>
            </a:r>
          </a:p>
        </p:txBody>
      </p:sp>
      <p:pic>
        <p:nvPicPr>
          <p:cNvPr id="570" name="Picture 569">
            <a:extLst>
              <a:ext uri="{FF2B5EF4-FFF2-40B4-BE49-F238E27FC236}">
                <a16:creationId xmlns:a16="http://schemas.microsoft.com/office/drawing/2014/main" id="{9ACD3083-9237-5A9E-552E-F73F774E32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2103" y="3315118"/>
            <a:ext cx="862488" cy="457423"/>
          </a:xfrm>
          <a:prstGeom prst="rect">
            <a:avLst/>
          </a:prstGeom>
        </p:spPr>
      </p:pic>
      <p:pic>
        <p:nvPicPr>
          <p:cNvPr id="571" name="Picture 570">
            <a:extLst>
              <a:ext uri="{FF2B5EF4-FFF2-40B4-BE49-F238E27FC236}">
                <a16:creationId xmlns:a16="http://schemas.microsoft.com/office/drawing/2014/main" id="{037412C5-C801-C99C-2023-F502B891AE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5247" y="3339061"/>
            <a:ext cx="933190" cy="413883"/>
          </a:xfrm>
          <a:prstGeom prst="rect">
            <a:avLst/>
          </a:prstGeom>
        </p:spPr>
      </p:pic>
      <p:pic>
        <p:nvPicPr>
          <p:cNvPr id="575" name="Picture 6" descr="Bovie Fluoro-Dot Ophthalmic Penlight - For Sale — Integris Equipment LLC">
            <a:extLst>
              <a:ext uri="{FF2B5EF4-FFF2-40B4-BE49-F238E27FC236}">
                <a16:creationId xmlns:a16="http://schemas.microsoft.com/office/drawing/2014/main" id="{65A6C068-9E69-9C6A-0842-4206479A491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 bwMode="auto">
          <a:xfrm>
            <a:off x="8157129" y="3372052"/>
            <a:ext cx="682502" cy="36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6" name="Picture 2" descr="orc - Symmetry Surgical®">
            <a:extLst>
              <a:ext uri="{FF2B5EF4-FFF2-40B4-BE49-F238E27FC236}">
                <a16:creationId xmlns:a16="http://schemas.microsoft.com/office/drawing/2014/main" id="{8419E225-05BA-9399-514B-1C0BDA16A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1011" y="3370481"/>
            <a:ext cx="917192" cy="36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1" name="Picture 580">
            <a:extLst>
              <a:ext uri="{FF2B5EF4-FFF2-40B4-BE49-F238E27FC236}">
                <a16:creationId xmlns:a16="http://schemas.microsoft.com/office/drawing/2014/main" id="{C78F1C34-A146-C6E4-64D2-B13E463B1D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859" y="2780382"/>
            <a:ext cx="1030361" cy="1113977"/>
          </a:xfrm>
          <a:prstGeom prst="rect">
            <a:avLst/>
          </a:prstGeom>
        </p:spPr>
      </p:pic>
      <p:pic>
        <p:nvPicPr>
          <p:cNvPr id="599" name="Picture 598">
            <a:extLst>
              <a:ext uri="{FF2B5EF4-FFF2-40B4-BE49-F238E27FC236}">
                <a16:creationId xmlns:a16="http://schemas.microsoft.com/office/drawing/2014/main" id="{49B5BB4B-0333-3DE3-151C-90EBE60D2CE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3763" y="3388960"/>
            <a:ext cx="920868" cy="287582"/>
          </a:xfrm>
          <a:prstGeom prst="rect">
            <a:avLst/>
          </a:prstGeom>
        </p:spPr>
      </p:pic>
      <p:pic>
        <p:nvPicPr>
          <p:cNvPr id="600" name="Picture 599">
            <a:extLst>
              <a:ext uri="{FF2B5EF4-FFF2-40B4-BE49-F238E27FC236}">
                <a16:creationId xmlns:a16="http://schemas.microsoft.com/office/drawing/2014/main" id="{C6C41C49-47C6-8E1D-4E84-11E8FB3F19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1160" y="3381293"/>
            <a:ext cx="933190" cy="345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0A07C7-B7C4-0870-5C60-4B49040ECD4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3572" y="3391162"/>
            <a:ext cx="920868" cy="28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70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4DCDD-B904-B8E5-1C6C-3E7177991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Instrument Portfolio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BB28CE-9141-59D6-D36D-49B284322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950809"/>
              </p:ext>
            </p:extLst>
          </p:nvPr>
        </p:nvGraphicFramePr>
        <p:xfrm>
          <a:off x="568437" y="921376"/>
          <a:ext cx="11182928" cy="51164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94827">
                  <a:extLst>
                    <a:ext uri="{9D8B030D-6E8A-4147-A177-3AD203B41FA5}">
                      <a16:colId xmlns:a16="http://schemas.microsoft.com/office/drawing/2014/main" val="2500358356"/>
                    </a:ext>
                  </a:extLst>
                </a:gridCol>
                <a:gridCol w="1151493">
                  <a:extLst>
                    <a:ext uri="{9D8B030D-6E8A-4147-A177-3AD203B41FA5}">
                      <a16:colId xmlns:a16="http://schemas.microsoft.com/office/drawing/2014/main" val="309996320"/>
                    </a:ext>
                  </a:extLst>
                </a:gridCol>
                <a:gridCol w="1233633">
                  <a:extLst>
                    <a:ext uri="{9D8B030D-6E8A-4147-A177-3AD203B41FA5}">
                      <a16:colId xmlns:a16="http://schemas.microsoft.com/office/drawing/2014/main" val="1827587384"/>
                    </a:ext>
                  </a:extLst>
                </a:gridCol>
                <a:gridCol w="1103248">
                  <a:extLst>
                    <a:ext uri="{9D8B030D-6E8A-4147-A177-3AD203B41FA5}">
                      <a16:colId xmlns:a16="http://schemas.microsoft.com/office/drawing/2014/main" val="3123089964"/>
                    </a:ext>
                  </a:extLst>
                </a:gridCol>
                <a:gridCol w="1043072">
                  <a:extLst>
                    <a:ext uri="{9D8B030D-6E8A-4147-A177-3AD203B41FA5}">
                      <a16:colId xmlns:a16="http://schemas.microsoft.com/office/drawing/2014/main" val="195556509"/>
                    </a:ext>
                  </a:extLst>
                </a:gridCol>
                <a:gridCol w="1053101">
                  <a:extLst>
                    <a:ext uri="{9D8B030D-6E8A-4147-A177-3AD203B41FA5}">
                      <a16:colId xmlns:a16="http://schemas.microsoft.com/office/drawing/2014/main" val="472968235"/>
                    </a:ext>
                  </a:extLst>
                </a:gridCol>
                <a:gridCol w="1093219">
                  <a:extLst>
                    <a:ext uri="{9D8B030D-6E8A-4147-A177-3AD203B41FA5}">
                      <a16:colId xmlns:a16="http://schemas.microsoft.com/office/drawing/2014/main" val="2341369078"/>
                    </a:ext>
                  </a:extLst>
                </a:gridCol>
                <a:gridCol w="1223603">
                  <a:extLst>
                    <a:ext uri="{9D8B030D-6E8A-4147-A177-3AD203B41FA5}">
                      <a16:colId xmlns:a16="http://schemas.microsoft.com/office/drawing/2014/main" val="239302242"/>
                    </a:ext>
                  </a:extLst>
                </a:gridCol>
                <a:gridCol w="1143366">
                  <a:extLst>
                    <a:ext uri="{9D8B030D-6E8A-4147-A177-3AD203B41FA5}">
                      <a16:colId xmlns:a16="http://schemas.microsoft.com/office/drawing/2014/main" val="1229092377"/>
                    </a:ext>
                  </a:extLst>
                </a:gridCol>
                <a:gridCol w="1143366">
                  <a:extLst>
                    <a:ext uri="{9D8B030D-6E8A-4147-A177-3AD203B41FA5}">
                      <a16:colId xmlns:a16="http://schemas.microsoft.com/office/drawing/2014/main" val="1348210363"/>
                    </a:ext>
                  </a:extLst>
                </a:gridCol>
              </a:tblGrid>
              <a:tr h="7946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General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Cardiovascular &amp; Thoracic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Neurological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Orthopedic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ENT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Ophthalmic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OBGYN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Plastic &amp; Aesthetic Surgery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1" i="0" u="none" strike="noStrike" kern="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pitchFamily="-112" charset="-128"/>
                          <a:cs typeface="+mn-cs"/>
                        </a:rPr>
                        <a:t>Laparoscopic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524708"/>
                  </a:ext>
                </a:extLst>
              </a:tr>
              <a:tr h="141466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600"/>
                        </a:spcBef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Portfolio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Categories</a:t>
                      </a:r>
                      <a:endParaRPr/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50">
                        <a:latin typeface="+mn-lt"/>
                      </a:endParaRPr>
                    </a:p>
                  </a:txBody>
                  <a:tcPr marL="68580" marR="68580" marT="34290" marB="3429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692738"/>
                  </a:ext>
                </a:extLst>
              </a:tr>
              <a:tr h="938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b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Brand(s)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>
                          <a:latin typeface="+mn-lt"/>
                        </a:rPr>
                        <a:t>Bookwalter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>
                          <a:latin typeface="+mn-lt"/>
                        </a:rPr>
                        <a:t>Classic Plus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Greenberg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Olsen</a:t>
                      </a:r>
                      <a:r>
                        <a:rPr lang="en-US" sz="1050" kern="1200" baseline="30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  <a:endParaRPr lang="en-US" sz="1050" baseline="30000">
                        <a:latin typeface="+mn-lt"/>
                      </a:endParaRP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MicroSet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Symmetry™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Bovie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Sharp Kerrison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Reveal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Galaxy II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Olsen</a:t>
                      </a:r>
                      <a:r>
                        <a:rPr lang="en-US" sz="1050" kern="1200" baseline="30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Bovie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kern="1200" baseline="300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Bookwalter Magrina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Olsen</a:t>
                      </a:r>
                      <a:r>
                        <a:rPr lang="en-US" sz="1050" kern="1200" baseline="30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Bovie</a:t>
                      </a:r>
                      <a:r>
                        <a:rPr lang="en-US" sz="1050" baseline="30000">
                          <a:latin typeface="+mn-lt"/>
                        </a:rPr>
                        <a:t>®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Symmetry™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>
                        <a:latin typeface="+mn-lt"/>
                      </a:endParaRP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705801"/>
                  </a:ext>
                </a:extLst>
              </a:tr>
              <a:tr h="196833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Key</a:t>
                      </a:r>
                      <a:b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5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Items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Suction Tubes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Sounds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Knife Handles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Probes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Dilators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Clamps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Forceps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Scissors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Needle Holders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Retractors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Dilators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Spreaders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Shears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Rasps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Suction Tubes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Curettes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Kerrisons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Rongeurs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Retractors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Forceps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Elevators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Dissectors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Scissors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Suctions Tubes</a:t>
                      </a:r>
                    </a:p>
                    <a:p>
                      <a:pPr algn="l">
                        <a:spcBef>
                          <a:spcPts val="100"/>
                        </a:spcBef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Hooks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Osteotomes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Curettes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Rongeurs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Gouges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Elevators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Chisels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Pliers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Cutters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Specula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Curettes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Knives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Elevators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Osteotomes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Rasps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Cannulas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Specula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Probes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Spatulas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Rings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Dilators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Curettes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Specula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Sounds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Cannulas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Forceps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Cookie Cutters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Osteotomes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Dissectors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Hooks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Elevators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Scissors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Dissectors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Graspers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Probes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Coagulators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Spoons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Retractors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Clamps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Needle Holders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+mn-lt"/>
                        </a:rPr>
                        <a:t>Knot pushers</a:t>
                      </a:r>
                    </a:p>
                  </a:txBody>
                  <a:tcPr marR="34290" marT="34290" marB="3429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35404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081B817-8619-B684-1954-A567676BB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044658" y="2254006"/>
            <a:ext cx="929069" cy="424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91442-CDA3-E881-70DE-5C437C216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92134" y="2241904"/>
            <a:ext cx="930833" cy="439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A8C346-E2DB-32B3-3A2A-BC067F528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250087" y="2199589"/>
            <a:ext cx="930834" cy="5510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6997F8-F86F-5B92-E338-D4DD9C7E0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613526" y="2286750"/>
            <a:ext cx="1059286" cy="367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008178-C0C8-AE17-1355-4EE07C7920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184432" y="2113825"/>
            <a:ext cx="930834" cy="680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3568FD-6441-7D87-8F79-599BCCE0FC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5146330" y="2204197"/>
            <a:ext cx="929070" cy="49771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2981A2-E8C4-B7B5-AA13-E01E07576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8391442" y="2166700"/>
            <a:ext cx="937979" cy="593671"/>
          </a:xfrm>
          <a:prstGeom prst="rect">
            <a:avLst/>
          </a:prstGeom>
        </p:spPr>
      </p:pic>
      <p:pic>
        <p:nvPicPr>
          <p:cNvPr id="13" name="Picture 2" descr="95-1049SL-DA-ROT">
            <a:extLst>
              <a:ext uri="{FF2B5EF4-FFF2-40B4-BE49-F238E27FC236}">
                <a16:creationId xmlns:a16="http://schemas.microsoft.com/office/drawing/2014/main" id="{BFD59A5A-8941-EF91-A556-24BE7061B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0251">
            <a:off x="10606947" y="2276094"/>
            <a:ext cx="1128771" cy="357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E7F5B8-C515-6703-D3B8-40D668AE7D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047307">
            <a:off x="9386152" y="2348123"/>
            <a:ext cx="1340464" cy="2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CCC2-37AA-76A5-6EEE-E6B62706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07" y="4242294"/>
            <a:ext cx="9437641" cy="1362075"/>
          </a:xfrm>
        </p:spPr>
        <p:txBody>
          <a:bodyPr anchor="t">
            <a:noAutofit/>
          </a:bodyPr>
          <a:lstStyle/>
          <a:p>
            <a:r>
              <a:rPr lang="en-US">
                <a:solidFill>
                  <a:schemeClr val="accent1"/>
                </a:solidFill>
              </a:rPr>
              <a:t>Tailored to your facility's size, needs, and goals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98B0E-2A21-D07F-F6E3-24F6AFACE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600"/>
              <a:t>Prime Vendor Partnership</a:t>
            </a:r>
          </a:p>
        </p:txBody>
      </p:sp>
    </p:spTree>
    <p:extLst>
      <p:ext uri="{BB962C8B-B14F-4D97-AF65-F5344CB8AC3E}">
        <p14:creationId xmlns:p14="http://schemas.microsoft.com/office/powerpoint/2010/main" val="187512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42895-362F-CD3A-D65A-07265B81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E5743-1503-1EFC-6A01-669E8C16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a Prime Vendor Partnership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EE1302F-315B-79FA-7A64-AB96801577F3}"/>
              </a:ext>
            </a:extLst>
          </p:cNvPr>
          <p:cNvGrpSpPr/>
          <p:nvPr/>
        </p:nvGrpSpPr>
        <p:grpSpPr>
          <a:xfrm>
            <a:off x="387615" y="2181038"/>
            <a:ext cx="5410367" cy="884657"/>
            <a:chOff x="393410" y="1139626"/>
            <a:chExt cx="5410367" cy="789912"/>
          </a:xfrm>
          <a:effectLst>
            <a:outerShdw blurRad="50800" dist="50800" dir="5400000" algn="ctr" rotWithShape="0">
              <a:schemeClr val="bg1">
                <a:lumMod val="95000"/>
                <a:alpha val="75000"/>
              </a:schemeClr>
            </a:outerShdw>
          </a:effectLst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1CE5FE3-8C79-B7AE-8C30-E1FA38F3C997}"/>
                </a:ext>
              </a:extLst>
            </p:cNvPr>
            <p:cNvGrpSpPr/>
            <p:nvPr/>
          </p:nvGrpSpPr>
          <p:grpSpPr>
            <a:xfrm>
              <a:off x="451469" y="1139626"/>
              <a:ext cx="5352308" cy="782239"/>
              <a:chOff x="741742" y="3553079"/>
              <a:chExt cx="5462508" cy="1158002"/>
            </a:xfrm>
          </p:grpSpPr>
          <p:sp>
            <p:nvSpPr>
              <p:cNvPr id="25" name="Shape 12">
                <a:extLst>
                  <a:ext uri="{FF2B5EF4-FFF2-40B4-BE49-F238E27FC236}">
                    <a16:creationId xmlns:a16="http://schemas.microsoft.com/office/drawing/2014/main" id="{F8A0556B-425C-CA7B-65F9-5D113E236A21}"/>
                  </a:ext>
                </a:extLst>
              </p:cNvPr>
              <p:cNvSpPr/>
              <p:nvPr/>
            </p:nvSpPr>
            <p:spPr>
              <a:xfrm>
                <a:off x="741742" y="3553079"/>
                <a:ext cx="5462508" cy="1158002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>
                <a:outerShdw blurRad="50800" dist="12700" dir="8100000" algn="bl" rotWithShape="0">
                  <a:srgbClr val="000000">
                    <a:alpha val="8000"/>
                  </a:srgbClr>
                </a:outerShdw>
              </a:effectLst>
            </p:spPr>
            <p:txBody>
              <a:bodyPr/>
              <a:lstStyle/>
              <a:p>
                <a:endParaRPr lang="en-US" sz="2400">
                  <a:latin typeface="+mj-lt"/>
                </a:endParaRPr>
              </a:p>
            </p:txBody>
          </p:sp>
          <p:pic>
            <p:nvPicPr>
              <p:cNvPr id="26" name="Image 3" descr="Checkbox Checked with solid fill">
                <a:extLst>
                  <a:ext uri="{FF2B5EF4-FFF2-40B4-BE49-F238E27FC236}">
                    <a16:creationId xmlns:a16="http://schemas.microsoft.com/office/drawing/2014/main" id="{73DC408C-9FA3-5AE1-95F0-BD5F9719DC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stretch/>
            </p:blipFill>
            <p:spPr>
              <a:xfrm>
                <a:off x="751346" y="3727962"/>
                <a:ext cx="627666" cy="856955"/>
              </a:xfrm>
              <a:prstGeom prst="rect">
                <a:avLst/>
              </a:prstGeom>
            </p:spPr>
          </p:pic>
          <p:sp>
            <p:nvSpPr>
              <p:cNvPr id="27" name="Text 26">
                <a:extLst>
                  <a:ext uri="{FF2B5EF4-FFF2-40B4-BE49-F238E27FC236}">
                    <a16:creationId xmlns:a16="http://schemas.microsoft.com/office/drawing/2014/main" id="{30E13B13-F6B5-367B-0A0C-E6CCB52448C8}"/>
                  </a:ext>
                </a:extLst>
              </p:cNvPr>
              <p:cNvSpPr/>
              <p:nvPr/>
            </p:nvSpPr>
            <p:spPr>
              <a:xfrm>
                <a:off x="1352905" y="3665174"/>
                <a:ext cx="4374657" cy="42672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r>
                  <a:rPr lang="en-US" sz="1600" b="1">
                    <a:solidFill>
                      <a:srgbClr val="1A2A3A"/>
                    </a:solidFill>
                    <a:latin typeface="+mj-lt"/>
                    <a:ea typeface="Calibri" pitchFamily="34" charset="-122"/>
                    <a:cs typeface="Calibri" pitchFamily="34" charset="-120"/>
                  </a:rPr>
                  <a:t>Instrument Vendor Conversion Support</a:t>
                </a:r>
                <a:endParaRPr lang="en-US" sz="1600">
                  <a:latin typeface="+mj-lt"/>
                </a:endParaRPr>
              </a:p>
            </p:txBody>
          </p:sp>
          <p:sp>
            <p:nvSpPr>
              <p:cNvPr id="28" name="Text 27">
                <a:extLst>
                  <a:ext uri="{FF2B5EF4-FFF2-40B4-BE49-F238E27FC236}">
                    <a16:creationId xmlns:a16="http://schemas.microsoft.com/office/drawing/2014/main" id="{BAC93A95-6FD6-21EE-A723-01DA1DDA890F}"/>
                  </a:ext>
                </a:extLst>
              </p:cNvPr>
              <p:cNvSpPr/>
              <p:nvPr/>
            </p:nvSpPr>
            <p:spPr>
              <a:xfrm>
                <a:off x="1352905" y="4029691"/>
                <a:ext cx="4479046" cy="68139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r>
                  <a:rPr lang="en-US" sz="1400">
                    <a:solidFill>
                      <a:srgbClr val="6B7A8D"/>
                    </a:solidFill>
                    <a:latin typeface="+mj-lt"/>
                    <a:ea typeface="Calibri" pitchFamily="34" charset="-122"/>
                    <a:cs typeface="Calibri" pitchFamily="34" charset="-120"/>
                  </a:rPr>
                  <a:t>Implementation planning and management assistance; count sheet, ERP and tracking system updates</a:t>
                </a:r>
                <a:endParaRPr lang="en-US" sz="1400">
                  <a:latin typeface="+mj-lt"/>
                </a:endParaRPr>
              </a:p>
            </p:txBody>
          </p:sp>
        </p:grpSp>
        <p:sp>
          <p:nvSpPr>
            <p:cNvPr id="22" name="Shape 5">
              <a:extLst>
                <a:ext uri="{FF2B5EF4-FFF2-40B4-BE49-F238E27FC236}">
                  <a16:creationId xmlns:a16="http://schemas.microsoft.com/office/drawing/2014/main" id="{89DF70A3-366E-7A95-1FEF-265D2F85E099}"/>
                </a:ext>
              </a:extLst>
            </p:cNvPr>
            <p:cNvSpPr/>
            <p:nvPr/>
          </p:nvSpPr>
          <p:spPr>
            <a:xfrm>
              <a:off x="393410" y="1139626"/>
              <a:ext cx="74353" cy="789912"/>
            </a:xfrm>
            <a:prstGeom prst="rect">
              <a:avLst/>
            </a:prstGeom>
            <a:solidFill>
              <a:schemeClr val="bg2"/>
            </a:solidFill>
            <a:ln/>
          </p:spPr>
          <p:txBody>
            <a:bodyPr/>
            <a:lstStyle/>
            <a:p>
              <a:endParaRPr lang="en-US" sz="2400">
                <a:latin typeface="+mj-lt"/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7A54B649-A5A4-20CB-8C22-0390D00B97B1}"/>
              </a:ext>
            </a:extLst>
          </p:cNvPr>
          <p:cNvGrpSpPr/>
          <p:nvPr/>
        </p:nvGrpSpPr>
        <p:grpSpPr>
          <a:xfrm>
            <a:off x="385027" y="3231954"/>
            <a:ext cx="5426661" cy="793660"/>
            <a:chOff x="385027" y="2021149"/>
            <a:chExt cx="5426661" cy="793660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FDC3E26-64A1-8326-FD55-0E32A09513BF}"/>
                </a:ext>
              </a:extLst>
            </p:cNvPr>
            <p:cNvGrpSpPr/>
            <p:nvPr/>
          </p:nvGrpSpPr>
          <p:grpSpPr>
            <a:xfrm>
              <a:off x="385027" y="2021149"/>
              <a:ext cx="5426661" cy="793660"/>
              <a:chOff x="366282" y="2073943"/>
              <a:chExt cx="5426661" cy="793659"/>
            </a:xfrm>
            <a:effectLst>
              <a:outerShdw blurRad="50800" dist="50800" dir="5400000" algn="ctr" rotWithShape="0">
                <a:schemeClr val="bg1">
                  <a:lumMod val="95000"/>
                  <a:alpha val="80000"/>
                </a:schemeClr>
              </a:outerShdw>
            </a:effectLst>
          </p:grpSpPr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94BFDE52-5500-8644-C98D-488110323930}"/>
                  </a:ext>
                </a:extLst>
              </p:cNvPr>
              <p:cNvGrpSpPr/>
              <p:nvPr/>
            </p:nvGrpSpPr>
            <p:grpSpPr>
              <a:xfrm>
                <a:off x="366282" y="2073943"/>
                <a:ext cx="5426661" cy="793659"/>
                <a:chOff x="366282" y="2060139"/>
                <a:chExt cx="5426661" cy="793659"/>
              </a:xfrm>
            </p:grpSpPr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28031967-F601-1E34-3DBE-7B7816E948AB}"/>
                    </a:ext>
                  </a:extLst>
                </p:cNvPr>
                <p:cNvGrpSpPr/>
                <p:nvPr/>
              </p:nvGrpSpPr>
              <p:grpSpPr>
                <a:xfrm>
                  <a:off x="440635" y="2060139"/>
                  <a:ext cx="5352308" cy="789912"/>
                  <a:chOff x="741742" y="3553080"/>
                  <a:chExt cx="5462508" cy="1158002"/>
                </a:xfrm>
              </p:grpSpPr>
              <p:sp>
                <p:nvSpPr>
                  <p:cNvPr id="80" name="Shape 12">
                    <a:extLst>
                      <a:ext uri="{FF2B5EF4-FFF2-40B4-BE49-F238E27FC236}">
                        <a16:creationId xmlns:a16="http://schemas.microsoft.com/office/drawing/2014/main" id="{E936CC2C-5BB8-E2E4-FFD7-31F5B743DF2C}"/>
                      </a:ext>
                    </a:extLst>
                  </p:cNvPr>
                  <p:cNvSpPr/>
                  <p:nvPr/>
                </p:nvSpPr>
                <p:spPr>
                  <a:xfrm>
                    <a:off x="741742" y="3553080"/>
                    <a:ext cx="5462508" cy="1158002"/>
                  </a:xfrm>
                  <a:prstGeom prst="rect">
                    <a:avLst/>
                  </a:prstGeom>
                  <a:solidFill>
                    <a:srgbClr val="FFFFFF"/>
                  </a:solidFill>
                  <a:ln/>
                  <a:effectLst>
                    <a:outerShdw blurRad="50800" dist="12700" dir="8100000" algn="bl" rotWithShape="0">
                      <a:srgbClr val="000000">
                        <a:alpha val="8000"/>
                      </a:srgbClr>
                    </a:outerShdw>
                  </a:effectLst>
                </p:spPr>
                <p:txBody>
                  <a:bodyPr/>
                  <a:lstStyle/>
                  <a:p>
                    <a:endParaRPr lang="en-US" sz="2400">
                      <a:latin typeface="+mj-lt"/>
                    </a:endParaRPr>
                  </a:p>
                </p:txBody>
              </p:sp>
              <p:sp>
                <p:nvSpPr>
                  <p:cNvPr id="82" name="Text 26">
                    <a:extLst>
                      <a:ext uri="{FF2B5EF4-FFF2-40B4-BE49-F238E27FC236}">
                        <a16:creationId xmlns:a16="http://schemas.microsoft.com/office/drawing/2014/main" id="{3B9510B1-61AC-2559-7651-BF16714B0DB5}"/>
                      </a:ext>
                    </a:extLst>
                  </p:cNvPr>
                  <p:cNvSpPr/>
                  <p:nvPr/>
                </p:nvSpPr>
                <p:spPr>
                  <a:xfrm>
                    <a:off x="1396465" y="3613077"/>
                    <a:ext cx="4208891" cy="426719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ctr"/>
                  <a:lstStyle/>
                  <a:p>
                    <a:r>
                      <a:rPr lang="en-US" sz="1600" b="1">
                        <a:solidFill>
                          <a:srgbClr val="042359"/>
                        </a:solidFill>
                        <a:latin typeface="+mj-lt"/>
                        <a:cs typeface="Calibri" panose="020F0502020204030204" pitchFamily="34" charset="0"/>
                      </a:rPr>
                      <a:t>Instrument</a:t>
                    </a:r>
                    <a:r>
                      <a:rPr lang="en-US" sz="1600">
                        <a:solidFill>
                          <a:srgbClr val="042359"/>
                        </a:solidFill>
                        <a:latin typeface="+mj-lt"/>
                        <a:cs typeface="Arial" panose="020B0604020202020204" pitchFamily="34" charset="0"/>
                      </a:rPr>
                      <a:t> </a:t>
                    </a:r>
                    <a:r>
                      <a:rPr lang="en-US" sz="1600" b="1">
                        <a:solidFill>
                          <a:srgbClr val="042359"/>
                        </a:solidFill>
                        <a:latin typeface="+mj-lt"/>
                        <a:cs typeface="Calibri" panose="020F0502020204030204" pitchFamily="34" charset="0"/>
                      </a:rPr>
                      <a:t>Backwall Standardization</a:t>
                    </a:r>
                    <a:endParaRPr lang="en-US" sz="1600">
                      <a:latin typeface="+mj-lt"/>
                    </a:endParaRPr>
                  </a:p>
                </p:txBody>
              </p:sp>
              <p:sp>
                <p:nvSpPr>
                  <p:cNvPr id="83" name="Text 27">
                    <a:extLst>
                      <a:ext uri="{FF2B5EF4-FFF2-40B4-BE49-F238E27FC236}">
                        <a16:creationId xmlns:a16="http://schemas.microsoft.com/office/drawing/2014/main" id="{84C01FDC-4B82-DEEC-AD70-CA3C1D5DFA20}"/>
                      </a:ext>
                    </a:extLst>
                  </p:cNvPr>
                  <p:cNvSpPr/>
                  <p:nvPr/>
                </p:nvSpPr>
                <p:spPr>
                  <a:xfrm>
                    <a:off x="1399430" y="4005304"/>
                    <a:ext cx="4479046" cy="68139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ctr"/>
                  <a:lstStyle/>
                  <a:p>
                    <a:endParaRPr lang="en-US" sz="1400">
                      <a:latin typeface="+mj-lt"/>
                    </a:endParaRPr>
                  </a:p>
                </p:txBody>
              </p:sp>
            </p:grpSp>
            <p:sp>
              <p:nvSpPr>
                <p:cNvPr id="112" name="Shape 5">
                  <a:extLst>
                    <a:ext uri="{FF2B5EF4-FFF2-40B4-BE49-F238E27FC236}">
                      <a16:creationId xmlns:a16="http://schemas.microsoft.com/office/drawing/2014/main" id="{EA46012F-B6B0-7199-C20A-DFCC917D2983}"/>
                    </a:ext>
                  </a:extLst>
                </p:cNvPr>
                <p:cNvSpPr/>
                <p:nvPr/>
              </p:nvSpPr>
              <p:spPr>
                <a:xfrm>
                  <a:off x="366282" y="2064090"/>
                  <a:ext cx="74353" cy="789708"/>
                </a:xfrm>
                <a:prstGeom prst="rect">
                  <a:avLst/>
                </a:prstGeom>
                <a:solidFill>
                  <a:schemeClr val="bg2"/>
                </a:solidFill>
                <a:ln/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</p:grpSp>
          <p:sp>
            <p:nvSpPr>
              <p:cNvPr id="105" name="Text 27">
                <a:extLst>
                  <a:ext uri="{FF2B5EF4-FFF2-40B4-BE49-F238E27FC236}">
                    <a16:creationId xmlns:a16="http://schemas.microsoft.com/office/drawing/2014/main" id="{AEA95755-60FF-3048-6778-3570D1F952A2}"/>
                  </a:ext>
                </a:extLst>
              </p:cNvPr>
              <p:cNvSpPr/>
              <p:nvPr/>
            </p:nvSpPr>
            <p:spPr>
              <a:xfrm>
                <a:off x="1079488" y="2343713"/>
                <a:ext cx="4581777" cy="36567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400">
                    <a:solidFill>
                      <a:srgbClr val="6B7A8D"/>
                    </a:solidFill>
                    <a:latin typeface="+mj-lt"/>
                    <a:ea typeface="Calibri" pitchFamily="34" charset="-122"/>
                    <a:cs typeface="Calibri" pitchFamily="34" charset="-120"/>
                  </a:rPr>
                  <a:t>Organization, identification labeling of backstock inventory</a:t>
                </a:r>
                <a:endParaRPr lang="en-US" sz="1400">
                  <a:latin typeface="+mj-lt"/>
                </a:endParaRPr>
              </a:p>
            </p:txBody>
          </p:sp>
        </p:grpSp>
        <p:pic>
          <p:nvPicPr>
            <p:cNvPr id="23" name="Image 3" descr="Checkbox Checked with solid fill">
              <a:extLst>
                <a:ext uri="{FF2B5EF4-FFF2-40B4-BE49-F238E27FC236}">
                  <a16:creationId xmlns:a16="http://schemas.microsoft.com/office/drawing/2014/main" id="{C064E54D-B409-FA8D-80CD-FB020BE231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83229" y="2080139"/>
              <a:ext cx="615004" cy="615004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B946794E-5E39-2DE8-CA1E-E924097E7D33}"/>
              </a:ext>
            </a:extLst>
          </p:cNvPr>
          <p:cNvGrpSpPr/>
          <p:nvPr/>
        </p:nvGrpSpPr>
        <p:grpSpPr>
          <a:xfrm>
            <a:off x="385027" y="4106933"/>
            <a:ext cx="5426661" cy="789912"/>
            <a:chOff x="371321" y="2879151"/>
            <a:chExt cx="5426661" cy="789912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E900B132-A1A2-6BA2-5B85-248BF15EFB39}"/>
                </a:ext>
              </a:extLst>
            </p:cNvPr>
            <p:cNvGrpSpPr/>
            <p:nvPr/>
          </p:nvGrpSpPr>
          <p:grpSpPr>
            <a:xfrm>
              <a:off x="371321" y="2879151"/>
              <a:ext cx="5426661" cy="789912"/>
              <a:chOff x="366282" y="2925962"/>
              <a:chExt cx="5426661" cy="789912"/>
            </a:xfrm>
            <a:effectLst>
              <a:outerShdw blurRad="50800" dist="50800" dir="5400000" algn="ctr" rotWithShape="0">
                <a:schemeClr val="bg1">
                  <a:lumMod val="95000"/>
                  <a:alpha val="80000"/>
                </a:schemeClr>
              </a:outerShdw>
            </a:effectLst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3EFC4387-DD4B-FED7-37DD-54B26FA58DBC}"/>
                  </a:ext>
                </a:extLst>
              </p:cNvPr>
              <p:cNvGrpSpPr/>
              <p:nvPr/>
            </p:nvGrpSpPr>
            <p:grpSpPr>
              <a:xfrm>
                <a:off x="440635" y="2933500"/>
                <a:ext cx="5352308" cy="773276"/>
                <a:chOff x="741742" y="3553079"/>
                <a:chExt cx="5462508" cy="1158002"/>
              </a:xfrm>
            </p:grpSpPr>
            <p:sp>
              <p:nvSpPr>
                <p:cNvPr id="87" name="Shape 12">
                  <a:extLst>
                    <a:ext uri="{FF2B5EF4-FFF2-40B4-BE49-F238E27FC236}">
                      <a16:creationId xmlns:a16="http://schemas.microsoft.com/office/drawing/2014/main" id="{4FECA002-7D02-D742-6631-5E16EAF7904B}"/>
                    </a:ext>
                  </a:extLst>
                </p:cNvPr>
                <p:cNvSpPr/>
                <p:nvPr/>
              </p:nvSpPr>
              <p:spPr>
                <a:xfrm>
                  <a:off x="741742" y="3553079"/>
                  <a:ext cx="5462508" cy="1158002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89" name="Text 26">
                  <a:extLst>
                    <a:ext uri="{FF2B5EF4-FFF2-40B4-BE49-F238E27FC236}">
                      <a16:creationId xmlns:a16="http://schemas.microsoft.com/office/drawing/2014/main" id="{9B904311-7154-998D-4677-6E0CF7E9E921}"/>
                    </a:ext>
                  </a:extLst>
                </p:cNvPr>
                <p:cNvSpPr/>
                <p:nvPr/>
              </p:nvSpPr>
              <p:spPr>
                <a:xfrm>
                  <a:off x="1399430" y="3674218"/>
                  <a:ext cx="4208891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1A2A3A"/>
                      </a:solidFill>
                      <a:latin typeface="+mj-lt"/>
                      <a:ea typeface="Calibri" pitchFamily="34" charset="-122"/>
                      <a:cs typeface="Calibri" pitchFamily="34" charset="-120"/>
                    </a:rPr>
                    <a:t>Instrument Business Reviews</a:t>
                  </a:r>
                  <a:endParaRPr lang="en-US" sz="1600">
                    <a:latin typeface="+mj-lt"/>
                  </a:endParaRPr>
                </a:p>
              </p:txBody>
            </p:sp>
            <p:sp>
              <p:nvSpPr>
                <p:cNvPr id="90" name="Text 27">
                  <a:extLst>
                    <a:ext uri="{FF2B5EF4-FFF2-40B4-BE49-F238E27FC236}">
                      <a16:creationId xmlns:a16="http://schemas.microsoft.com/office/drawing/2014/main" id="{D20FF0D0-30BE-378A-39E7-07F650ADF566}"/>
                    </a:ext>
                  </a:extLst>
                </p:cNvPr>
                <p:cNvSpPr/>
                <p:nvPr/>
              </p:nvSpPr>
              <p:spPr>
                <a:xfrm>
                  <a:off x="1399430" y="4065078"/>
                  <a:ext cx="4479046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latin typeface="+mj-lt"/>
                      <a:ea typeface="Calibri" pitchFamily="34" charset="-122"/>
                      <a:cs typeface="Calibri" pitchFamily="34" charset="-120"/>
                    </a:rPr>
                    <a:t>Instrument spend insights, compliance analysis</a:t>
                  </a:r>
                  <a:endParaRPr lang="en-US" sz="1400">
                    <a:latin typeface="+mj-lt"/>
                  </a:endParaRPr>
                </a:p>
              </p:txBody>
            </p:sp>
          </p:grpSp>
          <p:sp>
            <p:nvSpPr>
              <p:cNvPr id="113" name="Shape 5">
                <a:extLst>
                  <a:ext uri="{FF2B5EF4-FFF2-40B4-BE49-F238E27FC236}">
                    <a16:creationId xmlns:a16="http://schemas.microsoft.com/office/drawing/2014/main" id="{E7021440-D5B1-F17A-BF60-E924E55B3099}"/>
                  </a:ext>
                </a:extLst>
              </p:cNvPr>
              <p:cNvSpPr/>
              <p:nvPr/>
            </p:nvSpPr>
            <p:spPr>
              <a:xfrm>
                <a:off x="366282" y="2925962"/>
                <a:ext cx="74353" cy="789912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>
                  <a:latin typeface="+mj-lt"/>
                </a:endParaRPr>
              </a:p>
            </p:txBody>
          </p:sp>
        </p:grpSp>
        <p:pic>
          <p:nvPicPr>
            <p:cNvPr id="29" name="Image 3" descr="Checkbox Checked with solid fill">
              <a:extLst>
                <a:ext uri="{FF2B5EF4-FFF2-40B4-BE49-F238E27FC236}">
                  <a16:creationId xmlns:a16="http://schemas.microsoft.com/office/drawing/2014/main" id="{38DC76B6-C906-AB66-DB30-CE8EF27FEA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67759" y="2950098"/>
              <a:ext cx="615004" cy="615004"/>
            </a:xfrm>
            <a:prstGeom prst="rect">
              <a:avLst/>
            </a:prstGeom>
          </p:spPr>
        </p:pic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F7237EEA-E284-58FD-03FA-D1E4E9C6DC6F}"/>
              </a:ext>
            </a:extLst>
          </p:cNvPr>
          <p:cNvGrpSpPr/>
          <p:nvPr/>
        </p:nvGrpSpPr>
        <p:grpSpPr>
          <a:xfrm>
            <a:off x="5972425" y="2168181"/>
            <a:ext cx="5428725" cy="798028"/>
            <a:chOff x="5978131" y="1119418"/>
            <a:chExt cx="5428725" cy="798028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CFCA71D3-D8CD-3E00-4003-BB23DAFA6DF9}"/>
                </a:ext>
              </a:extLst>
            </p:cNvPr>
            <p:cNvGrpSpPr/>
            <p:nvPr/>
          </p:nvGrpSpPr>
          <p:grpSpPr>
            <a:xfrm>
              <a:off x="5978131" y="1119418"/>
              <a:ext cx="5428725" cy="798028"/>
              <a:chOff x="5867262" y="1772282"/>
              <a:chExt cx="5428725" cy="798028"/>
            </a:xfrm>
            <a:effectLst>
              <a:outerShdw blurRad="50800" dist="50800" dir="5400000" algn="ctr" rotWithShape="0">
                <a:schemeClr val="bg1">
                  <a:lumMod val="95000"/>
                  <a:alpha val="80000"/>
                </a:schemeClr>
              </a:outerShdw>
            </a:effectLst>
          </p:grpSpPr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80D4712A-31AA-27AB-65D0-CD5645AB022B}"/>
                  </a:ext>
                </a:extLst>
              </p:cNvPr>
              <p:cNvGrpSpPr/>
              <p:nvPr/>
            </p:nvGrpSpPr>
            <p:grpSpPr>
              <a:xfrm>
                <a:off x="5867262" y="1772282"/>
                <a:ext cx="5428725" cy="798028"/>
                <a:chOff x="5909303" y="2043705"/>
                <a:chExt cx="5428725" cy="798028"/>
              </a:xfrm>
            </p:grpSpPr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E523ADF3-1801-1FAE-E39C-2DA73CCE8753}"/>
                    </a:ext>
                  </a:extLst>
                </p:cNvPr>
                <p:cNvGrpSpPr/>
                <p:nvPr/>
              </p:nvGrpSpPr>
              <p:grpSpPr>
                <a:xfrm>
                  <a:off x="5985720" y="2052024"/>
                  <a:ext cx="5352308" cy="789709"/>
                  <a:chOff x="741742" y="3553079"/>
                  <a:chExt cx="5462508" cy="1158002"/>
                </a:xfrm>
              </p:grpSpPr>
              <p:sp>
                <p:nvSpPr>
                  <p:cNvPr id="94" name="Shape 12">
                    <a:extLst>
                      <a:ext uri="{FF2B5EF4-FFF2-40B4-BE49-F238E27FC236}">
                        <a16:creationId xmlns:a16="http://schemas.microsoft.com/office/drawing/2014/main" id="{C754CF4C-ED2E-8326-EC92-E7CF80EB1DDB}"/>
                      </a:ext>
                    </a:extLst>
                  </p:cNvPr>
                  <p:cNvSpPr/>
                  <p:nvPr/>
                </p:nvSpPr>
                <p:spPr>
                  <a:xfrm>
                    <a:off x="741742" y="3553079"/>
                    <a:ext cx="5462508" cy="1158002"/>
                  </a:xfrm>
                  <a:prstGeom prst="rect">
                    <a:avLst/>
                  </a:prstGeom>
                  <a:solidFill>
                    <a:srgbClr val="FFFFFF"/>
                  </a:solidFill>
                  <a:ln/>
                  <a:effectLst>
                    <a:outerShdw blurRad="50800" dist="12700" dir="8100000" algn="bl" rotWithShape="0">
                      <a:srgbClr val="000000">
                        <a:alpha val="8000"/>
                      </a:srgbClr>
                    </a:outerShdw>
                  </a:effectLst>
                </p:spPr>
                <p:txBody>
                  <a:bodyPr/>
                  <a:lstStyle/>
                  <a:p>
                    <a:endParaRPr lang="en-US" sz="2400">
                      <a:latin typeface="+mj-lt"/>
                    </a:endParaRPr>
                  </a:p>
                </p:txBody>
              </p:sp>
              <p:sp>
                <p:nvSpPr>
                  <p:cNvPr id="96" name="Text 26">
                    <a:extLst>
                      <a:ext uri="{FF2B5EF4-FFF2-40B4-BE49-F238E27FC236}">
                        <a16:creationId xmlns:a16="http://schemas.microsoft.com/office/drawing/2014/main" id="{522AC8D5-1FEF-2FF9-2942-B7D1DD8D4F14}"/>
                      </a:ext>
                    </a:extLst>
                  </p:cNvPr>
                  <p:cNvSpPr/>
                  <p:nvPr/>
                </p:nvSpPr>
                <p:spPr>
                  <a:xfrm>
                    <a:off x="1396955" y="3613951"/>
                    <a:ext cx="4208891" cy="42672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ctr"/>
                  <a:lstStyle/>
                  <a:p>
                    <a:r>
                      <a:rPr lang="en-US" sz="1600" b="1">
                        <a:solidFill>
                          <a:srgbClr val="042359"/>
                        </a:solidFill>
                        <a:latin typeface="+mj-lt"/>
                        <a:cs typeface="Calibri" panose="020F0502020204030204" pitchFamily="34" charset="0"/>
                      </a:rPr>
                      <a:t>SPD360™ </a:t>
                    </a:r>
                    <a:r>
                      <a:rPr lang="en-US" sz="1600" b="1">
                        <a:solidFill>
                          <a:srgbClr val="1A2A3A"/>
                        </a:solidFill>
                        <a:latin typeface="+mj-lt"/>
                        <a:ea typeface="Calibri" pitchFamily="34" charset="-122"/>
                        <a:cs typeface="Calibri" pitchFamily="34" charset="-120"/>
                      </a:rPr>
                      <a:t>In-person Evaluations</a:t>
                    </a:r>
                    <a:endParaRPr lang="en-US" sz="1600">
                      <a:latin typeface="+mj-lt"/>
                    </a:endParaRPr>
                  </a:p>
                </p:txBody>
              </p:sp>
              <p:sp>
                <p:nvSpPr>
                  <p:cNvPr id="97" name="Text 27">
                    <a:extLst>
                      <a:ext uri="{FF2B5EF4-FFF2-40B4-BE49-F238E27FC236}">
                        <a16:creationId xmlns:a16="http://schemas.microsoft.com/office/drawing/2014/main" id="{A4245B02-3A94-1E2B-AAC8-B11511F9D2DF}"/>
                      </a:ext>
                    </a:extLst>
                  </p:cNvPr>
                  <p:cNvSpPr/>
                  <p:nvPr/>
                </p:nvSpPr>
                <p:spPr>
                  <a:xfrm>
                    <a:off x="1399430" y="4005304"/>
                    <a:ext cx="4479046" cy="68139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0" tIns="0" rIns="0" bIns="0" rtlCol="0" anchor="ctr"/>
                  <a:lstStyle/>
                  <a:p>
                    <a:endParaRPr lang="en-US" sz="1400">
                      <a:latin typeface="+mj-lt"/>
                    </a:endParaRPr>
                  </a:p>
                </p:txBody>
              </p:sp>
            </p:grpSp>
            <p:sp>
              <p:nvSpPr>
                <p:cNvPr id="119" name="Shape 5">
                  <a:extLst>
                    <a:ext uri="{FF2B5EF4-FFF2-40B4-BE49-F238E27FC236}">
                      <a16:creationId xmlns:a16="http://schemas.microsoft.com/office/drawing/2014/main" id="{F37D8E61-E955-CB5A-3C36-6A07A4EC5362}"/>
                    </a:ext>
                  </a:extLst>
                </p:cNvPr>
                <p:cNvSpPr/>
                <p:nvPr/>
              </p:nvSpPr>
              <p:spPr>
                <a:xfrm>
                  <a:off x="5909303" y="2043705"/>
                  <a:ext cx="74353" cy="789710"/>
                </a:xfrm>
                <a:prstGeom prst="rect">
                  <a:avLst/>
                </a:prstGeom>
                <a:solidFill>
                  <a:schemeClr val="bg2"/>
                </a:solidFill>
                <a:ln/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</p:grpSp>
          <p:sp>
            <p:nvSpPr>
              <p:cNvPr id="104" name="Text 27">
                <a:extLst>
                  <a:ext uri="{FF2B5EF4-FFF2-40B4-BE49-F238E27FC236}">
                    <a16:creationId xmlns:a16="http://schemas.microsoft.com/office/drawing/2014/main" id="{BD91A88B-F643-83A1-0770-61C7E617532C}"/>
                  </a:ext>
                </a:extLst>
              </p:cNvPr>
              <p:cNvSpPr/>
              <p:nvPr/>
            </p:nvSpPr>
            <p:spPr>
              <a:xfrm>
                <a:off x="6585674" y="2206175"/>
                <a:ext cx="4573685" cy="27627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1400">
                    <a:solidFill>
                      <a:srgbClr val="6B7A8D"/>
                    </a:solidFill>
                    <a:latin typeface="+mj-lt"/>
                    <a:ea typeface="Calibri" pitchFamily="34" charset="-122"/>
                    <a:cs typeface="Calibri" pitchFamily="34" charset="-120"/>
                  </a:rPr>
                  <a:t>Customized analysis of backstock inventory organization, workflows and count sheet data  </a:t>
                </a:r>
                <a:endParaRPr lang="en-US" sz="1400">
                  <a:latin typeface="+mj-lt"/>
                </a:endParaRPr>
              </a:p>
            </p:txBody>
          </p:sp>
        </p:grpSp>
        <p:pic>
          <p:nvPicPr>
            <p:cNvPr id="30" name="Image 3" descr="Checkbox Checked with solid fill">
              <a:extLst>
                <a:ext uri="{FF2B5EF4-FFF2-40B4-BE49-F238E27FC236}">
                  <a16:creationId xmlns:a16="http://schemas.microsoft.com/office/drawing/2014/main" id="{2C230E62-76A4-86F4-9946-13EE901EDE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096000" y="1207935"/>
              <a:ext cx="615004" cy="615004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E1B53526-BD7B-0C4E-1DE8-CA6E3E1005B8}"/>
              </a:ext>
            </a:extLst>
          </p:cNvPr>
          <p:cNvGrpSpPr/>
          <p:nvPr/>
        </p:nvGrpSpPr>
        <p:grpSpPr>
          <a:xfrm>
            <a:off x="5972911" y="3132673"/>
            <a:ext cx="5426300" cy="789710"/>
            <a:chOff x="5980556" y="1992183"/>
            <a:chExt cx="5426300" cy="789710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2B345E12-9F30-5911-6751-FC50F93AF33C}"/>
                </a:ext>
              </a:extLst>
            </p:cNvPr>
            <p:cNvGrpSpPr/>
            <p:nvPr/>
          </p:nvGrpSpPr>
          <p:grpSpPr>
            <a:xfrm>
              <a:off x="5980556" y="1992183"/>
              <a:ext cx="5426300" cy="789710"/>
              <a:chOff x="5909303" y="1155742"/>
              <a:chExt cx="5426300" cy="789710"/>
            </a:xfrm>
            <a:effectLst>
              <a:outerShdw blurRad="50800" dist="50800" dir="5400000" algn="ctr" rotWithShape="0">
                <a:schemeClr val="bg1">
                  <a:lumMod val="95000"/>
                  <a:alpha val="80000"/>
                </a:schemeClr>
              </a:outerShdw>
            </a:effectLst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8159FEFC-0AEB-5E2D-3FE8-36D1C61BF923}"/>
                  </a:ext>
                </a:extLst>
              </p:cNvPr>
              <p:cNvGrpSpPr/>
              <p:nvPr/>
            </p:nvGrpSpPr>
            <p:grpSpPr>
              <a:xfrm>
                <a:off x="5983295" y="1160703"/>
                <a:ext cx="5352308" cy="768348"/>
                <a:chOff x="741742" y="3553079"/>
                <a:chExt cx="5462508" cy="1158002"/>
              </a:xfrm>
            </p:grpSpPr>
            <p:sp>
              <p:nvSpPr>
                <p:cNvPr id="4" name="Shape 12">
                  <a:extLst>
                    <a:ext uri="{FF2B5EF4-FFF2-40B4-BE49-F238E27FC236}">
                      <a16:creationId xmlns:a16="http://schemas.microsoft.com/office/drawing/2014/main" id="{02F8C3F3-B737-4173-9BB9-766ED245A21F}"/>
                    </a:ext>
                  </a:extLst>
                </p:cNvPr>
                <p:cNvSpPr/>
                <p:nvPr/>
              </p:nvSpPr>
              <p:spPr>
                <a:xfrm>
                  <a:off x="741742" y="3553079"/>
                  <a:ext cx="5462508" cy="1158002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21" name="Text 26">
                  <a:extLst>
                    <a:ext uri="{FF2B5EF4-FFF2-40B4-BE49-F238E27FC236}">
                      <a16:creationId xmlns:a16="http://schemas.microsoft.com/office/drawing/2014/main" id="{22CB8A00-062B-729C-A4ED-61A61338CD4F}"/>
                    </a:ext>
                  </a:extLst>
                </p:cNvPr>
                <p:cNvSpPr/>
                <p:nvPr/>
              </p:nvSpPr>
              <p:spPr>
                <a:xfrm>
                  <a:off x="1399430" y="3652853"/>
                  <a:ext cx="4208891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1A2A3A"/>
                      </a:solidFill>
                      <a:latin typeface="+mj-lt"/>
                      <a:ea typeface="Calibri" pitchFamily="34" charset="-122"/>
                      <a:cs typeface="Calibri" pitchFamily="34" charset="-120"/>
                    </a:rPr>
                    <a:t>Standing On-Site Visits</a:t>
                  </a:r>
                  <a:endParaRPr lang="en-US" sz="1600">
                    <a:latin typeface="+mj-lt"/>
                  </a:endParaRPr>
                </a:p>
              </p:txBody>
            </p:sp>
            <p:sp>
              <p:nvSpPr>
                <p:cNvPr id="78" name="Text 27">
                  <a:extLst>
                    <a:ext uri="{FF2B5EF4-FFF2-40B4-BE49-F238E27FC236}">
                      <a16:creationId xmlns:a16="http://schemas.microsoft.com/office/drawing/2014/main" id="{8E9B157D-C40E-1772-3282-0328EE3B2ED4}"/>
                    </a:ext>
                  </a:extLst>
                </p:cNvPr>
                <p:cNvSpPr/>
                <p:nvPr/>
              </p:nvSpPr>
              <p:spPr>
                <a:xfrm>
                  <a:off x="1399430" y="4005305"/>
                  <a:ext cx="4479046" cy="4943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latin typeface="+mj-lt"/>
                      <a:ea typeface="Calibri" pitchFamily="34" charset="-122"/>
                      <a:cs typeface="Calibri" pitchFamily="34" charset="-120"/>
                    </a:rPr>
                    <a:t>Regular visit cadence from Aspen account team</a:t>
                  </a:r>
                  <a:endParaRPr lang="en-US" sz="1400">
                    <a:latin typeface="+mj-lt"/>
                  </a:endParaRPr>
                </a:p>
              </p:txBody>
            </p:sp>
          </p:grpSp>
          <p:sp>
            <p:nvSpPr>
              <p:cNvPr id="117" name="Shape 5">
                <a:extLst>
                  <a:ext uri="{FF2B5EF4-FFF2-40B4-BE49-F238E27FC236}">
                    <a16:creationId xmlns:a16="http://schemas.microsoft.com/office/drawing/2014/main" id="{6F3254AC-0D56-2CA7-37E4-4B777CE1FC34}"/>
                  </a:ext>
                </a:extLst>
              </p:cNvPr>
              <p:cNvSpPr/>
              <p:nvPr/>
            </p:nvSpPr>
            <p:spPr>
              <a:xfrm>
                <a:off x="5909303" y="1155742"/>
                <a:ext cx="74353" cy="789710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>
                  <a:latin typeface="+mj-lt"/>
                </a:endParaRPr>
              </a:p>
            </p:txBody>
          </p:sp>
        </p:grpSp>
        <p:pic>
          <p:nvPicPr>
            <p:cNvPr id="31" name="Image 3" descr="Checkbox Checked with solid fill">
              <a:extLst>
                <a:ext uri="{FF2B5EF4-FFF2-40B4-BE49-F238E27FC236}">
                  <a16:creationId xmlns:a16="http://schemas.microsoft.com/office/drawing/2014/main" id="{04E57116-128E-34E4-CAB2-001302DF23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106264" y="2023712"/>
              <a:ext cx="615004" cy="615004"/>
            </a:xfrm>
            <a:prstGeom prst="rect">
              <a:avLst/>
            </a:prstGeom>
          </p:spPr>
        </p:pic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703B7FA4-7085-396B-08B5-75EB8B1479B5}"/>
              </a:ext>
            </a:extLst>
          </p:cNvPr>
          <p:cNvGrpSpPr/>
          <p:nvPr/>
        </p:nvGrpSpPr>
        <p:grpSpPr>
          <a:xfrm>
            <a:off x="5972425" y="4040257"/>
            <a:ext cx="5426786" cy="856584"/>
            <a:chOff x="5980070" y="2884875"/>
            <a:chExt cx="5426786" cy="795709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EE0CB3F2-AD5A-F352-1CB0-88BFEAC48A93}"/>
                </a:ext>
              </a:extLst>
            </p:cNvPr>
            <p:cNvGrpSpPr/>
            <p:nvPr/>
          </p:nvGrpSpPr>
          <p:grpSpPr>
            <a:xfrm>
              <a:off x="5980070" y="2884875"/>
              <a:ext cx="5426786" cy="795709"/>
              <a:chOff x="5916585" y="2925283"/>
              <a:chExt cx="5426786" cy="795709"/>
            </a:xfrm>
            <a:effectLst>
              <a:outerShdw blurRad="50800" dist="50800" dir="5400000" algn="ctr" rotWithShape="0">
                <a:schemeClr val="bg1">
                  <a:lumMod val="95000"/>
                  <a:alpha val="79000"/>
                </a:schemeClr>
              </a:outerShdw>
            </a:effectLst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F578F88B-C00C-3F42-784C-2328F4B2919B}"/>
                  </a:ext>
                </a:extLst>
              </p:cNvPr>
              <p:cNvGrpSpPr/>
              <p:nvPr/>
            </p:nvGrpSpPr>
            <p:grpSpPr>
              <a:xfrm>
                <a:off x="5991063" y="2931080"/>
                <a:ext cx="5352308" cy="789912"/>
                <a:chOff x="718792" y="3553081"/>
                <a:chExt cx="5462508" cy="1158003"/>
              </a:xfrm>
            </p:grpSpPr>
            <p:sp>
              <p:nvSpPr>
                <p:cNvPr id="100" name="Shape 12">
                  <a:extLst>
                    <a:ext uri="{FF2B5EF4-FFF2-40B4-BE49-F238E27FC236}">
                      <a16:creationId xmlns:a16="http://schemas.microsoft.com/office/drawing/2014/main" id="{5E3F3611-5CA7-EF35-3CFF-6863F972D646}"/>
                    </a:ext>
                  </a:extLst>
                </p:cNvPr>
                <p:cNvSpPr/>
                <p:nvPr/>
              </p:nvSpPr>
              <p:spPr>
                <a:xfrm>
                  <a:off x="718792" y="3553081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102" name="Text 26">
                  <a:extLst>
                    <a:ext uri="{FF2B5EF4-FFF2-40B4-BE49-F238E27FC236}">
                      <a16:creationId xmlns:a16="http://schemas.microsoft.com/office/drawing/2014/main" id="{5D06C4FF-6BFC-9C5E-DF5F-5C3B01D6D6D6}"/>
                    </a:ext>
                  </a:extLst>
                </p:cNvPr>
                <p:cNvSpPr/>
                <p:nvPr/>
              </p:nvSpPr>
              <p:spPr>
                <a:xfrm>
                  <a:off x="1399303" y="3618614"/>
                  <a:ext cx="4208891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latin typeface="+mj-lt"/>
                      <a:cs typeface="Calibri" panose="020F0502020204030204" pitchFamily="34" charset="0"/>
                    </a:rPr>
                    <a:t>24/7 eCommerce Portal</a:t>
                  </a:r>
                </a:p>
              </p:txBody>
            </p:sp>
            <p:sp>
              <p:nvSpPr>
                <p:cNvPr id="103" name="Text 27">
                  <a:extLst>
                    <a:ext uri="{FF2B5EF4-FFF2-40B4-BE49-F238E27FC236}">
                      <a16:creationId xmlns:a16="http://schemas.microsoft.com/office/drawing/2014/main" id="{8B6EBB82-5B69-C1EC-DE28-EB292F0DD076}"/>
                    </a:ext>
                  </a:extLst>
                </p:cNvPr>
                <p:cNvSpPr/>
                <p:nvPr/>
              </p:nvSpPr>
              <p:spPr>
                <a:xfrm>
                  <a:off x="1399429" y="4005304"/>
                  <a:ext cx="4554993" cy="68139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latin typeface="+mj-lt"/>
                      <a:ea typeface="Calibri" pitchFamily="34" charset="-122"/>
                      <a:cs typeface="Calibri" pitchFamily="34" charset="-120"/>
                    </a:rPr>
                    <a:t>Self-service ordering, quotes, order history, and real-time order tracking</a:t>
                  </a:r>
                  <a:endParaRPr lang="en-US" sz="1400">
                    <a:latin typeface="+mj-lt"/>
                  </a:endParaRPr>
                </a:p>
              </p:txBody>
            </p:sp>
          </p:grpSp>
          <p:sp>
            <p:nvSpPr>
              <p:cNvPr id="120" name="Shape 5">
                <a:extLst>
                  <a:ext uri="{FF2B5EF4-FFF2-40B4-BE49-F238E27FC236}">
                    <a16:creationId xmlns:a16="http://schemas.microsoft.com/office/drawing/2014/main" id="{27FEB273-EAA2-CDE5-D9F0-040E3087AD97}"/>
                  </a:ext>
                </a:extLst>
              </p:cNvPr>
              <p:cNvSpPr/>
              <p:nvPr/>
            </p:nvSpPr>
            <p:spPr>
              <a:xfrm>
                <a:off x="5916585" y="2925283"/>
                <a:ext cx="74353" cy="789710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>
                  <a:latin typeface="+mj-lt"/>
                </a:endParaRPr>
              </a:p>
            </p:txBody>
          </p:sp>
        </p:grpSp>
        <p:pic>
          <p:nvPicPr>
            <p:cNvPr id="32" name="Image 3" descr="Checkbox Checked with solid fill">
              <a:extLst>
                <a:ext uri="{FF2B5EF4-FFF2-40B4-BE49-F238E27FC236}">
                  <a16:creationId xmlns:a16="http://schemas.microsoft.com/office/drawing/2014/main" id="{A68FFD1C-16CF-A89F-798F-08D386B80E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106264" y="2935460"/>
              <a:ext cx="615004" cy="615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375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5E5A-545D-51AE-D86A-44BEAE28E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Box 121">
            <a:extLst>
              <a:ext uri="{FF2B5EF4-FFF2-40B4-BE49-F238E27FC236}">
                <a16:creationId xmlns:a16="http://schemas.microsoft.com/office/drawing/2014/main" id="{9D54BC9B-3C56-01F1-D20C-578E4B4AA34E}"/>
              </a:ext>
            </a:extLst>
          </p:cNvPr>
          <p:cNvSpPr txBox="1"/>
          <p:nvPr/>
        </p:nvSpPr>
        <p:spPr>
          <a:xfrm>
            <a:off x="221263" y="692773"/>
            <a:ext cx="5817525" cy="923330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highlight>
                  <a:srgbClr val="FFFF00"/>
                </a:highlight>
                <a:latin typeface="+mn-lt"/>
              </a:rPr>
              <a:t>Items in red box must meet customer requirements for each item – refer to the PV Playbook for details and work with your RD </a:t>
            </a:r>
            <a:r>
              <a:rPr lang="en-US">
                <a:highlight>
                  <a:srgbClr val="FFFF00"/>
                </a:highlight>
              </a:rPr>
              <a:t>for </a:t>
            </a:r>
            <a:r>
              <a:rPr lang="en-US">
                <a:highlight>
                  <a:srgbClr val="FFFF00"/>
                </a:highlight>
                <a:latin typeface="+mn-lt"/>
              </a:rPr>
              <a:t>approval.</a:t>
            </a:r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74116B0-E7F0-6BEE-2287-6B966AC6C562}"/>
              </a:ext>
            </a:extLst>
          </p:cNvPr>
          <p:cNvSpPr txBox="1"/>
          <p:nvPr/>
        </p:nvSpPr>
        <p:spPr>
          <a:xfrm>
            <a:off x="6188030" y="817490"/>
            <a:ext cx="5863736" cy="646331"/>
          </a:xfrm>
          <a:prstGeom prst="rect">
            <a:avLst/>
          </a:prstGeom>
          <a:noFill/>
          <a:ln w="317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>
                <a:highlight>
                  <a:srgbClr val="FFFF00"/>
                </a:highlight>
                <a:latin typeface="+mn-lt"/>
              </a:rPr>
              <a:t>Green box items below can be used as needed, no approval needed</a:t>
            </a:r>
            <a:endParaRPr lang="en-US"/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FB0A8D02-2F29-E29E-0320-B9A9C4DA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17" y="158733"/>
            <a:ext cx="10515600" cy="615005"/>
          </a:xfrm>
        </p:spPr>
        <p:txBody>
          <a:bodyPr/>
          <a:lstStyle/>
          <a:p>
            <a:r>
              <a:rPr lang="en-US" sz="2800">
                <a:highlight>
                  <a:srgbClr val="FFFF00"/>
                </a:highlight>
                <a:latin typeface="+mn-lt"/>
              </a:rPr>
              <a:t>Additional options that can be used on slide 14 – 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67F3587-6F01-DD3F-F728-8C623557D1BF}"/>
              </a:ext>
            </a:extLst>
          </p:cNvPr>
          <p:cNvGrpSpPr/>
          <p:nvPr/>
        </p:nvGrpSpPr>
        <p:grpSpPr>
          <a:xfrm>
            <a:off x="521265" y="1832902"/>
            <a:ext cx="5435388" cy="842681"/>
            <a:chOff x="521265" y="2012476"/>
            <a:chExt cx="5435388" cy="84268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9D97C4D-36D2-00F0-62AD-B0D59574B847}"/>
                </a:ext>
              </a:extLst>
            </p:cNvPr>
            <p:cNvGrpSpPr/>
            <p:nvPr/>
          </p:nvGrpSpPr>
          <p:grpSpPr>
            <a:xfrm>
              <a:off x="521265" y="2012476"/>
              <a:ext cx="5435388" cy="842681"/>
              <a:chOff x="318243" y="2014894"/>
              <a:chExt cx="5435388" cy="842681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46CAC4E-A8C4-CDF3-BB94-6D93F2A84B65}"/>
                  </a:ext>
                </a:extLst>
              </p:cNvPr>
              <p:cNvGrpSpPr/>
              <p:nvPr/>
            </p:nvGrpSpPr>
            <p:grpSpPr>
              <a:xfrm>
                <a:off x="401323" y="2014894"/>
                <a:ext cx="5352308" cy="839251"/>
                <a:chOff x="741742" y="3553081"/>
                <a:chExt cx="5462508" cy="1158003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45" name="Shape 12">
                  <a:extLst>
                    <a:ext uri="{FF2B5EF4-FFF2-40B4-BE49-F238E27FC236}">
                      <a16:creationId xmlns:a16="http://schemas.microsoft.com/office/drawing/2014/main" id="{3F578973-EF77-602E-AAD3-B379C041FF67}"/>
                    </a:ext>
                  </a:extLst>
                </p:cNvPr>
                <p:cNvSpPr/>
                <p:nvPr/>
              </p:nvSpPr>
              <p:spPr>
                <a:xfrm>
                  <a:off x="741742" y="3553081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7" name="Text 26">
                  <a:extLst>
                    <a:ext uri="{FF2B5EF4-FFF2-40B4-BE49-F238E27FC236}">
                      <a16:creationId xmlns:a16="http://schemas.microsoft.com/office/drawing/2014/main" id="{74CA3521-50BE-4DE1-5291-E74A90402A87}"/>
                    </a:ext>
                  </a:extLst>
                </p:cNvPr>
                <p:cNvSpPr/>
                <p:nvPr/>
              </p:nvSpPr>
              <p:spPr>
                <a:xfrm>
                  <a:off x="1383990" y="3627519"/>
                  <a:ext cx="4208891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Short-term Onsite Support</a:t>
                  </a:r>
                </a:p>
              </p:txBody>
            </p:sp>
            <p:sp>
              <p:nvSpPr>
                <p:cNvPr id="48" name="Text 27">
                  <a:extLst>
                    <a:ext uri="{FF2B5EF4-FFF2-40B4-BE49-F238E27FC236}">
                      <a16:creationId xmlns:a16="http://schemas.microsoft.com/office/drawing/2014/main" id="{8D8B5B29-085C-F25D-D5C4-D8E1EE7E190F}"/>
                    </a:ext>
                  </a:extLst>
                </p:cNvPr>
                <p:cNvSpPr/>
                <p:nvPr/>
              </p:nvSpPr>
              <p:spPr>
                <a:xfrm>
                  <a:off x="1399429" y="4005304"/>
                  <a:ext cx="4754208" cy="68139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Implementation/integration specialist(s) onsite at your facility to assist with integration for a specific length of time</a:t>
                  </a:r>
                </a:p>
              </p:txBody>
            </p:sp>
          </p:grpSp>
          <p:sp>
            <p:nvSpPr>
              <p:cNvPr id="43" name="Shape 5">
                <a:extLst>
                  <a:ext uri="{FF2B5EF4-FFF2-40B4-BE49-F238E27FC236}">
                    <a16:creationId xmlns:a16="http://schemas.microsoft.com/office/drawing/2014/main" id="{661DCF80-82A4-4FC8-FA31-C1032FC73BE5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73" name="Image 3" descr="Checkbox Checked with solid fill">
              <a:extLst>
                <a:ext uri="{FF2B5EF4-FFF2-40B4-BE49-F238E27FC236}">
                  <a16:creationId xmlns:a16="http://schemas.microsoft.com/office/drawing/2014/main" id="{EFCED765-FAD3-F2C7-B9D9-BB78B3B938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29575" y="2126315"/>
              <a:ext cx="615004" cy="615004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A814D05-1D08-6F4A-4118-FB6D7D136A53}"/>
              </a:ext>
            </a:extLst>
          </p:cNvPr>
          <p:cNvGrpSpPr/>
          <p:nvPr/>
        </p:nvGrpSpPr>
        <p:grpSpPr>
          <a:xfrm>
            <a:off x="521265" y="2750699"/>
            <a:ext cx="5435388" cy="789319"/>
            <a:chOff x="521265" y="2953235"/>
            <a:chExt cx="5435388" cy="84268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902285A-5CC0-0871-150B-3A80BF102EF0}"/>
                </a:ext>
              </a:extLst>
            </p:cNvPr>
            <p:cNvGrpSpPr/>
            <p:nvPr/>
          </p:nvGrpSpPr>
          <p:grpSpPr>
            <a:xfrm>
              <a:off x="521265" y="2953235"/>
              <a:ext cx="5435388" cy="842681"/>
              <a:chOff x="318243" y="2014894"/>
              <a:chExt cx="5435388" cy="842681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205073B-D866-66EA-1170-BCA5A67CD826}"/>
                  </a:ext>
                </a:extLst>
              </p:cNvPr>
              <p:cNvGrpSpPr/>
              <p:nvPr/>
            </p:nvGrpSpPr>
            <p:grpSpPr>
              <a:xfrm>
                <a:off x="401323" y="2014894"/>
                <a:ext cx="5352308" cy="839251"/>
                <a:chOff x="741742" y="3553081"/>
                <a:chExt cx="5462508" cy="1158003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34" name="Shape 12">
                  <a:extLst>
                    <a:ext uri="{FF2B5EF4-FFF2-40B4-BE49-F238E27FC236}">
                      <a16:creationId xmlns:a16="http://schemas.microsoft.com/office/drawing/2014/main" id="{41DB38E4-5041-5E24-3222-D1FE5B3EF7CB}"/>
                    </a:ext>
                  </a:extLst>
                </p:cNvPr>
                <p:cNvSpPr/>
                <p:nvPr/>
              </p:nvSpPr>
              <p:spPr>
                <a:xfrm>
                  <a:off x="741742" y="3553081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7" name="Text 26">
                  <a:extLst>
                    <a:ext uri="{FF2B5EF4-FFF2-40B4-BE49-F238E27FC236}">
                      <a16:creationId xmlns:a16="http://schemas.microsoft.com/office/drawing/2014/main" id="{C07B02EB-AAB7-5185-D652-D66C02CEAE40}"/>
                    </a:ext>
                  </a:extLst>
                </p:cNvPr>
                <p:cNvSpPr/>
                <p:nvPr/>
              </p:nvSpPr>
              <p:spPr>
                <a:xfrm>
                  <a:off x="1368550" y="3621522"/>
                  <a:ext cx="4334962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Full-time Dedicated Onsite Support</a:t>
                  </a:r>
                </a:p>
              </p:txBody>
            </p:sp>
            <p:sp>
              <p:nvSpPr>
                <p:cNvPr id="39" name="Text 27">
                  <a:extLst>
                    <a:ext uri="{FF2B5EF4-FFF2-40B4-BE49-F238E27FC236}">
                      <a16:creationId xmlns:a16="http://schemas.microsoft.com/office/drawing/2014/main" id="{1E48F7C2-3199-1756-E2A4-20A8BE498118}"/>
                    </a:ext>
                  </a:extLst>
                </p:cNvPr>
                <p:cNvSpPr/>
                <p:nvPr/>
              </p:nvSpPr>
              <p:spPr>
                <a:xfrm>
                  <a:off x="1399430" y="3969214"/>
                  <a:ext cx="4804820" cy="68139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Implementation/integration specialist onsite at your facility</a:t>
                  </a:r>
                </a:p>
              </p:txBody>
            </p:sp>
          </p:grpSp>
          <p:sp>
            <p:nvSpPr>
              <p:cNvPr id="33" name="Shape 5">
                <a:extLst>
                  <a:ext uri="{FF2B5EF4-FFF2-40B4-BE49-F238E27FC236}">
                    <a16:creationId xmlns:a16="http://schemas.microsoft.com/office/drawing/2014/main" id="{2CF9DCA6-645B-3F80-15C8-79768913B703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74" name="Image 3" descr="Checkbox Checked with solid fill">
              <a:extLst>
                <a:ext uri="{FF2B5EF4-FFF2-40B4-BE49-F238E27FC236}">
                  <a16:creationId xmlns:a16="http://schemas.microsoft.com/office/drawing/2014/main" id="{9908F6A2-762A-46A9-9036-8E6E6D7BBC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22543" y="2992986"/>
              <a:ext cx="615004" cy="615004"/>
            </a:xfrm>
            <a:prstGeom prst="rect">
              <a:avLst/>
            </a:prstGeom>
          </p:spPr>
        </p:pic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4F076EA-2ED6-5CCB-0049-95A1C06B99C1}"/>
              </a:ext>
            </a:extLst>
          </p:cNvPr>
          <p:cNvGrpSpPr/>
          <p:nvPr/>
        </p:nvGrpSpPr>
        <p:grpSpPr>
          <a:xfrm>
            <a:off x="6338789" y="2954899"/>
            <a:ext cx="5435388" cy="729856"/>
            <a:chOff x="525807" y="3863686"/>
            <a:chExt cx="5435388" cy="84268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28C40E6-B32E-707D-CF82-0333A7D54CF7}"/>
                </a:ext>
              </a:extLst>
            </p:cNvPr>
            <p:cNvGrpSpPr/>
            <p:nvPr/>
          </p:nvGrpSpPr>
          <p:grpSpPr>
            <a:xfrm>
              <a:off x="525807" y="3863686"/>
              <a:ext cx="5435388" cy="842681"/>
              <a:chOff x="318243" y="2014894"/>
              <a:chExt cx="5435388" cy="842681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509C562-DCB2-2518-980E-295A728869D4}"/>
                  </a:ext>
                </a:extLst>
              </p:cNvPr>
              <p:cNvGrpSpPr/>
              <p:nvPr/>
            </p:nvGrpSpPr>
            <p:grpSpPr>
              <a:xfrm>
                <a:off x="401323" y="2014894"/>
                <a:ext cx="5352308" cy="839251"/>
                <a:chOff x="741742" y="3553081"/>
                <a:chExt cx="5462508" cy="1158003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26" name="Shape 12">
                  <a:extLst>
                    <a:ext uri="{FF2B5EF4-FFF2-40B4-BE49-F238E27FC236}">
                      <a16:creationId xmlns:a16="http://schemas.microsoft.com/office/drawing/2014/main" id="{05E4A3D0-36F1-409B-B6F1-06647187765E}"/>
                    </a:ext>
                  </a:extLst>
                </p:cNvPr>
                <p:cNvSpPr/>
                <p:nvPr/>
              </p:nvSpPr>
              <p:spPr>
                <a:xfrm>
                  <a:off x="741742" y="3553081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28" name="Text 26">
                  <a:extLst>
                    <a:ext uri="{FF2B5EF4-FFF2-40B4-BE49-F238E27FC236}">
                      <a16:creationId xmlns:a16="http://schemas.microsoft.com/office/drawing/2014/main" id="{EFE2B946-21DE-F4DB-9012-FBC4FAF73545}"/>
                    </a:ext>
                  </a:extLst>
                </p:cNvPr>
                <p:cNvSpPr/>
                <p:nvPr/>
              </p:nvSpPr>
              <p:spPr>
                <a:xfrm>
                  <a:off x="1321575" y="3619767"/>
                  <a:ext cx="4334962" cy="42672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Online Continuing Education Courses</a:t>
                  </a:r>
                </a:p>
              </p:txBody>
            </p:sp>
            <p:sp>
              <p:nvSpPr>
                <p:cNvPr id="29" name="Text 27">
                  <a:extLst>
                    <a:ext uri="{FF2B5EF4-FFF2-40B4-BE49-F238E27FC236}">
                      <a16:creationId xmlns:a16="http://schemas.microsoft.com/office/drawing/2014/main" id="{E0820F84-72AB-42A5-1A83-A23E6BDEEB83}"/>
                    </a:ext>
                  </a:extLst>
                </p:cNvPr>
                <p:cNvSpPr/>
                <p:nvPr/>
              </p:nvSpPr>
              <p:spPr>
                <a:xfrm>
                  <a:off x="1330482" y="3908327"/>
                  <a:ext cx="4639663" cy="68139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5 course offerings providing a total of 7 hours of CE credit</a:t>
                  </a:r>
                  <a:endParaRPr lang="en-US" sz="1400"/>
                </a:p>
              </p:txBody>
            </p:sp>
          </p:grpSp>
          <p:sp>
            <p:nvSpPr>
              <p:cNvPr id="25" name="Shape 5">
                <a:extLst>
                  <a:ext uri="{FF2B5EF4-FFF2-40B4-BE49-F238E27FC236}">
                    <a16:creationId xmlns:a16="http://schemas.microsoft.com/office/drawing/2014/main" id="{0BD2789B-655D-8FC7-FF8D-366EA1FD3674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75" name="Image 3" descr="Checkbox Checked with solid fill">
              <a:extLst>
                <a:ext uri="{FF2B5EF4-FFF2-40B4-BE49-F238E27FC236}">
                  <a16:creationId xmlns:a16="http://schemas.microsoft.com/office/drawing/2014/main" id="{1D157499-F44E-A494-FF15-BF5DE361C0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08467" y="3912016"/>
              <a:ext cx="615004" cy="615004"/>
            </a:xfrm>
            <a:prstGeom prst="rect">
              <a:avLst/>
            </a:prstGeom>
          </p:spPr>
        </p:pic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5B1D63A-395F-5A74-A10F-112A02EBA266}"/>
              </a:ext>
            </a:extLst>
          </p:cNvPr>
          <p:cNvGrpSpPr/>
          <p:nvPr/>
        </p:nvGrpSpPr>
        <p:grpSpPr>
          <a:xfrm>
            <a:off x="6330062" y="2030154"/>
            <a:ext cx="5444115" cy="787210"/>
            <a:chOff x="521265" y="4774137"/>
            <a:chExt cx="5444115" cy="84268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7A44022-4AB1-3CC3-AAB5-800EA9E6805A}"/>
                </a:ext>
              </a:extLst>
            </p:cNvPr>
            <p:cNvGrpSpPr/>
            <p:nvPr/>
          </p:nvGrpSpPr>
          <p:grpSpPr>
            <a:xfrm>
              <a:off x="521265" y="4774137"/>
              <a:ext cx="5444115" cy="842681"/>
              <a:chOff x="318243" y="2014894"/>
              <a:chExt cx="5444115" cy="84268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DD5AEA1-F3C8-F083-3E1F-A9514AEC9FCF}"/>
                  </a:ext>
                </a:extLst>
              </p:cNvPr>
              <p:cNvGrpSpPr/>
              <p:nvPr/>
            </p:nvGrpSpPr>
            <p:grpSpPr>
              <a:xfrm>
                <a:off x="401323" y="2014894"/>
                <a:ext cx="5361035" cy="839251"/>
                <a:chOff x="741742" y="3553081"/>
                <a:chExt cx="5471415" cy="1158003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15" name="Shape 12">
                  <a:extLst>
                    <a:ext uri="{FF2B5EF4-FFF2-40B4-BE49-F238E27FC236}">
                      <a16:creationId xmlns:a16="http://schemas.microsoft.com/office/drawing/2014/main" id="{845B6086-11BE-AA6E-2E79-D18196D9FEA0}"/>
                    </a:ext>
                  </a:extLst>
                </p:cNvPr>
                <p:cNvSpPr/>
                <p:nvPr/>
              </p:nvSpPr>
              <p:spPr>
                <a:xfrm>
                  <a:off x="741742" y="3553081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18" name="Text 26">
                  <a:extLst>
                    <a:ext uri="{FF2B5EF4-FFF2-40B4-BE49-F238E27FC236}">
                      <a16:creationId xmlns:a16="http://schemas.microsoft.com/office/drawing/2014/main" id="{1216506D-4649-505E-19A0-AA77DE6B5541}"/>
                    </a:ext>
                  </a:extLst>
                </p:cNvPr>
                <p:cNvSpPr/>
                <p:nvPr/>
              </p:nvSpPr>
              <p:spPr>
                <a:xfrm>
                  <a:off x="1368550" y="3694179"/>
                  <a:ext cx="4844607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Routine Retraction System Quality Inspections</a:t>
                  </a:r>
                </a:p>
              </p:txBody>
            </p:sp>
            <p:sp>
              <p:nvSpPr>
                <p:cNvPr id="19" name="Text 27">
                  <a:extLst>
                    <a:ext uri="{FF2B5EF4-FFF2-40B4-BE49-F238E27FC236}">
                      <a16:creationId xmlns:a16="http://schemas.microsoft.com/office/drawing/2014/main" id="{87D3DB51-7E88-5B80-3862-0A0B456811B6}"/>
                    </a:ext>
                  </a:extLst>
                </p:cNvPr>
                <p:cNvSpPr/>
                <p:nvPr/>
              </p:nvSpPr>
              <p:spPr>
                <a:xfrm>
                  <a:off x="1399430" y="4005304"/>
                  <a:ext cx="4479046" cy="68139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Ensures your retractors are in optimal working condition</a:t>
                  </a:r>
                </a:p>
              </p:txBody>
            </p:sp>
          </p:grpSp>
          <p:sp>
            <p:nvSpPr>
              <p:cNvPr id="12" name="Shape 5">
                <a:extLst>
                  <a:ext uri="{FF2B5EF4-FFF2-40B4-BE49-F238E27FC236}">
                    <a16:creationId xmlns:a16="http://schemas.microsoft.com/office/drawing/2014/main" id="{AF12C9AA-1F0D-162E-84AA-790F5863E72E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76" name="Image 3" descr="Checkbox Checked with solid fill">
              <a:extLst>
                <a:ext uri="{FF2B5EF4-FFF2-40B4-BE49-F238E27FC236}">
                  <a16:creationId xmlns:a16="http://schemas.microsoft.com/office/drawing/2014/main" id="{6EB13E96-FFA1-7826-ECB3-5744302BA8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595618" y="4825498"/>
              <a:ext cx="615004" cy="615004"/>
            </a:xfrm>
            <a:prstGeom prst="rect">
              <a:avLst/>
            </a:prstGeom>
          </p:spPr>
        </p:pic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411785-1B25-FC24-39D4-A42A17C84578}"/>
              </a:ext>
            </a:extLst>
          </p:cNvPr>
          <p:cNvGrpSpPr/>
          <p:nvPr/>
        </p:nvGrpSpPr>
        <p:grpSpPr>
          <a:xfrm>
            <a:off x="521265" y="3639553"/>
            <a:ext cx="5435388" cy="767924"/>
            <a:chOff x="6230806" y="1998914"/>
            <a:chExt cx="5435388" cy="84268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D0833994-7DA9-82A2-979B-168EE05E8EDA}"/>
                </a:ext>
              </a:extLst>
            </p:cNvPr>
            <p:cNvGrpSpPr/>
            <p:nvPr/>
          </p:nvGrpSpPr>
          <p:grpSpPr>
            <a:xfrm>
              <a:off x="6230806" y="1998914"/>
              <a:ext cx="5435388" cy="842681"/>
              <a:chOff x="318243" y="2014894"/>
              <a:chExt cx="5435388" cy="842681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D02093D6-06DD-02EF-A34F-0533253DCFFA}"/>
                  </a:ext>
                </a:extLst>
              </p:cNvPr>
              <p:cNvGrpSpPr/>
              <p:nvPr/>
            </p:nvGrpSpPr>
            <p:grpSpPr>
              <a:xfrm>
                <a:off x="401323" y="2014894"/>
                <a:ext cx="5352308" cy="839251"/>
                <a:chOff x="741742" y="3553081"/>
                <a:chExt cx="5462508" cy="1158003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54" name="Shape 12">
                  <a:extLst>
                    <a:ext uri="{FF2B5EF4-FFF2-40B4-BE49-F238E27FC236}">
                      <a16:creationId xmlns:a16="http://schemas.microsoft.com/office/drawing/2014/main" id="{1F139DAE-FB0B-C012-D0FC-715CEB58F532}"/>
                    </a:ext>
                  </a:extLst>
                </p:cNvPr>
                <p:cNvSpPr/>
                <p:nvPr/>
              </p:nvSpPr>
              <p:spPr>
                <a:xfrm>
                  <a:off x="741742" y="3553081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56" name="Text 26">
                  <a:extLst>
                    <a:ext uri="{FF2B5EF4-FFF2-40B4-BE49-F238E27FC236}">
                      <a16:creationId xmlns:a16="http://schemas.microsoft.com/office/drawing/2014/main" id="{297B7CEF-BEB1-27D9-4D79-572B7EE8EF39}"/>
                    </a:ext>
                  </a:extLst>
                </p:cNvPr>
                <p:cNvSpPr/>
                <p:nvPr/>
              </p:nvSpPr>
              <p:spPr>
                <a:xfrm>
                  <a:off x="1368550" y="3621522"/>
                  <a:ext cx="4208891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Priority Order Fulfillment</a:t>
                  </a:r>
                </a:p>
              </p:txBody>
            </p:sp>
            <p:sp>
              <p:nvSpPr>
                <p:cNvPr id="57" name="Text 27">
                  <a:extLst>
                    <a:ext uri="{FF2B5EF4-FFF2-40B4-BE49-F238E27FC236}">
                      <a16:creationId xmlns:a16="http://schemas.microsoft.com/office/drawing/2014/main" id="{0EA856F5-25C8-B284-8EF6-8C0B0CD715D1}"/>
                    </a:ext>
                  </a:extLst>
                </p:cNvPr>
                <p:cNvSpPr/>
                <p:nvPr/>
              </p:nvSpPr>
              <p:spPr>
                <a:xfrm>
                  <a:off x="1353110" y="4041351"/>
                  <a:ext cx="4479046" cy="46723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Order fulfillment priority in our ERP system</a:t>
                  </a:r>
                </a:p>
              </p:txBody>
            </p:sp>
          </p:grpSp>
          <p:sp>
            <p:nvSpPr>
              <p:cNvPr id="53" name="Shape 5">
                <a:extLst>
                  <a:ext uri="{FF2B5EF4-FFF2-40B4-BE49-F238E27FC236}">
                    <a16:creationId xmlns:a16="http://schemas.microsoft.com/office/drawing/2014/main" id="{6CB7611E-EA22-8C9D-ECCE-29AB998DB009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111" name="Image 3" descr="Checkbox Checked with solid fill">
              <a:extLst>
                <a:ext uri="{FF2B5EF4-FFF2-40B4-BE49-F238E27FC236}">
                  <a16:creationId xmlns:a16="http://schemas.microsoft.com/office/drawing/2014/main" id="{7F53A890-4A14-4114-ACA8-7AB5A5EEEE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297916" y="2050275"/>
              <a:ext cx="615004" cy="615004"/>
            </a:xfrm>
            <a:prstGeom prst="rect">
              <a:avLst/>
            </a:prstGeom>
          </p:spPr>
        </p:pic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B4049A88-2874-23A8-7350-59519263DF6F}"/>
              </a:ext>
            </a:extLst>
          </p:cNvPr>
          <p:cNvGrpSpPr/>
          <p:nvPr/>
        </p:nvGrpSpPr>
        <p:grpSpPr>
          <a:xfrm>
            <a:off x="525027" y="5248176"/>
            <a:ext cx="5426661" cy="880742"/>
            <a:chOff x="6230806" y="2886874"/>
            <a:chExt cx="5426661" cy="905261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FDB3EC7-0E28-BFDB-7928-F2ED98A756FB}"/>
                </a:ext>
              </a:extLst>
            </p:cNvPr>
            <p:cNvGrpSpPr/>
            <p:nvPr/>
          </p:nvGrpSpPr>
          <p:grpSpPr>
            <a:xfrm>
              <a:off x="6230806" y="2886874"/>
              <a:ext cx="5426661" cy="905261"/>
              <a:chOff x="318243" y="2014894"/>
              <a:chExt cx="5426661" cy="905261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42ABEA86-797B-9E4C-6D04-54E35BEF73F6}"/>
                  </a:ext>
                </a:extLst>
              </p:cNvPr>
              <p:cNvGrpSpPr/>
              <p:nvPr/>
            </p:nvGrpSpPr>
            <p:grpSpPr>
              <a:xfrm>
                <a:off x="392596" y="2019995"/>
                <a:ext cx="5352308" cy="900160"/>
                <a:chOff x="732835" y="3560120"/>
                <a:chExt cx="5462508" cy="1242046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61" name="Shape 12">
                  <a:extLst>
                    <a:ext uri="{FF2B5EF4-FFF2-40B4-BE49-F238E27FC236}">
                      <a16:creationId xmlns:a16="http://schemas.microsoft.com/office/drawing/2014/main" id="{C6333951-2356-2FC1-DD22-1D7E8687440F}"/>
                    </a:ext>
                  </a:extLst>
                </p:cNvPr>
                <p:cNvSpPr/>
                <p:nvPr/>
              </p:nvSpPr>
              <p:spPr>
                <a:xfrm>
                  <a:off x="732835" y="3644163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63" name="Text 26">
                  <a:extLst>
                    <a:ext uri="{FF2B5EF4-FFF2-40B4-BE49-F238E27FC236}">
                      <a16:creationId xmlns:a16="http://schemas.microsoft.com/office/drawing/2014/main" id="{EE007111-2AE0-745E-7F27-FD6CFBFB0592}"/>
                    </a:ext>
                  </a:extLst>
                </p:cNvPr>
                <p:cNvSpPr/>
                <p:nvPr/>
              </p:nvSpPr>
              <p:spPr>
                <a:xfrm>
                  <a:off x="1368550" y="3560120"/>
                  <a:ext cx="4208891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Custom Reporting and Analytics</a:t>
                  </a:r>
                </a:p>
              </p:txBody>
            </p:sp>
            <p:sp>
              <p:nvSpPr>
                <p:cNvPr id="64" name="Text 27">
                  <a:extLst>
                    <a:ext uri="{FF2B5EF4-FFF2-40B4-BE49-F238E27FC236}">
                      <a16:creationId xmlns:a16="http://schemas.microsoft.com/office/drawing/2014/main" id="{8955B494-5A9A-BA1A-E8B7-D490DC26F87B}"/>
                    </a:ext>
                  </a:extLst>
                </p:cNvPr>
                <p:cNvSpPr/>
                <p:nvPr/>
              </p:nvSpPr>
              <p:spPr>
                <a:xfrm>
                  <a:off x="1375125" y="4003243"/>
                  <a:ext cx="4479046" cy="601789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Specialized reports by request i.e. On-Time In-Full (OTIF), Spend by Catalog, etc.  </a:t>
                  </a:r>
                </a:p>
              </p:txBody>
            </p:sp>
          </p:grpSp>
          <p:sp>
            <p:nvSpPr>
              <p:cNvPr id="60" name="Shape 5">
                <a:extLst>
                  <a:ext uri="{FF2B5EF4-FFF2-40B4-BE49-F238E27FC236}">
                    <a16:creationId xmlns:a16="http://schemas.microsoft.com/office/drawing/2014/main" id="{880FC537-EAF8-77E8-D5DF-4F0E6683EC12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112" name="Image 3" descr="Checkbox Checked with solid fill">
              <a:extLst>
                <a:ext uri="{FF2B5EF4-FFF2-40B4-BE49-F238E27FC236}">
                  <a16:creationId xmlns:a16="http://schemas.microsoft.com/office/drawing/2014/main" id="{7B728FCC-6F22-91F9-8360-2A6349D748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323943" y="2899729"/>
              <a:ext cx="615004" cy="615004"/>
            </a:xfrm>
            <a:prstGeom prst="rect">
              <a:avLst/>
            </a:prstGeom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A6AEECBD-9E32-5588-5FBE-350DD4036AB7}"/>
              </a:ext>
            </a:extLst>
          </p:cNvPr>
          <p:cNvGrpSpPr/>
          <p:nvPr/>
        </p:nvGrpSpPr>
        <p:grpSpPr>
          <a:xfrm>
            <a:off x="529990" y="4503885"/>
            <a:ext cx="5435388" cy="684766"/>
            <a:chOff x="6230805" y="3801207"/>
            <a:chExt cx="5435388" cy="84268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38ED20B-F1AB-2FE2-CB98-E63E6FE4DD51}"/>
                </a:ext>
              </a:extLst>
            </p:cNvPr>
            <p:cNvGrpSpPr/>
            <p:nvPr/>
          </p:nvGrpSpPr>
          <p:grpSpPr>
            <a:xfrm>
              <a:off x="6230805" y="3801207"/>
              <a:ext cx="5435388" cy="842682"/>
              <a:chOff x="318243" y="2014893"/>
              <a:chExt cx="5435388" cy="842682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73D99827-F4D1-BC82-F42C-BBC90EA30D89}"/>
                  </a:ext>
                </a:extLst>
              </p:cNvPr>
              <p:cNvGrpSpPr/>
              <p:nvPr/>
            </p:nvGrpSpPr>
            <p:grpSpPr>
              <a:xfrm>
                <a:off x="401323" y="2014893"/>
                <a:ext cx="5352308" cy="839251"/>
                <a:chOff x="741742" y="3553080"/>
                <a:chExt cx="5462508" cy="1158003"/>
              </a:xfrm>
              <a:effectLst>
                <a:outerShdw blurRad="50800" dist="50800" dir="5400000" algn="ctr" rotWithShape="0">
                  <a:schemeClr val="bg1">
                    <a:lumMod val="95000"/>
                    <a:alpha val="80000"/>
                  </a:schemeClr>
                </a:outerShdw>
              </a:effectLst>
            </p:grpSpPr>
            <p:sp>
              <p:nvSpPr>
                <p:cNvPr id="69" name="Shape 12">
                  <a:extLst>
                    <a:ext uri="{FF2B5EF4-FFF2-40B4-BE49-F238E27FC236}">
                      <a16:creationId xmlns:a16="http://schemas.microsoft.com/office/drawing/2014/main" id="{684DBE13-B9DA-22A1-B5D7-C0E9188337DE}"/>
                    </a:ext>
                  </a:extLst>
                </p:cNvPr>
                <p:cNvSpPr/>
                <p:nvPr/>
              </p:nvSpPr>
              <p:spPr>
                <a:xfrm>
                  <a:off x="741742" y="3553080"/>
                  <a:ext cx="5462508" cy="1158003"/>
                </a:xfrm>
                <a:prstGeom prst="rect">
                  <a:avLst/>
                </a:prstGeom>
                <a:solidFill>
                  <a:srgbClr val="FFFFFF"/>
                </a:solidFill>
                <a:ln/>
                <a:effectLst>
                  <a:outerShdw blurRad="50800" dist="12700" dir="8100000" algn="bl" rotWithShape="0">
                    <a:srgbClr val="000000">
                      <a:alpha val="8000"/>
                    </a:srgbClr>
                  </a:outerShdw>
                </a:effec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71" name="Text 26">
                  <a:extLst>
                    <a:ext uri="{FF2B5EF4-FFF2-40B4-BE49-F238E27FC236}">
                      <a16:creationId xmlns:a16="http://schemas.microsoft.com/office/drawing/2014/main" id="{2E05DB9D-978F-114D-6C95-120985CDA488}"/>
                    </a:ext>
                  </a:extLst>
                </p:cNvPr>
                <p:cNvSpPr/>
                <p:nvPr/>
              </p:nvSpPr>
              <p:spPr>
                <a:xfrm>
                  <a:off x="1383990" y="3621522"/>
                  <a:ext cx="4509927" cy="42672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600" b="1">
                      <a:solidFill>
                        <a:srgbClr val="042359"/>
                      </a:solidFill>
                      <a:cs typeface="Calibri" panose="020F0502020204030204" pitchFamily="34" charset="0"/>
                    </a:rPr>
                    <a:t>Dedicated Customer Service Support Line</a:t>
                  </a:r>
                </a:p>
              </p:txBody>
            </p:sp>
            <p:sp>
              <p:nvSpPr>
                <p:cNvPr id="72" name="Text 27">
                  <a:extLst>
                    <a:ext uri="{FF2B5EF4-FFF2-40B4-BE49-F238E27FC236}">
                      <a16:creationId xmlns:a16="http://schemas.microsoft.com/office/drawing/2014/main" id="{EEB5B3B5-8529-212A-AB47-8CF7A4771617}"/>
                    </a:ext>
                  </a:extLst>
                </p:cNvPr>
                <p:cNvSpPr/>
                <p:nvPr/>
              </p:nvSpPr>
              <p:spPr>
                <a:xfrm>
                  <a:off x="1399430" y="4005304"/>
                  <a:ext cx="4720029" cy="467231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1400">
                      <a:solidFill>
                        <a:srgbClr val="6B7A8D"/>
                      </a:solidFill>
                      <a:ea typeface="Calibri" pitchFamily="34" charset="-122"/>
                      <a:cs typeface="Calibri" pitchFamily="34" charset="-120"/>
                    </a:rPr>
                    <a:t>Access to a dedicated support team phone number</a:t>
                  </a:r>
                </a:p>
              </p:txBody>
            </p:sp>
          </p:grpSp>
          <p:sp>
            <p:nvSpPr>
              <p:cNvPr id="68" name="Shape 5">
                <a:extLst>
                  <a:ext uri="{FF2B5EF4-FFF2-40B4-BE49-F238E27FC236}">
                    <a16:creationId xmlns:a16="http://schemas.microsoft.com/office/drawing/2014/main" id="{60F48835-BD85-4BA3-DE61-26F16843CC36}"/>
                  </a:ext>
                </a:extLst>
              </p:cNvPr>
              <p:cNvSpPr/>
              <p:nvPr/>
            </p:nvSpPr>
            <p:spPr>
              <a:xfrm>
                <a:off x="318243" y="2014894"/>
                <a:ext cx="74353" cy="842681"/>
              </a:xfrm>
              <a:prstGeom prst="rect">
                <a:avLst/>
              </a:prstGeom>
              <a:solidFill>
                <a:schemeClr val="bg2"/>
              </a:solidFill>
              <a:ln/>
            </p:spPr>
            <p:txBody>
              <a:bodyPr/>
              <a:lstStyle/>
              <a:p>
                <a:endParaRPr lang="en-US" sz="2400"/>
              </a:p>
            </p:txBody>
          </p:sp>
        </p:grpSp>
        <p:pic>
          <p:nvPicPr>
            <p:cNvPr id="113" name="Image 3" descr="Checkbox Checked with solid fill">
              <a:extLst>
                <a:ext uri="{FF2B5EF4-FFF2-40B4-BE49-F238E27FC236}">
                  <a16:creationId xmlns:a16="http://schemas.microsoft.com/office/drawing/2014/main" id="{65CB6868-F019-2924-1A36-832442D7E8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p:blipFill>
          <p:spPr>
            <a:xfrm>
              <a:off x="6343722" y="3852569"/>
              <a:ext cx="615004" cy="615004"/>
            </a:xfrm>
            <a:prstGeom prst="rect">
              <a:avLst/>
            </a:prstGeom>
          </p:spPr>
        </p:pic>
      </p:grpSp>
      <p:sp>
        <p:nvSpPr>
          <p:cNvPr id="124" name="Rectangle 123">
            <a:extLst>
              <a:ext uri="{FF2B5EF4-FFF2-40B4-BE49-F238E27FC236}">
                <a16:creationId xmlns:a16="http://schemas.microsoft.com/office/drawing/2014/main" id="{810E3E81-BA23-D1CD-2500-C81456BE96A9}"/>
              </a:ext>
            </a:extLst>
          </p:cNvPr>
          <p:cNvSpPr/>
          <p:nvPr/>
        </p:nvSpPr>
        <p:spPr>
          <a:xfrm>
            <a:off x="122210" y="1709081"/>
            <a:ext cx="5975123" cy="45783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7BD76AC-FA66-A1F7-F125-1865DA8F9277}"/>
              </a:ext>
            </a:extLst>
          </p:cNvPr>
          <p:cNvSpPr/>
          <p:nvPr/>
        </p:nvSpPr>
        <p:spPr>
          <a:xfrm>
            <a:off x="6221356" y="1709082"/>
            <a:ext cx="5830410" cy="23171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8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F534335-3416-00A2-E14A-12BEA3692E8E}"/>
              </a:ext>
            </a:extLst>
          </p:cNvPr>
          <p:cNvSpPr/>
          <p:nvPr/>
        </p:nvSpPr>
        <p:spPr>
          <a:xfrm>
            <a:off x="5244353" y="0"/>
            <a:ext cx="694764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C4F96-F594-A0C6-773F-4FD07B670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5107361" cy="719755"/>
          </a:xfrm>
        </p:spPr>
        <p:txBody>
          <a:bodyPr/>
          <a:lstStyle/>
          <a:p>
            <a:r>
              <a:rPr lang="en-US"/>
              <a:t>The Impact of Partnership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8EF2726-AFC2-C1D7-318E-B173368B69B4}"/>
              </a:ext>
            </a:extLst>
          </p:cNvPr>
          <p:cNvGrpSpPr/>
          <p:nvPr/>
        </p:nvGrpSpPr>
        <p:grpSpPr>
          <a:xfrm>
            <a:off x="312886" y="2089581"/>
            <a:ext cx="11460015" cy="380756"/>
            <a:chOff x="355012" y="1718173"/>
            <a:chExt cx="7680988" cy="380756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77070FB-D083-8DE7-ADC1-3F77891687CD}"/>
                </a:ext>
              </a:extLst>
            </p:cNvPr>
            <p:cNvSpPr/>
            <p:nvPr/>
          </p:nvSpPr>
          <p:spPr>
            <a:xfrm>
              <a:off x="355012" y="1718173"/>
              <a:ext cx="3156566" cy="380756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r>
                <a:rPr lang="en-US" sz="1600" b="1">
                  <a:solidFill>
                    <a:schemeClr val="bg1"/>
                  </a:solidFill>
                </a:rPr>
                <a:t>Current State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545F964D-3DD7-9367-BC5A-FEACFBAF48A0}"/>
                </a:ext>
              </a:extLst>
            </p:cNvPr>
            <p:cNvSpPr/>
            <p:nvPr/>
          </p:nvSpPr>
          <p:spPr>
            <a:xfrm>
              <a:off x="3805651" y="1718173"/>
              <a:ext cx="4230349" cy="38075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r>
                <a:rPr lang="en-US" sz="1600" b="1">
                  <a:solidFill>
                    <a:schemeClr val="bg1"/>
                  </a:solidFill>
                </a:rPr>
                <a:t>Prime Vendor Partnership Delivers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755BB85-AFA7-43B0-53B1-B60E13F7C0AF}"/>
              </a:ext>
            </a:extLst>
          </p:cNvPr>
          <p:cNvSpPr txBox="1"/>
          <p:nvPr/>
        </p:nvSpPr>
        <p:spPr>
          <a:xfrm>
            <a:off x="571407" y="2633078"/>
            <a:ext cx="4062618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instrument vendors to manage</a:t>
            </a:r>
            <a:endParaRPr lang="en-US" sz="1600"/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Inconsistent pricing across suppliers</a:t>
            </a:r>
            <a:endParaRPr lang="en-US" sz="1600"/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 ordering and invoicing</a:t>
            </a:r>
            <a:endParaRPr lang="en-US" sz="1600"/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Limited visibility into total spend</a:t>
            </a:r>
            <a:endParaRPr lang="en-US" sz="1600"/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Reactive, transactional relationships</a:t>
            </a:r>
            <a:endParaRPr lang="en-US" sz="1600" b="1">
              <a:solidFill>
                <a:schemeClr val="bg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9C7C2D-CD06-4687-AE57-5A9B398CB8E5}"/>
              </a:ext>
            </a:extLst>
          </p:cNvPr>
          <p:cNvSpPr txBox="1"/>
          <p:nvPr/>
        </p:nvSpPr>
        <p:spPr>
          <a:xfrm>
            <a:off x="5570021" y="2633078"/>
            <a:ext cx="6311671" cy="39241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Consolidated instrument procurement with a trusted GPO vendor</a:t>
            </a:r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Contracted pricing across a comprehensive product offering</a:t>
            </a:r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Streamlined ordering, invoicing, and inventory management</a:t>
            </a:r>
          </a:p>
          <a:p>
            <a:pPr marL="742950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400">
                <a:solidFill>
                  <a:srgbClr val="1B2A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24/7 real time order history/tracking via eCommerce portal</a:t>
            </a:r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Spend &amp; order fulfillment analytics via Quarterly Instrument Business Reviews (IBR)</a:t>
            </a:r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600">
                <a:solidFill>
                  <a:srgbClr val="1B2A3D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Dedicated, proactive account management team</a:t>
            </a:r>
          </a:p>
          <a:p>
            <a:pPr marL="742950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400">
                <a:solidFill>
                  <a:srgbClr val="1B2A3D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Standing on-site visits tailored to your facility’s needs</a:t>
            </a:r>
          </a:p>
          <a:p>
            <a:pPr marL="742950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q"/>
            </a:pPr>
            <a:r>
              <a:rPr lang="en-US" sz="1400">
                <a:solidFill>
                  <a:srgbClr val="1B2A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 conversion implementation support: cross-referencing, count sheet updates, and tracking system integration</a:t>
            </a:r>
          </a:p>
          <a:p>
            <a:pPr marL="742950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endParaRPr lang="en-US" sz="1400">
              <a:solidFill>
                <a:srgbClr val="1B2A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q"/>
            </a:pPr>
            <a:endParaRPr lang="en-US" sz="1400">
              <a:solidFill>
                <a:srgbClr val="1B2A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aphic 6">
            <a:extLst>
              <a:ext uri="{FF2B5EF4-FFF2-40B4-BE49-F238E27FC236}">
                <a16:creationId xmlns:a16="http://schemas.microsoft.com/office/drawing/2014/main" id="{3BD3B416-67F4-9576-60EF-C860C9459458}"/>
              </a:ext>
            </a:extLst>
          </p:cNvPr>
          <p:cNvGrpSpPr/>
          <p:nvPr/>
        </p:nvGrpSpPr>
        <p:grpSpPr>
          <a:xfrm>
            <a:off x="9715126" y="6258501"/>
            <a:ext cx="2166566" cy="275457"/>
            <a:chOff x="4978026" y="3285341"/>
            <a:chExt cx="2247923" cy="285800"/>
          </a:xfrm>
          <a:solidFill>
            <a:schemeClr val="tx2"/>
          </a:solidFill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AD96C75-ED93-1F6D-2DAC-20631C3B6F6B}"/>
                </a:ext>
              </a:extLst>
            </p:cNvPr>
            <p:cNvSpPr/>
            <p:nvPr/>
          </p:nvSpPr>
          <p:spPr>
            <a:xfrm>
              <a:off x="4978026" y="3288489"/>
              <a:ext cx="202549" cy="242592"/>
            </a:xfrm>
            <a:custGeom>
              <a:avLst/>
              <a:gdLst>
                <a:gd name="connsiteX0" fmla="*/ 172903 w 202549"/>
                <a:gd name="connsiteY0" fmla="*/ 70576 h 242592"/>
                <a:gd name="connsiteX1" fmla="*/ 172903 w 202549"/>
                <a:gd name="connsiteY1" fmla="*/ 213098 h 242592"/>
                <a:gd name="connsiteX2" fmla="*/ 29647 w 202549"/>
                <a:gd name="connsiteY2" fmla="*/ 213098 h 242592"/>
                <a:gd name="connsiteX3" fmla="*/ 29647 w 202549"/>
                <a:gd name="connsiteY3" fmla="*/ 70576 h 242592"/>
                <a:gd name="connsiteX4" fmla="*/ 100132 w 202549"/>
                <a:gd name="connsiteY4" fmla="*/ 548 h 242592"/>
                <a:gd name="connsiteX5" fmla="*/ 102513 w 202549"/>
                <a:gd name="connsiteY5" fmla="*/ 548 h 242592"/>
                <a:gd name="connsiteX6" fmla="*/ 145280 w 202549"/>
                <a:gd name="connsiteY6" fmla="*/ 43001 h 242592"/>
                <a:gd name="connsiteX7" fmla="*/ 145280 w 202549"/>
                <a:gd name="connsiteY7" fmla="*/ 45370 h 242592"/>
                <a:gd name="connsiteX8" fmla="*/ 74890 w 202549"/>
                <a:gd name="connsiteY8" fmla="*/ 115398 h 242592"/>
                <a:gd name="connsiteX9" fmla="*/ 74890 w 202549"/>
                <a:gd name="connsiteY9" fmla="*/ 168086 h 242592"/>
                <a:gd name="connsiteX10" fmla="*/ 127849 w 202549"/>
                <a:gd name="connsiteY10" fmla="*/ 168086 h 242592"/>
                <a:gd name="connsiteX11" fmla="*/ 127849 w 202549"/>
                <a:gd name="connsiteY11" fmla="*/ 115398 h 242592"/>
                <a:gd name="connsiteX12" fmla="*/ 112609 w 202549"/>
                <a:gd name="connsiteY12" fmla="*/ 100142 h 242592"/>
                <a:gd name="connsiteX13" fmla="*/ 112609 w 202549"/>
                <a:gd name="connsiteY13" fmla="*/ 97773 h 242592"/>
                <a:gd name="connsiteX14" fmla="*/ 155281 w 202549"/>
                <a:gd name="connsiteY14" fmla="*/ 55225 h 242592"/>
                <a:gd name="connsiteX15" fmla="*/ 157663 w 202549"/>
                <a:gd name="connsiteY15" fmla="*/ 55225 h 242592"/>
                <a:gd name="connsiteX16" fmla="*/ 172903 w 202549"/>
                <a:gd name="connsiteY16" fmla="*/ 70576 h 24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2549" h="242592">
                  <a:moveTo>
                    <a:pt x="172903" y="70576"/>
                  </a:moveTo>
                  <a:cubicBezTo>
                    <a:pt x="212431" y="109902"/>
                    <a:pt x="212431" y="173772"/>
                    <a:pt x="172903" y="213098"/>
                  </a:cubicBezTo>
                  <a:cubicBezTo>
                    <a:pt x="133374" y="252424"/>
                    <a:pt x="69175" y="252424"/>
                    <a:pt x="29647" y="213098"/>
                  </a:cubicBezTo>
                  <a:cubicBezTo>
                    <a:pt x="-9882" y="173772"/>
                    <a:pt x="-9882" y="109997"/>
                    <a:pt x="29647" y="70576"/>
                  </a:cubicBezTo>
                  <a:lnTo>
                    <a:pt x="100132" y="548"/>
                  </a:lnTo>
                  <a:cubicBezTo>
                    <a:pt x="101370" y="-684"/>
                    <a:pt x="102513" y="548"/>
                    <a:pt x="102513" y="548"/>
                  </a:cubicBezTo>
                  <a:lnTo>
                    <a:pt x="145280" y="43001"/>
                  </a:lnTo>
                  <a:cubicBezTo>
                    <a:pt x="146423" y="44233"/>
                    <a:pt x="145280" y="45370"/>
                    <a:pt x="145280" y="45370"/>
                  </a:cubicBezTo>
                  <a:lnTo>
                    <a:pt x="74890" y="115398"/>
                  </a:lnTo>
                  <a:cubicBezTo>
                    <a:pt x="60222" y="129897"/>
                    <a:pt x="60222" y="153493"/>
                    <a:pt x="74890" y="168086"/>
                  </a:cubicBezTo>
                  <a:cubicBezTo>
                    <a:pt x="89464" y="182679"/>
                    <a:pt x="113181" y="182679"/>
                    <a:pt x="127849" y="168086"/>
                  </a:cubicBezTo>
                  <a:cubicBezTo>
                    <a:pt x="142518" y="153493"/>
                    <a:pt x="142518" y="129992"/>
                    <a:pt x="127849" y="115398"/>
                  </a:cubicBezTo>
                  <a:lnTo>
                    <a:pt x="112609" y="100142"/>
                  </a:lnTo>
                  <a:cubicBezTo>
                    <a:pt x="111371" y="98910"/>
                    <a:pt x="112609" y="97773"/>
                    <a:pt x="112609" y="97773"/>
                  </a:cubicBezTo>
                  <a:lnTo>
                    <a:pt x="155281" y="55225"/>
                  </a:lnTo>
                  <a:cubicBezTo>
                    <a:pt x="156520" y="54088"/>
                    <a:pt x="157663" y="55225"/>
                    <a:pt x="157663" y="55225"/>
                  </a:cubicBezTo>
                  <a:lnTo>
                    <a:pt x="172903" y="705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A7A0F9F-415F-CAEA-419D-14C245803C3D}"/>
                </a:ext>
              </a:extLst>
            </p:cNvPr>
            <p:cNvSpPr/>
            <p:nvPr/>
          </p:nvSpPr>
          <p:spPr>
            <a:xfrm>
              <a:off x="5221033" y="3338881"/>
              <a:ext cx="174116" cy="171707"/>
            </a:xfrm>
            <a:custGeom>
              <a:avLst/>
              <a:gdLst>
                <a:gd name="connsiteX0" fmla="*/ 174117 w 174116"/>
                <a:gd name="connsiteY0" fmla="*/ 167823 h 171707"/>
                <a:gd name="connsiteX1" fmla="*/ 153067 w 174116"/>
                <a:gd name="connsiteY1" fmla="*/ 167823 h 171707"/>
                <a:gd name="connsiteX2" fmla="*/ 153067 w 174116"/>
                <a:gd name="connsiteY2" fmla="*/ 139110 h 171707"/>
                <a:gd name="connsiteX3" fmla="*/ 152495 w 174116"/>
                <a:gd name="connsiteY3" fmla="*/ 139110 h 171707"/>
                <a:gd name="connsiteX4" fmla="*/ 88392 w 174116"/>
                <a:gd name="connsiteY4" fmla="*/ 171708 h 171707"/>
                <a:gd name="connsiteX5" fmla="*/ 0 w 174116"/>
                <a:gd name="connsiteY5" fmla="*/ 85570 h 171707"/>
                <a:gd name="connsiteX6" fmla="*/ 88392 w 174116"/>
                <a:gd name="connsiteY6" fmla="*/ 0 h 171707"/>
                <a:gd name="connsiteX7" fmla="*/ 152495 w 174116"/>
                <a:gd name="connsiteY7" fmla="*/ 32882 h 171707"/>
                <a:gd name="connsiteX8" fmla="*/ 153067 w 174116"/>
                <a:gd name="connsiteY8" fmla="*/ 32882 h 171707"/>
                <a:gd name="connsiteX9" fmla="*/ 153067 w 174116"/>
                <a:gd name="connsiteY9" fmla="*/ 4169 h 171707"/>
                <a:gd name="connsiteX10" fmla="*/ 174117 w 174116"/>
                <a:gd name="connsiteY10" fmla="*/ 4169 h 171707"/>
                <a:gd name="connsiteX11" fmla="*/ 174117 w 174116"/>
                <a:gd name="connsiteY11" fmla="*/ 167823 h 171707"/>
                <a:gd name="connsiteX12" fmla="*/ 88392 w 174116"/>
                <a:gd name="connsiteY12" fmla="*/ 152945 h 171707"/>
                <a:gd name="connsiteX13" fmla="*/ 154210 w 174116"/>
                <a:gd name="connsiteY13" fmla="*/ 86233 h 171707"/>
                <a:gd name="connsiteX14" fmla="*/ 88392 w 174116"/>
                <a:gd name="connsiteY14" fmla="*/ 18952 h 171707"/>
                <a:gd name="connsiteX15" fmla="*/ 21050 w 174116"/>
                <a:gd name="connsiteY15" fmla="*/ 86612 h 171707"/>
                <a:gd name="connsiteX16" fmla="*/ 88392 w 174116"/>
                <a:gd name="connsiteY16" fmla="*/ 152945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116" h="171707">
                  <a:moveTo>
                    <a:pt x="174117" y="167823"/>
                  </a:moveTo>
                  <a:lnTo>
                    <a:pt x="153067" y="167823"/>
                  </a:lnTo>
                  <a:lnTo>
                    <a:pt x="153067" y="139110"/>
                  </a:lnTo>
                  <a:lnTo>
                    <a:pt x="152495" y="139110"/>
                  </a:lnTo>
                  <a:cubicBezTo>
                    <a:pt x="134398" y="166022"/>
                    <a:pt x="105537" y="171708"/>
                    <a:pt x="88392" y="171708"/>
                  </a:cubicBezTo>
                  <a:cubicBezTo>
                    <a:pt x="36671" y="171708"/>
                    <a:pt x="0" y="132477"/>
                    <a:pt x="0" y="85570"/>
                  </a:cubicBezTo>
                  <a:cubicBezTo>
                    <a:pt x="0" y="41885"/>
                    <a:pt x="34576" y="0"/>
                    <a:pt x="88392" y="0"/>
                  </a:cubicBezTo>
                  <a:cubicBezTo>
                    <a:pt x="106108" y="0"/>
                    <a:pt x="134969" y="5686"/>
                    <a:pt x="152495" y="32882"/>
                  </a:cubicBezTo>
                  <a:lnTo>
                    <a:pt x="153067" y="32882"/>
                  </a:lnTo>
                  <a:lnTo>
                    <a:pt x="153067" y="4169"/>
                  </a:lnTo>
                  <a:lnTo>
                    <a:pt x="174117" y="4169"/>
                  </a:lnTo>
                  <a:lnTo>
                    <a:pt x="174117" y="167823"/>
                  </a:lnTo>
                  <a:close/>
                  <a:moveTo>
                    <a:pt x="88392" y="152945"/>
                  </a:moveTo>
                  <a:cubicBezTo>
                    <a:pt x="123920" y="152945"/>
                    <a:pt x="154210" y="124517"/>
                    <a:pt x="154210" y="86233"/>
                  </a:cubicBezTo>
                  <a:cubicBezTo>
                    <a:pt x="154210" y="50318"/>
                    <a:pt x="126206" y="18952"/>
                    <a:pt x="88392" y="18952"/>
                  </a:cubicBezTo>
                  <a:cubicBezTo>
                    <a:pt x="52292" y="18952"/>
                    <a:pt x="21050" y="45012"/>
                    <a:pt x="21050" y="86612"/>
                  </a:cubicBezTo>
                  <a:cubicBezTo>
                    <a:pt x="20955" y="123000"/>
                    <a:pt x="48101" y="152945"/>
                    <a:pt x="88392" y="152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E53E623-F393-DBE8-1092-DEF559B26789}"/>
                </a:ext>
              </a:extLst>
            </p:cNvPr>
            <p:cNvSpPr/>
            <p:nvPr/>
          </p:nvSpPr>
          <p:spPr>
            <a:xfrm>
              <a:off x="5421249" y="3338976"/>
              <a:ext cx="102203" cy="171613"/>
            </a:xfrm>
            <a:custGeom>
              <a:avLst/>
              <a:gdLst>
                <a:gd name="connsiteX0" fmla="*/ 20860 w 102203"/>
                <a:gd name="connsiteY0" fmla="*/ 119305 h 171613"/>
                <a:gd name="connsiteX1" fmla="*/ 50387 w 102203"/>
                <a:gd name="connsiteY1" fmla="*/ 152850 h 171613"/>
                <a:gd name="connsiteX2" fmla="*/ 81058 w 102203"/>
                <a:gd name="connsiteY2" fmla="*/ 123569 h 171613"/>
                <a:gd name="connsiteX3" fmla="*/ 48292 w 102203"/>
                <a:gd name="connsiteY3" fmla="*/ 90971 h 171613"/>
                <a:gd name="connsiteX4" fmla="*/ 4667 w 102203"/>
                <a:gd name="connsiteY4" fmla="*/ 45486 h 171613"/>
                <a:gd name="connsiteX5" fmla="*/ 51625 w 102203"/>
                <a:gd name="connsiteY5" fmla="*/ 0 h 171613"/>
                <a:gd name="connsiteX6" fmla="*/ 96488 w 102203"/>
                <a:gd name="connsiteY6" fmla="*/ 43969 h 171613"/>
                <a:gd name="connsiteX7" fmla="*/ 96488 w 102203"/>
                <a:gd name="connsiteY7" fmla="*/ 44538 h 171613"/>
                <a:gd name="connsiteX8" fmla="*/ 75438 w 102203"/>
                <a:gd name="connsiteY8" fmla="*/ 44538 h 171613"/>
                <a:gd name="connsiteX9" fmla="*/ 50768 w 102203"/>
                <a:gd name="connsiteY9" fmla="*/ 18763 h 171613"/>
                <a:gd name="connsiteX10" fmla="*/ 25813 w 102203"/>
                <a:gd name="connsiteY10" fmla="*/ 43306 h 171613"/>
                <a:gd name="connsiteX11" fmla="*/ 55245 w 102203"/>
                <a:gd name="connsiteY11" fmla="*/ 70503 h 171613"/>
                <a:gd name="connsiteX12" fmla="*/ 102203 w 102203"/>
                <a:gd name="connsiteY12" fmla="*/ 121105 h 171613"/>
                <a:gd name="connsiteX13" fmla="*/ 102203 w 102203"/>
                <a:gd name="connsiteY13" fmla="*/ 121674 h 171613"/>
                <a:gd name="connsiteX14" fmla="*/ 50482 w 102203"/>
                <a:gd name="connsiteY14" fmla="*/ 171613 h 171613"/>
                <a:gd name="connsiteX15" fmla="*/ 0 w 102203"/>
                <a:gd name="connsiteY15" fmla="*/ 121010 h 171613"/>
                <a:gd name="connsiteX16" fmla="*/ 0 w 102203"/>
                <a:gd name="connsiteY16" fmla="*/ 119210 h 171613"/>
                <a:gd name="connsiteX17" fmla="*/ 20860 w 102203"/>
                <a:gd name="connsiteY17" fmla="*/ 119210 h 17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203" h="171613">
                  <a:moveTo>
                    <a:pt x="20860" y="119305"/>
                  </a:moveTo>
                  <a:cubicBezTo>
                    <a:pt x="21431" y="150387"/>
                    <a:pt x="42863" y="152850"/>
                    <a:pt x="50387" y="152850"/>
                  </a:cubicBezTo>
                  <a:cubicBezTo>
                    <a:pt x="70199" y="152850"/>
                    <a:pt x="81058" y="141195"/>
                    <a:pt x="81058" y="123569"/>
                  </a:cubicBezTo>
                  <a:cubicBezTo>
                    <a:pt x="81058" y="101111"/>
                    <a:pt x="60579" y="96088"/>
                    <a:pt x="48292" y="90971"/>
                  </a:cubicBezTo>
                  <a:cubicBezTo>
                    <a:pt x="31432" y="85285"/>
                    <a:pt x="4667" y="76283"/>
                    <a:pt x="4667" y="45486"/>
                  </a:cubicBezTo>
                  <a:cubicBezTo>
                    <a:pt x="4667" y="22458"/>
                    <a:pt x="21241" y="0"/>
                    <a:pt x="51625" y="0"/>
                  </a:cubicBezTo>
                  <a:cubicBezTo>
                    <a:pt x="76009" y="0"/>
                    <a:pt x="96488" y="18573"/>
                    <a:pt x="96488" y="43969"/>
                  </a:cubicBezTo>
                  <a:lnTo>
                    <a:pt x="96488" y="44538"/>
                  </a:lnTo>
                  <a:lnTo>
                    <a:pt x="75438" y="44538"/>
                  </a:lnTo>
                  <a:cubicBezTo>
                    <a:pt x="73914" y="24448"/>
                    <a:pt x="60103" y="18763"/>
                    <a:pt x="50768" y="18763"/>
                  </a:cubicBezTo>
                  <a:cubicBezTo>
                    <a:pt x="33909" y="18763"/>
                    <a:pt x="25813" y="32219"/>
                    <a:pt x="25813" y="43306"/>
                  </a:cubicBezTo>
                  <a:cubicBezTo>
                    <a:pt x="25813" y="60647"/>
                    <a:pt x="43243" y="66617"/>
                    <a:pt x="55245" y="70503"/>
                  </a:cubicBezTo>
                  <a:cubicBezTo>
                    <a:pt x="74486" y="76757"/>
                    <a:pt x="102203" y="87275"/>
                    <a:pt x="102203" y="121105"/>
                  </a:cubicBezTo>
                  <a:lnTo>
                    <a:pt x="102203" y="121674"/>
                  </a:lnTo>
                  <a:cubicBezTo>
                    <a:pt x="102203" y="149534"/>
                    <a:pt x="85058" y="171613"/>
                    <a:pt x="50482" y="171613"/>
                  </a:cubicBezTo>
                  <a:cubicBezTo>
                    <a:pt x="27908" y="171613"/>
                    <a:pt x="0" y="156641"/>
                    <a:pt x="0" y="121010"/>
                  </a:cubicBezTo>
                  <a:lnTo>
                    <a:pt x="0" y="119210"/>
                  </a:lnTo>
                  <a:lnTo>
                    <a:pt x="20860" y="119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7CF6249-61AF-C09A-E1BD-1815EF68A5C3}"/>
                </a:ext>
              </a:extLst>
            </p:cNvPr>
            <p:cNvSpPr/>
            <p:nvPr/>
          </p:nvSpPr>
          <p:spPr>
            <a:xfrm>
              <a:off x="5547169" y="3338881"/>
              <a:ext cx="174117" cy="225248"/>
            </a:xfrm>
            <a:custGeom>
              <a:avLst/>
              <a:gdLst>
                <a:gd name="connsiteX0" fmla="*/ 0 w 174117"/>
                <a:gd name="connsiteY0" fmla="*/ 4169 h 225248"/>
                <a:gd name="connsiteX1" fmla="*/ 21050 w 174117"/>
                <a:gd name="connsiteY1" fmla="*/ 4169 h 225248"/>
                <a:gd name="connsiteX2" fmla="*/ 21050 w 174117"/>
                <a:gd name="connsiteY2" fmla="*/ 32882 h 225248"/>
                <a:gd name="connsiteX3" fmla="*/ 21622 w 174117"/>
                <a:gd name="connsiteY3" fmla="*/ 32882 h 225248"/>
                <a:gd name="connsiteX4" fmla="*/ 85725 w 174117"/>
                <a:gd name="connsiteY4" fmla="*/ 0 h 225248"/>
                <a:gd name="connsiteX5" fmla="*/ 174117 w 174117"/>
                <a:gd name="connsiteY5" fmla="*/ 85570 h 225248"/>
                <a:gd name="connsiteX6" fmla="*/ 85725 w 174117"/>
                <a:gd name="connsiteY6" fmla="*/ 171708 h 225248"/>
                <a:gd name="connsiteX7" fmla="*/ 21622 w 174117"/>
                <a:gd name="connsiteY7" fmla="*/ 139110 h 225248"/>
                <a:gd name="connsiteX8" fmla="*/ 21050 w 174117"/>
                <a:gd name="connsiteY8" fmla="*/ 139110 h 225248"/>
                <a:gd name="connsiteX9" fmla="*/ 21050 w 174117"/>
                <a:gd name="connsiteY9" fmla="*/ 225248 h 225248"/>
                <a:gd name="connsiteX10" fmla="*/ 0 w 174117"/>
                <a:gd name="connsiteY10" fmla="*/ 225248 h 225248"/>
                <a:gd name="connsiteX11" fmla="*/ 0 w 174117"/>
                <a:gd name="connsiteY11" fmla="*/ 4169 h 225248"/>
                <a:gd name="connsiteX12" fmla="*/ 85725 w 174117"/>
                <a:gd name="connsiteY12" fmla="*/ 18858 h 225248"/>
                <a:gd name="connsiteX13" fmla="*/ 19907 w 174117"/>
                <a:gd name="connsiteY13" fmla="*/ 86138 h 225248"/>
                <a:gd name="connsiteX14" fmla="*/ 85725 w 174117"/>
                <a:gd name="connsiteY14" fmla="*/ 152850 h 225248"/>
                <a:gd name="connsiteX15" fmla="*/ 153067 w 174117"/>
                <a:gd name="connsiteY15" fmla="*/ 86423 h 225248"/>
                <a:gd name="connsiteX16" fmla="*/ 85725 w 174117"/>
                <a:gd name="connsiteY16" fmla="*/ 18858 h 22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117" h="225248">
                  <a:moveTo>
                    <a:pt x="0" y="4169"/>
                  </a:moveTo>
                  <a:lnTo>
                    <a:pt x="21050" y="4169"/>
                  </a:lnTo>
                  <a:lnTo>
                    <a:pt x="21050" y="32882"/>
                  </a:lnTo>
                  <a:lnTo>
                    <a:pt x="21622" y="32882"/>
                  </a:lnTo>
                  <a:cubicBezTo>
                    <a:pt x="40577" y="5970"/>
                    <a:pt x="67913" y="0"/>
                    <a:pt x="85725" y="0"/>
                  </a:cubicBezTo>
                  <a:cubicBezTo>
                    <a:pt x="139541" y="0"/>
                    <a:pt x="174117" y="41885"/>
                    <a:pt x="174117" y="85570"/>
                  </a:cubicBezTo>
                  <a:cubicBezTo>
                    <a:pt x="174117" y="132571"/>
                    <a:pt x="137446" y="171708"/>
                    <a:pt x="85725" y="171708"/>
                  </a:cubicBezTo>
                  <a:cubicBezTo>
                    <a:pt x="68580" y="171708"/>
                    <a:pt x="40005" y="165738"/>
                    <a:pt x="21622" y="139110"/>
                  </a:cubicBezTo>
                  <a:lnTo>
                    <a:pt x="21050" y="139110"/>
                  </a:lnTo>
                  <a:lnTo>
                    <a:pt x="21050" y="225248"/>
                  </a:lnTo>
                  <a:lnTo>
                    <a:pt x="0" y="225248"/>
                  </a:lnTo>
                  <a:lnTo>
                    <a:pt x="0" y="4169"/>
                  </a:lnTo>
                  <a:close/>
                  <a:moveTo>
                    <a:pt x="85725" y="18858"/>
                  </a:moveTo>
                  <a:cubicBezTo>
                    <a:pt x="47816" y="18858"/>
                    <a:pt x="19907" y="50318"/>
                    <a:pt x="19907" y="86138"/>
                  </a:cubicBezTo>
                  <a:cubicBezTo>
                    <a:pt x="19907" y="124422"/>
                    <a:pt x="50292" y="152850"/>
                    <a:pt x="85725" y="152850"/>
                  </a:cubicBezTo>
                  <a:cubicBezTo>
                    <a:pt x="126016" y="152850"/>
                    <a:pt x="153067" y="122906"/>
                    <a:pt x="153067" y="86423"/>
                  </a:cubicBezTo>
                  <a:cubicBezTo>
                    <a:pt x="153067" y="44917"/>
                    <a:pt x="121825" y="18858"/>
                    <a:pt x="85725" y="18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64C525C-C7F4-20BC-ACC8-4C66F0D285E0}"/>
                </a:ext>
              </a:extLst>
            </p:cNvPr>
            <p:cNvSpPr/>
            <p:nvPr/>
          </p:nvSpPr>
          <p:spPr>
            <a:xfrm>
              <a:off x="5736336" y="3338881"/>
              <a:ext cx="171735" cy="171707"/>
            </a:xfrm>
            <a:custGeom>
              <a:avLst/>
              <a:gdLst>
                <a:gd name="connsiteX0" fmla="*/ 21622 w 171735"/>
                <a:gd name="connsiteY0" fmla="*/ 93624 h 171707"/>
                <a:gd name="connsiteX1" fmla="*/ 85344 w 171735"/>
                <a:gd name="connsiteY1" fmla="*/ 152850 h 171707"/>
                <a:gd name="connsiteX2" fmla="*/ 144304 w 171735"/>
                <a:gd name="connsiteY2" fmla="*/ 114282 h 171707"/>
                <a:gd name="connsiteX3" fmla="*/ 166592 w 171735"/>
                <a:gd name="connsiteY3" fmla="*/ 114282 h 171707"/>
                <a:gd name="connsiteX4" fmla="*/ 85725 w 171735"/>
                <a:gd name="connsiteY4" fmla="*/ 171708 h 171707"/>
                <a:gd name="connsiteX5" fmla="*/ 0 w 171735"/>
                <a:gd name="connsiteY5" fmla="*/ 86138 h 171707"/>
                <a:gd name="connsiteX6" fmla="*/ 85439 w 171735"/>
                <a:gd name="connsiteY6" fmla="*/ 0 h 171707"/>
                <a:gd name="connsiteX7" fmla="*/ 158782 w 171735"/>
                <a:gd name="connsiteY7" fmla="*/ 41885 h 171707"/>
                <a:gd name="connsiteX8" fmla="*/ 171736 w 171735"/>
                <a:gd name="connsiteY8" fmla="*/ 87654 h 171707"/>
                <a:gd name="connsiteX9" fmla="*/ 171450 w 171735"/>
                <a:gd name="connsiteY9" fmla="*/ 93624 h 171707"/>
                <a:gd name="connsiteX10" fmla="*/ 21622 w 171735"/>
                <a:gd name="connsiteY10" fmla="*/ 93624 h 171707"/>
                <a:gd name="connsiteX11" fmla="*/ 150019 w 171735"/>
                <a:gd name="connsiteY11" fmla="*/ 74767 h 171707"/>
                <a:gd name="connsiteX12" fmla="*/ 85630 w 171735"/>
                <a:gd name="connsiteY12" fmla="*/ 18858 h 171707"/>
                <a:gd name="connsiteX13" fmla="*/ 21526 w 171735"/>
                <a:gd name="connsiteY13" fmla="*/ 74767 h 171707"/>
                <a:gd name="connsiteX14" fmla="*/ 150019 w 171735"/>
                <a:gd name="connsiteY14" fmla="*/ 74767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1735" h="171707">
                  <a:moveTo>
                    <a:pt x="21622" y="93624"/>
                  </a:moveTo>
                  <a:cubicBezTo>
                    <a:pt x="23146" y="125654"/>
                    <a:pt x="53150" y="152850"/>
                    <a:pt x="85344" y="152850"/>
                  </a:cubicBezTo>
                  <a:cubicBezTo>
                    <a:pt x="115443" y="152282"/>
                    <a:pt x="136779" y="134561"/>
                    <a:pt x="144304" y="114282"/>
                  </a:cubicBezTo>
                  <a:lnTo>
                    <a:pt x="166592" y="114282"/>
                  </a:lnTo>
                  <a:cubicBezTo>
                    <a:pt x="155162" y="146880"/>
                    <a:pt x="123634" y="171708"/>
                    <a:pt x="85725" y="171708"/>
                  </a:cubicBezTo>
                  <a:cubicBezTo>
                    <a:pt x="39719" y="171708"/>
                    <a:pt x="0" y="134561"/>
                    <a:pt x="0" y="86138"/>
                  </a:cubicBezTo>
                  <a:cubicBezTo>
                    <a:pt x="0" y="39800"/>
                    <a:pt x="37624" y="853"/>
                    <a:pt x="85439" y="0"/>
                  </a:cubicBezTo>
                  <a:cubicBezTo>
                    <a:pt x="121539" y="284"/>
                    <a:pt x="147066" y="21511"/>
                    <a:pt x="158782" y="41885"/>
                  </a:cubicBezTo>
                  <a:cubicBezTo>
                    <a:pt x="168402" y="57425"/>
                    <a:pt x="171736" y="73345"/>
                    <a:pt x="171736" y="87654"/>
                  </a:cubicBezTo>
                  <a:cubicBezTo>
                    <a:pt x="171736" y="89739"/>
                    <a:pt x="171450" y="91540"/>
                    <a:pt x="171450" y="93624"/>
                  </a:cubicBezTo>
                  <a:lnTo>
                    <a:pt x="21622" y="93624"/>
                  </a:lnTo>
                  <a:close/>
                  <a:moveTo>
                    <a:pt x="150019" y="74767"/>
                  </a:moveTo>
                  <a:cubicBezTo>
                    <a:pt x="143351" y="36199"/>
                    <a:pt x="111823" y="18858"/>
                    <a:pt x="85630" y="18858"/>
                  </a:cubicBezTo>
                  <a:cubicBezTo>
                    <a:pt x="59817" y="18858"/>
                    <a:pt x="27622" y="36199"/>
                    <a:pt x="21526" y="74767"/>
                  </a:cubicBezTo>
                  <a:lnTo>
                    <a:pt x="150019" y="747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CB40994-4E46-0B73-2637-AA7B6E63E71D}"/>
                </a:ext>
              </a:extLst>
            </p:cNvPr>
            <p:cNvSpPr/>
            <p:nvPr/>
          </p:nvSpPr>
          <p:spPr>
            <a:xfrm>
              <a:off x="5927216" y="3338881"/>
              <a:ext cx="144684" cy="167822"/>
            </a:xfrm>
            <a:custGeom>
              <a:avLst/>
              <a:gdLst>
                <a:gd name="connsiteX0" fmla="*/ 95 w 144684"/>
                <a:gd name="connsiteY0" fmla="*/ 4169 h 167822"/>
                <a:gd name="connsiteX1" fmla="*/ 21146 w 144684"/>
                <a:gd name="connsiteY1" fmla="*/ 4169 h 167822"/>
                <a:gd name="connsiteX2" fmla="*/ 21146 w 144684"/>
                <a:gd name="connsiteY2" fmla="*/ 25112 h 167822"/>
                <a:gd name="connsiteX3" fmla="*/ 21717 w 144684"/>
                <a:gd name="connsiteY3" fmla="*/ 25112 h 167822"/>
                <a:gd name="connsiteX4" fmla="*/ 72200 w 144684"/>
                <a:gd name="connsiteY4" fmla="*/ 0 h 167822"/>
                <a:gd name="connsiteX5" fmla="*/ 124206 w 144684"/>
                <a:gd name="connsiteY5" fmla="*/ 20089 h 167822"/>
                <a:gd name="connsiteX6" fmla="*/ 144685 w 144684"/>
                <a:gd name="connsiteY6" fmla="*/ 77799 h 167822"/>
                <a:gd name="connsiteX7" fmla="*/ 144685 w 144684"/>
                <a:gd name="connsiteY7" fmla="*/ 167823 h 167822"/>
                <a:gd name="connsiteX8" fmla="*/ 123634 w 144684"/>
                <a:gd name="connsiteY8" fmla="*/ 167823 h 167822"/>
                <a:gd name="connsiteX9" fmla="*/ 123634 w 144684"/>
                <a:gd name="connsiteY9" fmla="*/ 77799 h 167822"/>
                <a:gd name="connsiteX10" fmla="*/ 108013 w 144684"/>
                <a:gd name="connsiteY10" fmla="*/ 32882 h 167822"/>
                <a:gd name="connsiteX11" fmla="*/ 72200 w 144684"/>
                <a:gd name="connsiteY11" fmla="*/ 18858 h 167822"/>
                <a:gd name="connsiteX12" fmla="*/ 36386 w 144684"/>
                <a:gd name="connsiteY12" fmla="*/ 32882 h 167822"/>
                <a:gd name="connsiteX13" fmla="*/ 21050 w 144684"/>
                <a:gd name="connsiteY13" fmla="*/ 76283 h 167822"/>
                <a:gd name="connsiteX14" fmla="*/ 21050 w 144684"/>
                <a:gd name="connsiteY14" fmla="*/ 167823 h 167822"/>
                <a:gd name="connsiteX15" fmla="*/ 0 w 144684"/>
                <a:gd name="connsiteY15" fmla="*/ 167823 h 167822"/>
                <a:gd name="connsiteX16" fmla="*/ 0 w 144684"/>
                <a:gd name="connsiteY16" fmla="*/ 4169 h 1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684" h="167822">
                  <a:moveTo>
                    <a:pt x="95" y="4169"/>
                  </a:moveTo>
                  <a:lnTo>
                    <a:pt x="21146" y="4169"/>
                  </a:lnTo>
                  <a:lnTo>
                    <a:pt x="21146" y="25112"/>
                  </a:lnTo>
                  <a:lnTo>
                    <a:pt x="21717" y="25112"/>
                  </a:lnTo>
                  <a:cubicBezTo>
                    <a:pt x="28004" y="15257"/>
                    <a:pt x="44291" y="0"/>
                    <a:pt x="72200" y="0"/>
                  </a:cubicBezTo>
                  <a:cubicBezTo>
                    <a:pt x="92392" y="0"/>
                    <a:pt x="109252" y="5117"/>
                    <a:pt x="124206" y="20089"/>
                  </a:cubicBezTo>
                  <a:cubicBezTo>
                    <a:pt x="136588" y="32029"/>
                    <a:pt x="144685" y="50887"/>
                    <a:pt x="144685" y="77799"/>
                  </a:cubicBezTo>
                  <a:lnTo>
                    <a:pt x="144685" y="167823"/>
                  </a:lnTo>
                  <a:lnTo>
                    <a:pt x="123634" y="167823"/>
                  </a:lnTo>
                  <a:lnTo>
                    <a:pt x="123634" y="77799"/>
                  </a:lnTo>
                  <a:cubicBezTo>
                    <a:pt x="123634" y="56573"/>
                    <a:pt x="117062" y="41600"/>
                    <a:pt x="108013" y="32882"/>
                  </a:cubicBezTo>
                  <a:cubicBezTo>
                    <a:pt x="96583" y="21795"/>
                    <a:pt x="81534" y="18858"/>
                    <a:pt x="72200" y="18858"/>
                  </a:cubicBezTo>
                  <a:cubicBezTo>
                    <a:pt x="62865" y="18858"/>
                    <a:pt x="47816" y="21890"/>
                    <a:pt x="36386" y="32882"/>
                  </a:cubicBezTo>
                  <a:cubicBezTo>
                    <a:pt x="27622" y="41221"/>
                    <a:pt x="21050" y="55909"/>
                    <a:pt x="21050" y="76283"/>
                  </a:cubicBezTo>
                  <a:lnTo>
                    <a:pt x="21050" y="167823"/>
                  </a:lnTo>
                  <a:lnTo>
                    <a:pt x="0" y="167823"/>
                  </a:lnTo>
                  <a:lnTo>
                    <a:pt x="0" y="41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8B84476-1FF5-ECE1-CF3E-1563CCB8DE6B}"/>
                </a:ext>
              </a:extLst>
            </p:cNvPr>
            <p:cNvSpPr/>
            <p:nvPr/>
          </p:nvSpPr>
          <p:spPr>
            <a:xfrm>
              <a:off x="6124575" y="3338976"/>
              <a:ext cx="102203" cy="171613"/>
            </a:xfrm>
            <a:custGeom>
              <a:avLst/>
              <a:gdLst>
                <a:gd name="connsiteX0" fmla="*/ 20860 w 102203"/>
                <a:gd name="connsiteY0" fmla="*/ 119305 h 171613"/>
                <a:gd name="connsiteX1" fmla="*/ 50387 w 102203"/>
                <a:gd name="connsiteY1" fmla="*/ 152850 h 171613"/>
                <a:gd name="connsiteX2" fmla="*/ 81058 w 102203"/>
                <a:gd name="connsiteY2" fmla="*/ 123569 h 171613"/>
                <a:gd name="connsiteX3" fmla="*/ 48292 w 102203"/>
                <a:gd name="connsiteY3" fmla="*/ 90971 h 171613"/>
                <a:gd name="connsiteX4" fmla="*/ 4667 w 102203"/>
                <a:gd name="connsiteY4" fmla="*/ 45486 h 171613"/>
                <a:gd name="connsiteX5" fmla="*/ 51625 w 102203"/>
                <a:gd name="connsiteY5" fmla="*/ 0 h 171613"/>
                <a:gd name="connsiteX6" fmla="*/ 96488 w 102203"/>
                <a:gd name="connsiteY6" fmla="*/ 43969 h 171613"/>
                <a:gd name="connsiteX7" fmla="*/ 96488 w 102203"/>
                <a:gd name="connsiteY7" fmla="*/ 44538 h 171613"/>
                <a:gd name="connsiteX8" fmla="*/ 75438 w 102203"/>
                <a:gd name="connsiteY8" fmla="*/ 44538 h 171613"/>
                <a:gd name="connsiteX9" fmla="*/ 50768 w 102203"/>
                <a:gd name="connsiteY9" fmla="*/ 18763 h 171613"/>
                <a:gd name="connsiteX10" fmla="*/ 25813 w 102203"/>
                <a:gd name="connsiteY10" fmla="*/ 43306 h 171613"/>
                <a:gd name="connsiteX11" fmla="*/ 55245 w 102203"/>
                <a:gd name="connsiteY11" fmla="*/ 70503 h 171613"/>
                <a:gd name="connsiteX12" fmla="*/ 102203 w 102203"/>
                <a:gd name="connsiteY12" fmla="*/ 121105 h 171613"/>
                <a:gd name="connsiteX13" fmla="*/ 102203 w 102203"/>
                <a:gd name="connsiteY13" fmla="*/ 121674 h 171613"/>
                <a:gd name="connsiteX14" fmla="*/ 50483 w 102203"/>
                <a:gd name="connsiteY14" fmla="*/ 171613 h 171613"/>
                <a:gd name="connsiteX15" fmla="*/ 0 w 102203"/>
                <a:gd name="connsiteY15" fmla="*/ 121010 h 171613"/>
                <a:gd name="connsiteX16" fmla="*/ 0 w 102203"/>
                <a:gd name="connsiteY16" fmla="*/ 119210 h 171613"/>
                <a:gd name="connsiteX17" fmla="*/ 20860 w 102203"/>
                <a:gd name="connsiteY17" fmla="*/ 119210 h 17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203" h="171613">
                  <a:moveTo>
                    <a:pt x="20860" y="119305"/>
                  </a:moveTo>
                  <a:cubicBezTo>
                    <a:pt x="21431" y="150387"/>
                    <a:pt x="42863" y="152850"/>
                    <a:pt x="50387" y="152850"/>
                  </a:cubicBezTo>
                  <a:cubicBezTo>
                    <a:pt x="70199" y="152850"/>
                    <a:pt x="81058" y="141195"/>
                    <a:pt x="81058" y="123569"/>
                  </a:cubicBezTo>
                  <a:cubicBezTo>
                    <a:pt x="81058" y="101111"/>
                    <a:pt x="60579" y="96088"/>
                    <a:pt x="48292" y="90971"/>
                  </a:cubicBezTo>
                  <a:cubicBezTo>
                    <a:pt x="31433" y="85285"/>
                    <a:pt x="4667" y="76283"/>
                    <a:pt x="4667" y="45486"/>
                  </a:cubicBezTo>
                  <a:cubicBezTo>
                    <a:pt x="4667" y="22458"/>
                    <a:pt x="21241" y="0"/>
                    <a:pt x="51625" y="0"/>
                  </a:cubicBezTo>
                  <a:cubicBezTo>
                    <a:pt x="76009" y="0"/>
                    <a:pt x="96488" y="18573"/>
                    <a:pt x="96488" y="43969"/>
                  </a:cubicBezTo>
                  <a:lnTo>
                    <a:pt x="96488" y="44538"/>
                  </a:lnTo>
                  <a:lnTo>
                    <a:pt x="75438" y="44538"/>
                  </a:lnTo>
                  <a:cubicBezTo>
                    <a:pt x="73914" y="24448"/>
                    <a:pt x="60103" y="18763"/>
                    <a:pt x="50768" y="18763"/>
                  </a:cubicBezTo>
                  <a:cubicBezTo>
                    <a:pt x="33909" y="18763"/>
                    <a:pt x="25813" y="32219"/>
                    <a:pt x="25813" y="43306"/>
                  </a:cubicBezTo>
                  <a:cubicBezTo>
                    <a:pt x="25813" y="60647"/>
                    <a:pt x="43243" y="66617"/>
                    <a:pt x="55245" y="70503"/>
                  </a:cubicBezTo>
                  <a:cubicBezTo>
                    <a:pt x="74486" y="76757"/>
                    <a:pt x="102203" y="87275"/>
                    <a:pt x="102203" y="121105"/>
                  </a:cubicBezTo>
                  <a:lnTo>
                    <a:pt x="102203" y="121674"/>
                  </a:lnTo>
                  <a:cubicBezTo>
                    <a:pt x="102203" y="149534"/>
                    <a:pt x="85058" y="171613"/>
                    <a:pt x="50483" y="171613"/>
                  </a:cubicBezTo>
                  <a:cubicBezTo>
                    <a:pt x="27908" y="171613"/>
                    <a:pt x="0" y="156641"/>
                    <a:pt x="0" y="121010"/>
                  </a:cubicBezTo>
                  <a:lnTo>
                    <a:pt x="0" y="119210"/>
                  </a:lnTo>
                  <a:lnTo>
                    <a:pt x="20860" y="119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8C61990-B511-4467-5151-B53B280602E4}"/>
                </a:ext>
              </a:extLst>
            </p:cNvPr>
            <p:cNvSpPr/>
            <p:nvPr/>
          </p:nvSpPr>
          <p:spPr>
            <a:xfrm>
              <a:off x="6252305" y="3342861"/>
              <a:ext cx="144113" cy="167727"/>
            </a:xfrm>
            <a:custGeom>
              <a:avLst/>
              <a:gdLst>
                <a:gd name="connsiteX0" fmla="*/ 144113 w 144113"/>
                <a:gd name="connsiteY0" fmla="*/ 163843 h 167727"/>
                <a:gd name="connsiteX1" fmla="*/ 124206 w 144113"/>
                <a:gd name="connsiteY1" fmla="*/ 163843 h 167727"/>
                <a:gd name="connsiteX2" fmla="*/ 124206 w 144113"/>
                <a:gd name="connsiteY2" fmla="*/ 138447 h 167727"/>
                <a:gd name="connsiteX3" fmla="*/ 123634 w 144113"/>
                <a:gd name="connsiteY3" fmla="*/ 138447 h 167727"/>
                <a:gd name="connsiteX4" fmla="*/ 70961 w 144113"/>
                <a:gd name="connsiteY4" fmla="*/ 167728 h 167727"/>
                <a:gd name="connsiteX5" fmla="*/ 14383 w 144113"/>
                <a:gd name="connsiteY5" fmla="*/ 143185 h 167727"/>
                <a:gd name="connsiteX6" fmla="*/ 0 w 144113"/>
                <a:gd name="connsiteY6" fmla="*/ 90497 h 167727"/>
                <a:gd name="connsiteX7" fmla="*/ 0 w 144113"/>
                <a:gd name="connsiteY7" fmla="*/ 95 h 167727"/>
                <a:gd name="connsiteX8" fmla="*/ 21050 w 144113"/>
                <a:gd name="connsiteY8" fmla="*/ 95 h 167727"/>
                <a:gd name="connsiteX9" fmla="*/ 21050 w 144113"/>
                <a:gd name="connsiteY9" fmla="*/ 90118 h 167727"/>
                <a:gd name="connsiteX10" fmla="*/ 32766 w 144113"/>
                <a:gd name="connsiteY10" fmla="*/ 133235 h 167727"/>
                <a:gd name="connsiteX11" fmla="*/ 70961 w 144113"/>
                <a:gd name="connsiteY11" fmla="*/ 148776 h 167727"/>
                <a:gd name="connsiteX12" fmla="*/ 105823 w 144113"/>
                <a:gd name="connsiteY12" fmla="*/ 135604 h 167727"/>
                <a:gd name="connsiteX13" fmla="*/ 122968 w 144113"/>
                <a:gd name="connsiteY13" fmla="*/ 86517 h 167727"/>
                <a:gd name="connsiteX14" fmla="*/ 122968 w 144113"/>
                <a:gd name="connsiteY14" fmla="*/ 0 h 167727"/>
                <a:gd name="connsiteX15" fmla="*/ 144018 w 144113"/>
                <a:gd name="connsiteY15" fmla="*/ 0 h 167727"/>
                <a:gd name="connsiteX16" fmla="*/ 144018 w 144113"/>
                <a:gd name="connsiteY16" fmla="*/ 163843 h 16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113" h="167727">
                  <a:moveTo>
                    <a:pt x="144113" y="163843"/>
                  </a:moveTo>
                  <a:lnTo>
                    <a:pt x="124206" y="163843"/>
                  </a:lnTo>
                  <a:lnTo>
                    <a:pt x="124206" y="138447"/>
                  </a:lnTo>
                  <a:lnTo>
                    <a:pt x="123634" y="138447"/>
                  </a:lnTo>
                  <a:cubicBezTo>
                    <a:pt x="117634" y="150671"/>
                    <a:pt x="101727" y="167728"/>
                    <a:pt x="70961" y="167728"/>
                  </a:cubicBezTo>
                  <a:cubicBezTo>
                    <a:pt x="38481" y="167728"/>
                    <a:pt x="21622" y="152187"/>
                    <a:pt x="14383" y="143185"/>
                  </a:cubicBezTo>
                  <a:cubicBezTo>
                    <a:pt x="2667" y="128781"/>
                    <a:pt x="0" y="107839"/>
                    <a:pt x="0" y="90497"/>
                  </a:cubicBezTo>
                  <a:lnTo>
                    <a:pt x="0" y="95"/>
                  </a:lnTo>
                  <a:lnTo>
                    <a:pt x="21050" y="95"/>
                  </a:lnTo>
                  <a:lnTo>
                    <a:pt x="21050" y="90118"/>
                  </a:lnTo>
                  <a:cubicBezTo>
                    <a:pt x="21050" y="110776"/>
                    <a:pt x="25527" y="124232"/>
                    <a:pt x="32766" y="133235"/>
                  </a:cubicBezTo>
                  <a:cubicBezTo>
                    <a:pt x="44196" y="146122"/>
                    <a:pt x="59531" y="148776"/>
                    <a:pt x="70961" y="148776"/>
                  </a:cubicBezTo>
                  <a:cubicBezTo>
                    <a:pt x="82677" y="148776"/>
                    <a:pt x="95345" y="146122"/>
                    <a:pt x="105823" y="135604"/>
                  </a:cubicBezTo>
                  <a:cubicBezTo>
                    <a:pt x="115443" y="126033"/>
                    <a:pt x="122968" y="115230"/>
                    <a:pt x="122968" y="86517"/>
                  </a:cubicBezTo>
                  <a:lnTo>
                    <a:pt x="122968" y="0"/>
                  </a:lnTo>
                  <a:lnTo>
                    <a:pt x="144018" y="0"/>
                  </a:lnTo>
                  <a:lnTo>
                    <a:pt x="144018" y="1638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E91206D-0CE6-52E4-92EE-0C1FE69F7965}"/>
                </a:ext>
              </a:extLst>
            </p:cNvPr>
            <p:cNvSpPr/>
            <p:nvPr/>
          </p:nvSpPr>
          <p:spPr>
            <a:xfrm>
              <a:off x="6429565" y="3338787"/>
              <a:ext cx="68008" cy="167822"/>
            </a:xfrm>
            <a:custGeom>
              <a:avLst/>
              <a:gdLst>
                <a:gd name="connsiteX0" fmla="*/ 95 w 68008"/>
                <a:gd name="connsiteY0" fmla="*/ 4264 h 167822"/>
                <a:gd name="connsiteX1" fmla="*/ 21146 w 68008"/>
                <a:gd name="connsiteY1" fmla="*/ 4264 h 167822"/>
                <a:gd name="connsiteX2" fmla="*/ 21146 w 68008"/>
                <a:gd name="connsiteY2" fmla="*/ 27860 h 167822"/>
                <a:gd name="connsiteX3" fmla="*/ 21717 w 68008"/>
                <a:gd name="connsiteY3" fmla="*/ 27860 h 167822"/>
                <a:gd name="connsiteX4" fmla="*/ 68008 w 68008"/>
                <a:gd name="connsiteY4" fmla="*/ 0 h 167822"/>
                <a:gd name="connsiteX5" fmla="*/ 68008 w 68008"/>
                <a:gd name="connsiteY5" fmla="*/ 22174 h 167822"/>
                <a:gd name="connsiteX6" fmla="*/ 32480 w 68008"/>
                <a:gd name="connsiteY6" fmla="*/ 38284 h 167822"/>
                <a:gd name="connsiteX7" fmla="*/ 21050 w 68008"/>
                <a:gd name="connsiteY7" fmla="*/ 72114 h 167822"/>
                <a:gd name="connsiteX8" fmla="*/ 21050 w 68008"/>
                <a:gd name="connsiteY8" fmla="*/ 167823 h 167822"/>
                <a:gd name="connsiteX9" fmla="*/ 0 w 68008"/>
                <a:gd name="connsiteY9" fmla="*/ 167823 h 167822"/>
                <a:gd name="connsiteX10" fmla="*/ 0 w 68008"/>
                <a:gd name="connsiteY10" fmla="*/ 4264 h 1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008" h="167822">
                  <a:moveTo>
                    <a:pt x="95" y="4264"/>
                  </a:moveTo>
                  <a:lnTo>
                    <a:pt x="21146" y="4264"/>
                  </a:lnTo>
                  <a:lnTo>
                    <a:pt x="21146" y="27860"/>
                  </a:lnTo>
                  <a:lnTo>
                    <a:pt x="21717" y="27860"/>
                  </a:lnTo>
                  <a:cubicBezTo>
                    <a:pt x="31623" y="4833"/>
                    <a:pt x="50292" y="1232"/>
                    <a:pt x="68008" y="0"/>
                  </a:cubicBezTo>
                  <a:lnTo>
                    <a:pt x="68008" y="22174"/>
                  </a:lnTo>
                  <a:cubicBezTo>
                    <a:pt x="53245" y="23406"/>
                    <a:pt x="40672" y="28713"/>
                    <a:pt x="32480" y="38284"/>
                  </a:cubicBezTo>
                  <a:cubicBezTo>
                    <a:pt x="25241" y="47286"/>
                    <a:pt x="21050" y="58942"/>
                    <a:pt x="21050" y="72114"/>
                  </a:cubicBezTo>
                  <a:lnTo>
                    <a:pt x="21050" y="167823"/>
                  </a:lnTo>
                  <a:lnTo>
                    <a:pt x="0" y="167823"/>
                  </a:lnTo>
                  <a:lnTo>
                    <a:pt x="0" y="42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249B4F33-AD19-D353-B353-4E2E9818B4D3}"/>
                </a:ext>
              </a:extLst>
            </p:cNvPr>
            <p:cNvSpPr/>
            <p:nvPr/>
          </p:nvSpPr>
          <p:spPr>
            <a:xfrm>
              <a:off x="6501765" y="3338881"/>
              <a:ext cx="171068" cy="232260"/>
            </a:xfrm>
            <a:custGeom>
              <a:avLst/>
              <a:gdLst>
                <a:gd name="connsiteX0" fmla="*/ 171069 w 171068"/>
                <a:gd name="connsiteY0" fmla="*/ 142142 h 232260"/>
                <a:gd name="connsiteX1" fmla="*/ 156019 w 171068"/>
                <a:gd name="connsiteY1" fmla="*/ 202032 h 232260"/>
                <a:gd name="connsiteX2" fmla="*/ 90773 w 171068"/>
                <a:gd name="connsiteY2" fmla="*/ 232261 h 232260"/>
                <a:gd name="connsiteX3" fmla="*/ 6572 w 171068"/>
                <a:gd name="connsiteY3" fmla="*/ 172087 h 232260"/>
                <a:gd name="connsiteX4" fmla="*/ 28861 w 171068"/>
                <a:gd name="connsiteY4" fmla="*/ 172087 h 232260"/>
                <a:gd name="connsiteX5" fmla="*/ 90488 w 171068"/>
                <a:gd name="connsiteY5" fmla="*/ 213403 h 232260"/>
                <a:gd name="connsiteX6" fmla="*/ 150019 w 171068"/>
                <a:gd name="connsiteY6" fmla="*/ 152377 h 232260"/>
                <a:gd name="connsiteX7" fmla="*/ 150019 w 171068"/>
                <a:gd name="connsiteY7" fmla="*/ 137973 h 232260"/>
                <a:gd name="connsiteX8" fmla="*/ 149447 w 171068"/>
                <a:gd name="connsiteY8" fmla="*/ 137973 h 232260"/>
                <a:gd name="connsiteX9" fmla="*/ 86011 w 171068"/>
                <a:gd name="connsiteY9" fmla="*/ 171803 h 232260"/>
                <a:gd name="connsiteX10" fmla="*/ 0 w 171068"/>
                <a:gd name="connsiteY10" fmla="*/ 86802 h 232260"/>
                <a:gd name="connsiteX11" fmla="*/ 86011 w 171068"/>
                <a:gd name="connsiteY11" fmla="*/ 0 h 232260"/>
                <a:gd name="connsiteX12" fmla="*/ 149447 w 171068"/>
                <a:gd name="connsiteY12" fmla="*/ 33546 h 232260"/>
                <a:gd name="connsiteX13" fmla="*/ 150019 w 171068"/>
                <a:gd name="connsiteY13" fmla="*/ 33546 h 232260"/>
                <a:gd name="connsiteX14" fmla="*/ 150019 w 171068"/>
                <a:gd name="connsiteY14" fmla="*/ 4264 h 232260"/>
                <a:gd name="connsiteX15" fmla="*/ 171069 w 171068"/>
                <a:gd name="connsiteY15" fmla="*/ 4264 h 232260"/>
                <a:gd name="connsiteX16" fmla="*/ 171069 w 171068"/>
                <a:gd name="connsiteY16" fmla="*/ 142142 h 232260"/>
                <a:gd name="connsiteX17" fmla="*/ 85915 w 171068"/>
                <a:gd name="connsiteY17" fmla="*/ 152945 h 232260"/>
                <a:gd name="connsiteX18" fmla="*/ 151162 w 171068"/>
                <a:gd name="connsiteY18" fmla="*/ 86233 h 232260"/>
                <a:gd name="connsiteX19" fmla="*/ 85915 w 171068"/>
                <a:gd name="connsiteY19" fmla="*/ 18952 h 232260"/>
                <a:gd name="connsiteX20" fmla="*/ 20955 w 171068"/>
                <a:gd name="connsiteY20" fmla="*/ 86233 h 232260"/>
                <a:gd name="connsiteX21" fmla="*/ 85915 w 171068"/>
                <a:gd name="connsiteY21" fmla="*/ 152945 h 23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1068" h="232260">
                  <a:moveTo>
                    <a:pt x="171069" y="142142"/>
                  </a:moveTo>
                  <a:cubicBezTo>
                    <a:pt x="171069" y="159768"/>
                    <a:pt x="171069" y="181942"/>
                    <a:pt x="156019" y="202032"/>
                  </a:cubicBezTo>
                  <a:cubicBezTo>
                    <a:pt x="135255" y="230744"/>
                    <a:pt x="97346" y="232261"/>
                    <a:pt x="90773" y="232261"/>
                  </a:cubicBezTo>
                  <a:cubicBezTo>
                    <a:pt x="67342" y="232261"/>
                    <a:pt x="21622" y="223258"/>
                    <a:pt x="6572" y="172087"/>
                  </a:cubicBezTo>
                  <a:lnTo>
                    <a:pt x="28861" y="172087"/>
                  </a:lnTo>
                  <a:cubicBezTo>
                    <a:pt x="34290" y="185543"/>
                    <a:pt x="50482" y="213403"/>
                    <a:pt x="90488" y="213403"/>
                  </a:cubicBezTo>
                  <a:cubicBezTo>
                    <a:pt x="118110" y="213403"/>
                    <a:pt x="150019" y="197578"/>
                    <a:pt x="150019" y="152377"/>
                  </a:cubicBezTo>
                  <a:lnTo>
                    <a:pt x="150019" y="137973"/>
                  </a:lnTo>
                  <a:lnTo>
                    <a:pt x="149447" y="137973"/>
                  </a:lnTo>
                  <a:cubicBezTo>
                    <a:pt x="137065" y="161284"/>
                    <a:pt x="110014" y="171803"/>
                    <a:pt x="86011" y="171803"/>
                  </a:cubicBezTo>
                  <a:cubicBezTo>
                    <a:pt x="42672" y="171803"/>
                    <a:pt x="0" y="138257"/>
                    <a:pt x="0" y="86802"/>
                  </a:cubicBezTo>
                  <a:cubicBezTo>
                    <a:pt x="0" y="34777"/>
                    <a:pt x="42672" y="0"/>
                    <a:pt x="86011" y="0"/>
                  </a:cubicBezTo>
                  <a:cubicBezTo>
                    <a:pt x="101060" y="0"/>
                    <a:pt x="130492" y="4454"/>
                    <a:pt x="149447" y="33546"/>
                  </a:cubicBezTo>
                  <a:lnTo>
                    <a:pt x="150019" y="33546"/>
                  </a:lnTo>
                  <a:lnTo>
                    <a:pt x="150019" y="4264"/>
                  </a:lnTo>
                  <a:lnTo>
                    <a:pt x="171069" y="4264"/>
                  </a:lnTo>
                  <a:lnTo>
                    <a:pt x="171069" y="142142"/>
                  </a:lnTo>
                  <a:close/>
                  <a:moveTo>
                    <a:pt x="85915" y="152945"/>
                  </a:moveTo>
                  <a:cubicBezTo>
                    <a:pt x="129540" y="152945"/>
                    <a:pt x="151162" y="113998"/>
                    <a:pt x="151162" y="86233"/>
                  </a:cubicBezTo>
                  <a:cubicBezTo>
                    <a:pt x="151162" y="50318"/>
                    <a:pt x="122872" y="18952"/>
                    <a:pt x="85915" y="18952"/>
                  </a:cubicBezTo>
                  <a:cubicBezTo>
                    <a:pt x="48577" y="18952"/>
                    <a:pt x="20955" y="50413"/>
                    <a:pt x="20955" y="86233"/>
                  </a:cubicBezTo>
                  <a:cubicBezTo>
                    <a:pt x="20955" y="121769"/>
                    <a:pt x="48673" y="152945"/>
                    <a:pt x="85915" y="152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345D2EE-723F-421A-844C-67B79B187797}"/>
                </a:ext>
              </a:extLst>
            </p:cNvPr>
            <p:cNvSpPr/>
            <p:nvPr/>
          </p:nvSpPr>
          <p:spPr>
            <a:xfrm>
              <a:off x="6703980" y="3285341"/>
              <a:ext cx="21050" cy="221362"/>
            </a:xfrm>
            <a:custGeom>
              <a:avLst/>
              <a:gdLst>
                <a:gd name="connsiteX0" fmla="*/ 0 w 21050"/>
                <a:gd name="connsiteY0" fmla="*/ 0 h 221362"/>
                <a:gd name="connsiteX1" fmla="*/ 21050 w 21050"/>
                <a:gd name="connsiteY1" fmla="*/ 0 h 221362"/>
                <a:gd name="connsiteX2" fmla="*/ 21050 w 21050"/>
                <a:gd name="connsiteY2" fmla="*/ 37715 h 221362"/>
                <a:gd name="connsiteX3" fmla="*/ 0 w 21050"/>
                <a:gd name="connsiteY3" fmla="*/ 37715 h 221362"/>
                <a:gd name="connsiteX4" fmla="*/ 0 w 21050"/>
                <a:gd name="connsiteY4" fmla="*/ 0 h 221362"/>
                <a:gd name="connsiteX5" fmla="*/ 0 w 21050"/>
                <a:gd name="connsiteY5" fmla="*/ 57710 h 221362"/>
                <a:gd name="connsiteX6" fmla="*/ 21050 w 21050"/>
                <a:gd name="connsiteY6" fmla="*/ 57710 h 221362"/>
                <a:gd name="connsiteX7" fmla="*/ 21050 w 21050"/>
                <a:gd name="connsiteY7" fmla="*/ 221363 h 221362"/>
                <a:gd name="connsiteX8" fmla="*/ 0 w 21050"/>
                <a:gd name="connsiteY8" fmla="*/ 221363 h 221362"/>
                <a:gd name="connsiteX9" fmla="*/ 0 w 21050"/>
                <a:gd name="connsiteY9" fmla="*/ 57710 h 221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50" h="221362">
                  <a:moveTo>
                    <a:pt x="0" y="0"/>
                  </a:moveTo>
                  <a:lnTo>
                    <a:pt x="21050" y="0"/>
                  </a:lnTo>
                  <a:lnTo>
                    <a:pt x="21050" y="37715"/>
                  </a:lnTo>
                  <a:lnTo>
                    <a:pt x="0" y="37715"/>
                  </a:lnTo>
                  <a:lnTo>
                    <a:pt x="0" y="0"/>
                  </a:lnTo>
                  <a:close/>
                  <a:moveTo>
                    <a:pt x="0" y="57710"/>
                  </a:moveTo>
                  <a:lnTo>
                    <a:pt x="21050" y="57710"/>
                  </a:lnTo>
                  <a:lnTo>
                    <a:pt x="21050" y="221363"/>
                  </a:lnTo>
                  <a:lnTo>
                    <a:pt x="0" y="221363"/>
                  </a:lnTo>
                  <a:lnTo>
                    <a:pt x="0" y="577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F77405E-3EFC-D6DA-638B-7AC143F72010}"/>
                </a:ext>
              </a:extLst>
            </p:cNvPr>
            <p:cNvSpPr/>
            <p:nvPr/>
          </p:nvSpPr>
          <p:spPr>
            <a:xfrm>
              <a:off x="6745033" y="3338881"/>
              <a:ext cx="170211" cy="171707"/>
            </a:xfrm>
            <a:custGeom>
              <a:avLst/>
              <a:gdLst>
                <a:gd name="connsiteX0" fmla="*/ 170212 w 170211"/>
                <a:gd name="connsiteY0" fmla="*/ 119684 h 171707"/>
                <a:gd name="connsiteX1" fmla="*/ 88392 w 170211"/>
                <a:gd name="connsiteY1" fmla="*/ 171708 h 171707"/>
                <a:gd name="connsiteX2" fmla="*/ 0 w 170211"/>
                <a:gd name="connsiteY2" fmla="*/ 86138 h 171707"/>
                <a:gd name="connsiteX3" fmla="*/ 88392 w 170211"/>
                <a:gd name="connsiteY3" fmla="*/ 0 h 171707"/>
                <a:gd name="connsiteX4" fmla="*/ 170212 w 170211"/>
                <a:gd name="connsiteY4" fmla="*/ 53540 h 171707"/>
                <a:gd name="connsiteX5" fmla="*/ 147066 w 170211"/>
                <a:gd name="connsiteY5" fmla="*/ 53540 h 171707"/>
                <a:gd name="connsiteX6" fmla="*/ 88964 w 170211"/>
                <a:gd name="connsiteY6" fmla="*/ 18858 h 171707"/>
                <a:gd name="connsiteX7" fmla="*/ 20955 w 170211"/>
                <a:gd name="connsiteY7" fmla="*/ 85570 h 171707"/>
                <a:gd name="connsiteX8" fmla="*/ 88964 w 170211"/>
                <a:gd name="connsiteY8" fmla="*/ 152945 h 171707"/>
                <a:gd name="connsiteX9" fmla="*/ 147066 w 170211"/>
                <a:gd name="connsiteY9" fmla="*/ 119684 h 171707"/>
                <a:gd name="connsiteX10" fmla="*/ 170212 w 170211"/>
                <a:gd name="connsiteY10" fmla="*/ 119684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211" h="171707">
                  <a:moveTo>
                    <a:pt x="170212" y="119684"/>
                  </a:moveTo>
                  <a:cubicBezTo>
                    <a:pt x="159639" y="140058"/>
                    <a:pt x="137732" y="171708"/>
                    <a:pt x="88392" y="171708"/>
                  </a:cubicBezTo>
                  <a:cubicBezTo>
                    <a:pt x="36957" y="171708"/>
                    <a:pt x="0" y="131908"/>
                    <a:pt x="0" y="86138"/>
                  </a:cubicBezTo>
                  <a:cubicBezTo>
                    <a:pt x="0" y="38852"/>
                    <a:pt x="39433" y="0"/>
                    <a:pt x="88392" y="0"/>
                  </a:cubicBezTo>
                  <a:cubicBezTo>
                    <a:pt x="117253" y="0"/>
                    <a:pt x="154210" y="14404"/>
                    <a:pt x="170212" y="53540"/>
                  </a:cubicBezTo>
                  <a:lnTo>
                    <a:pt x="147066" y="53540"/>
                  </a:lnTo>
                  <a:cubicBezTo>
                    <a:pt x="133826" y="28713"/>
                    <a:pt x="109728" y="18858"/>
                    <a:pt x="88964" y="18858"/>
                  </a:cubicBezTo>
                  <a:cubicBezTo>
                    <a:pt x="56769" y="18858"/>
                    <a:pt x="20955" y="42832"/>
                    <a:pt x="20955" y="85570"/>
                  </a:cubicBezTo>
                  <a:cubicBezTo>
                    <a:pt x="20955" y="122337"/>
                    <a:pt x="49530" y="152945"/>
                    <a:pt x="88964" y="152945"/>
                  </a:cubicBezTo>
                  <a:cubicBezTo>
                    <a:pt x="123253" y="152945"/>
                    <a:pt x="140399" y="132287"/>
                    <a:pt x="147066" y="119684"/>
                  </a:cubicBezTo>
                  <a:lnTo>
                    <a:pt x="170212" y="1196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DA08A50-447D-C450-3FA4-F3CD8E30D8B9}"/>
                </a:ext>
              </a:extLst>
            </p:cNvPr>
            <p:cNvSpPr/>
            <p:nvPr/>
          </p:nvSpPr>
          <p:spPr>
            <a:xfrm>
              <a:off x="6924389" y="3338881"/>
              <a:ext cx="174116" cy="171707"/>
            </a:xfrm>
            <a:custGeom>
              <a:avLst/>
              <a:gdLst>
                <a:gd name="connsiteX0" fmla="*/ 174117 w 174116"/>
                <a:gd name="connsiteY0" fmla="*/ 167823 h 171707"/>
                <a:gd name="connsiteX1" fmla="*/ 153067 w 174116"/>
                <a:gd name="connsiteY1" fmla="*/ 167823 h 171707"/>
                <a:gd name="connsiteX2" fmla="*/ 153067 w 174116"/>
                <a:gd name="connsiteY2" fmla="*/ 139110 h 171707"/>
                <a:gd name="connsiteX3" fmla="*/ 152495 w 174116"/>
                <a:gd name="connsiteY3" fmla="*/ 139110 h 171707"/>
                <a:gd name="connsiteX4" fmla="*/ 88392 w 174116"/>
                <a:gd name="connsiteY4" fmla="*/ 171708 h 171707"/>
                <a:gd name="connsiteX5" fmla="*/ 0 w 174116"/>
                <a:gd name="connsiteY5" fmla="*/ 85570 h 171707"/>
                <a:gd name="connsiteX6" fmla="*/ 88392 w 174116"/>
                <a:gd name="connsiteY6" fmla="*/ 0 h 171707"/>
                <a:gd name="connsiteX7" fmla="*/ 152495 w 174116"/>
                <a:gd name="connsiteY7" fmla="*/ 32882 h 171707"/>
                <a:gd name="connsiteX8" fmla="*/ 153067 w 174116"/>
                <a:gd name="connsiteY8" fmla="*/ 32882 h 171707"/>
                <a:gd name="connsiteX9" fmla="*/ 153067 w 174116"/>
                <a:gd name="connsiteY9" fmla="*/ 4169 h 171707"/>
                <a:gd name="connsiteX10" fmla="*/ 174117 w 174116"/>
                <a:gd name="connsiteY10" fmla="*/ 4169 h 171707"/>
                <a:gd name="connsiteX11" fmla="*/ 174117 w 174116"/>
                <a:gd name="connsiteY11" fmla="*/ 167823 h 171707"/>
                <a:gd name="connsiteX12" fmla="*/ 88392 w 174116"/>
                <a:gd name="connsiteY12" fmla="*/ 152945 h 171707"/>
                <a:gd name="connsiteX13" fmla="*/ 154210 w 174116"/>
                <a:gd name="connsiteY13" fmla="*/ 86233 h 171707"/>
                <a:gd name="connsiteX14" fmla="*/ 88392 w 174116"/>
                <a:gd name="connsiteY14" fmla="*/ 18952 h 171707"/>
                <a:gd name="connsiteX15" fmla="*/ 21050 w 174116"/>
                <a:gd name="connsiteY15" fmla="*/ 86612 h 171707"/>
                <a:gd name="connsiteX16" fmla="*/ 88392 w 174116"/>
                <a:gd name="connsiteY16" fmla="*/ 152945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116" h="171707">
                  <a:moveTo>
                    <a:pt x="174117" y="167823"/>
                  </a:moveTo>
                  <a:lnTo>
                    <a:pt x="153067" y="167823"/>
                  </a:lnTo>
                  <a:lnTo>
                    <a:pt x="153067" y="139110"/>
                  </a:lnTo>
                  <a:lnTo>
                    <a:pt x="152495" y="139110"/>
                  </a:lnTo>
                  <a:cubicBezTo>
                    <a:pt x="134493" y="166022"/>
                    <a:pt x="105537" y="171708"/>
                    <a:pt x="88392" y="171708"/>
                  </a:cubicBezTo>
                  <a:cubicBezTo>
                    <a:pt x="36671" y="171708"/>
                    <a:pt x="0" y="132477"/>
                    <a:pt x="0" y="85570"/>
                  </a:cubicBezTo>
                  <a:cubicBezTo>
                    <a:pt x="0" y="41885"/>
                    <a:pt x="34576" y="0"/>
                    <a:pt x="88392" y="0"/>
                  </a:cubicBezTo>
                  <a:cubicBezTo>
                    <a:pt x="106108" y="0"/>
                    <a:pt x="134969" y="5686"/>
                    <a:pt x="152495" y="32882"/>
                  </a:cubicBezTo>
                  <a:lnTo>
                    <a:pt x="153067" y="32882"/>
                  </a:lnTo>
                  <a:lnTo>
                    <a:pt x="153067" y="4169"/>
                  </a:lnTo>
                  <a:lnTo>
                    <a:pt x="174117" y="4169"/>
                  </a:lnTo>
                  <a:lnTo>
                    <a:pt x="174117" y="167823"/>
                  </a:lnTo>
                  <a:close/>
                  <a:moveTo>
                    <a:pt x="88392" y="152945"/>
                  </a:moveTo>
                  <a:cubicBezTo>
                    <a:pt x="123920" y="152945"/>
                    <a:pt x="154210" y="124517"/>
                    <a:pt x="154210" y="86233"/>
                  </a:cubicBezTo>
                  <a:cubicBezTo>
                    <a:pt x="154210" y="50318"/>
                    <a:pt x="126206" y="18952"/>
                    <a:pt x="88392" y="18952"/>
                  </a:cubicBezTo>
                  <a:cubicBezTo>
                    <a:pt x="52292" y="18952"/>
                    <a:pt x="21050" y="45012"/>
                    <a:pt x="21050" y="86612"/>
                  </a:cubicBezTo>
                  <a:cubicBezTo>
                    <a:pt x="21050" y="123000"/>
                    <a:pt x="48101" y="152945"/>
                    <a:pt x="88392" y="152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A692242-0C5F-A9F1-D5C8-D0CD8A70633A}"/>
                </a:ext>
              </a:extLst>
            </p:cNvPr>
            <p:cNvSpPr/>
            <p:nvPr/>
          </p:nvSpPr>
          <p:spPr>
            <a:xfrm>
              <a:off x="7124414" y="3285341"/>
              <a:ext cx="21050" cy="221362"/>
            </a:xfrm>
            <a:custGeom>
              <a:avLst/>
              <a:gdLst>
                <a:gd name="connsiteX0" fmla="*/ 0 w 21050"/>
                <a:gd name="connsiteY0" fmla="*/ 0 h 221362"/>
                <a:gd name="connsiteX1" fmla="*/ 21050 w 21050"/>
                <a:gd name="connsiteY1" fmla="*/ 0 h 221362"/>
                <a:gd name="connsiteX2" fmla="*/ 21050 w 21050"/>
                <a:gd name="connsiteY2" fmla="*/ 221363 h 221362"/>
                <a:gd name="connsiteX3" fmla="*/ 0 w 21050"/>
                <a:gd name="connsiteY3" fmla="*/ 221363 h 221362"/>
                <a:gd name="connsiteX4" fmla="*/ 0 w 21050"/>
                <a:gd name="connsiteY4" fmla="*/ 0 h 221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0" h="221362">
                  <a:moveTo>
                    <a:pt x="0" y="0"/>
                  </a:moveTo>
                  <a:lnTo>
                    <a:pt x="21050" y="0"/>
                  </a:lnTo>
                  <a:lnTo>
                    <a:pt x="21050" y="221363"/>
                  </a:lnTo>
                  <a:lnTo>
                    <a:pt x="0" y="2213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18E40D6-D36E-20FE-0B1C-07C4097046ED}"/>
                </a:ext>
              </a:extLst>
            </p:cNvPr>
            <p:cNvSpPr/>
            <p:nvPr/>
          </p:nvSpPr>
          <p:spPr>
            <a:xfrm>
              <a:off x="7166228" y="3448710"/>
              <a:ext cx="59721" cy="57994"/>
            </a:xfrm>
            <a:custGeom>
              <a:avLst/>
              <a:gdLst>
                <a:gd name="connsiteX0" fmla="*/ 59722 w 59721"/>
                <a:gd name="connsiteY0" fmla="*/ 28902 h 57994"/>
                <a:gd name="connsiteX1" fmla="*/ 29909 w 59721"/>
                <a:gd name="connsiteY1" fmla="*/ 57994 h 57994"/>
                <a:gd name="connsiteX2" fmla="*/ 0 w 59721"/>
                <a:gd name="connsiteY2" fmla="*/ 28902 h 57994"/>
                <a:gd name="connsiteX3" fmla="*/ 30099 w 59721"/>
                <a:gd name="connsiteY3" fmla="*/ 0 h 57994"/>
                <a:gd name="connsiteX4" fmla="*/ 59722 w 59721"/>
                <a:gd name="connsiteY4" fmla="*/ 28902 h 57994"/>
                <a:gd name="connsiteX5" fmla="*/ 7430 w 59721"/>
                <a:gd name="connsiteY5" fmla="*/ 28902 h 57994"/>
                <a:gd name="connsiteX6" fmla="*/ 30099 w 59721"/>
                <a:gd name="connsiteY6" fmla="*/ 52024 h 57994"/>
                <a:gd name="connsiteX7" fmla="*/ 52197 w 59721"/>
                <a:gd name="connsiteY7" fmla="*/ 29092 h 57994"/>
                <a:gd name="connsiteX8" fmla="*/ 29718 w 59721"/>
                <a:gd name="connsiteY8" fmla="*/ 5780 h 57994"/>
                <a:gd name="connsiteX9" fmla="*/ 7430 w 59721"/>
                <a:gd name="connsiteY9" fmla="*/ 28902 h 57994"/>
                <a:gd name="connsiteX10" fmla="*/ 25337 w 59721"/>
                <a:gd name="connsiteY10" fmla="*/ 43969 h 57994"/>
                <a:gd name="connsiteX11" fmla="*/ 18574 w 59721"/>
                <a:gd name="connsiteY11" fmla="*/ 43969 h 57994"/>
                <a:gd name="connsiteX12" fmla="*/ 18574 w 59721"/>
                <a:gd name="connsiteY12" fmla="*/ 15067 h 57994"/>
                <a:gd name="connsiteX13" fmla="*/ 29718 w 59721"/>
                <a:gd name="connsiteY13" fmla="*/ 14214 h 57994"/>
                <a:gd name="connsiteX14" fmla="*/ 39624 w 59721"/>
                <a:gd name="connsiteY14" fmla="*/ 16488 h 57994"/>
                <a:gd name="connsiteX15" fmla="*/ 42672 w 59721"/>
                <a:gd name="connsiteY15" fmla="*/ 22648 h 57994"/>
                <a:gd name="connsiteX16" fmla="*/ 36671 w 59721"/>
                <a:gd name="connsiteY16" fmla="*/ 29566 h 57994"/>
                <a:gd name="connsiteX17" fmla="*/ 36671 w 59721"/>
                <a:gd name="connsiteY17" fmla="*/ 29945 h 57994"/>
                <a:gd name="connsiteX18" fmla="*/ 41815 w 59721"/>
                <a:gd name="connsiteY18" fmla="*/ 36957 h 57994"/>
                <a:gd name="connsiteX19" fmla="*/ 43910 w 59721"/>
                <a:gd name="connsiteY19" fmla="*/ 43969 h 57994"/>
                <a:gd name="connsiteX20" fmla="*/ 36862 w 59721"/>
                <a:gd name="connsiteY20" fmla="*/ 43969 h 57994"/>
                <a:gd name="connsiteX21" fmla="*/ 34576 w 59721"/>
                <a:gd name="connsiteY21" fmla="*/ 36957 h 57994"/>
                <a:gd name="connsiteX22" fmla="*/ 28575 w 59721"/>
                <a:gd name="connsiteY22" fmla="*/ 32503 h 57994"/>
                <a:gd name="connsiteX23" fmla="*/ 25432 w 59721"/>
                <a:gd name="connsiteY23" fmla="*/ 32503 h 57994"/>
                <a:gd name="connsiteX24" fmla="*/ 25432 w 59721"/>
                <a:gd name="connsiteY24" fmla="*/ 43969 h 57994"/>
                <a:gd name="connsiteX25" fmla="*/ 25527 w 59721"/>
                <a:gd name="connsiteY25" fmla="*/ 27670 h 57994"/>
                <a:gd name="connsiteX26" fmla="*/ 28670 w 59721"/>
                <a:gd name="connsiteY26" fmla="*/ 27670 h 57994"/>
                <a:gd name="connsiteX27" fmla="*/ 35433 w 59721"/>
                <a:gd name="connsiteY27" fmla="*/ 23406 h 57994"/>
                <a:gd name="connsiteX28" fmla="*/ 29242 w 59721"/>
                <a:gd name="connsiteY28" fmla="*/ 18952 h 57994"/>
                <a:gd name="connsiteX29" fmla="*/ 25527 w 59721"/>
                <a:gd name="connsiteY29" fmla="*/ 19331 h 57994"/>
                <a:gd name="connsiteX30" fmla="*/ 25527 w 59721"/>
                <a:gd name="connsiteY30" fmla="*/ 27670 h 5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721" h="57994">
                  <a:moveTo>
                    <a:pt x="59722" y="28902"/>
                  </a:moveTo>
                  <a:cubicBezTo>
                    <a:pt x="59722" y="45106"/>
                    <a:pt x="46577" y="57994"/>
                    <a:pt x="29909" y="57994"/>
                  </a:cubicBezTo>
                  <a:cubicBezTo>
                    <a:pt x="13240" y="57994"/>
                    <a:pt x="0" y="45106"/>
                    <a:pt x="0" y="28902"/>
                  </a:cubicBezTo>
                  <a:cubicBezTo>
                    <a:pt x="0" y="12698"/>
                    <a:pt x="13335" y="0"/>
                    <a:pt x="30099" y="0"/>
                  </a:cubicBezTo>
                  <a:cubicBezTo>
                    <a:pt x="46577" y="0"/>
                    <a:pt x="59722" y="12698"/>
                    <a:pt x="59722" y="28902"/>
                  </a:cubicBezTo>
                  <a:close/>
                  <a:moveTo>
                    <a:pt x="7430" y="28902"/>
                  </a:moveTo>
                  <a:cubicBezTo>
                    <a:pt x="7430" y="41790"/>
                    <a:pt x="17145" y="52024"/>
                    <a:pt x="30099" y="52024"/>
                  </a:cubicBezTo>
                  <a:cubicBezTo>
                    <a:pt x="42672" y="52214"/>
                    <a:pt x="52197" y="41790"/>
                    <a:pt x="52197" y="29092"/>
                  </a:cubicBezTo>
                  <a:cubicBezTo>
                    <a:pt x="52197" y="16204"/>
                    <a:pt x="42672" y="5780"/>
                    <a:pt x="29718" y="5780"/>
                  </a:cubicBezTo>
                  <a:cubicBezTo>
                    <a:pt x="17145" y="5875"/>
                    <a:pt x="7430" y="16299"/>
                    <a:pt x="7430" y="28902"/>
                  </a:cubicBezTo>
                  <a:close/>
                  <a:moveTo>
                    <a:pt x="25337" y="43969"/>
                  </a:moveTo>
                  <a:lnTo>
                    <a:pt x="18574" y="43969"/>
                  </a:lnTo>
                  <a:lnTo>
                    <a:pt x="18574" y="15067"/>
                  </a:lnTo>
                  <a:cubicBezTo>
                    <a:pt x="21241" y="14688"/>
                    <a:pt x="24956" y="14214"/>
                    <a:pt x="29718" y="14214"/>
                  </a:cubicBezTo>
                  <a:cubicBezTo>
                    <a:pt x="35243" y="14214"/>
                    <a:pt x="37719" y="15067"/>
                    <a:pt x="39624" y="16488"/>
                  </a:cubicBezTo>
                  <a:cubicBezTo>
                    <a:pt x="41434" y="17720"/>
                    <a:pt x="42672" y="19805"/>
                    <a:pt x="42672" y="22648"/>
                  </a:cubicBezTo>
                  <a:cubicBezTo>
                    <a:pt x="42672" y="26154"/>
                    <a:pt x="40005" y="28428"/>
                    <a:pt x="36671" y="29566"/>
                  </a:cubicBezTo>
                  <a:lnTo>
                    <a:pt x="36671" y="29945"/>
                  </a:lnTo>
                  <a:cubicBezTo>
                    <a:pt x="39529" y="30798"/>
                    <a:pt x="40958" y="33072"/>
                    <a:pt x="41815" y="36957"/>
                  </a:cubicBezTo>
                  <a:cubicBezTo>
                    <a:pt x="42672" y="41411"/>
                    <a:pt x="43434" y="42927"/>
                    <a:pt x="43910" y="43969"/>
                  </a:cubicBezTo>
                  <a:lnTo>
                    <a:pt x="36862" y="43969"/>
                  </a:lnTo>
                  <a:cubicBezTo>
                    <a:pt x="36005" y="42927"/>
                    <a:pt x="35433" y="40463"/>
                    <a:pt x="34576" y="36957"/>
                  </a:cubicBezTo>
                  <a:cubicBezTo>
                    <a:pt x="34004" y="33925"/>
                    <a:pt x="32290" y="32503"/>
                    <a:pt x="28575" y="32503"/>
                  </a:cubicBezTo>
                  <a:lnTo>
                    <a:pt x="25432" y="32503"/>
                  </a:lnTo>
                  <a:lnTo>
                    <a:pt x="25432" y="43969"/>
                  </a:lnTo>
                  <a:close/>
                  <a:moveTo>
                    <a:pt x="25527" y="27670"/>
                  </a:moveTo>
                  <a:lnTo>
                    <a:pt x="28670" y="27670"/>
                  </a:lnTo>
                  <a:cubicBezTo>
                    <a:pt x="32385" y="27670"/>
                    <a:pt x="35433" y="26438"/>
                    <a:pt x="35433" y="23406"/>
                  </a:cubicBezTo>
                  <a:cubicBezTo>
                    <a:pt x="35433" y="20753"/>
                    <a:pt x="33528" y="18952"/>
                    <a:pt x="29242" y="18952"/>
                  </a:cubicBezTo>
                  <a:cubicBezTo>
                    <a:pt x="27432" y="18952"/>
                    <a:pt x="26194" y="19142"/>
                    <a:pt x="25527" y="19331"/>
                  </a:cubicBezTo>
                  <a:lnTo>
                    <a:pt x="25527" y="276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40" name="Graphic 39">
            <a:extLst>
              <a:ext uri="{FF2B5EF4-FFF2-40B4-BE49-F238E27FC236}">
                <a16:creationId xmlns:a16="http://schemas.microsoft.com/office/drawing/2014/main" id="{C1597480-E018-5F34-1DED-F7433C4CFD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405" y="1439676"/>
            <a:ext cx="628650" cy="62865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AD5E6725-6D7F-62C3-6BC7-42CD66F728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1541" y="1308814"/>
            <a:ext cx="654984" cy="65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8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2E680-B125-57D6-7C1D-F1D7470CE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5464-B502-46E4-8F25-EB05E0095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186" y="275041"/>
            <a:ext cx="11675165" cy="719755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rgbClr val="042359"/>
                </a:solidFill>
                <a:latin typeface="Arial"/>
                <a:cs typeface="Arial"/>
              </a:rPr>
              <a:t>Instrument Vendor Conversion Support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FF2E0F-54E0-694B-EB84-F47030048827}"/>
              </a:ext>
            </a:extLst>
          </p:cNvPr>
          <p:cNvSpPr txBox="1"/>
          <p:nvPr/>
        </p:nvSpPr>
        <p:spPr>
          <a:xfrm>
            <a:off x="286186" y="1319454"/>
            <a:ext cx="10801978" cy="1267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US" i="0">
                <a:effectLst/>
              </a:rPr>
              <a:t>Onsite </a:t>
            </a:r>
            <a:r>
              <a:rPr lang="en-US"/>
              <a:t>support will </a:t>
            </a:r>
            <a:r>
              <a:rPr lang="en-US" i="0">
                <a:effectLst/>
              </a:rPr>
              <a:t>assist in the development of a</a:t>
            </a:r>
            <a:r>
              <a:rPr lang="en-US"/>
              <a:t> conversion plan </a:t>
            </a:r>
            <a:r>
              <a:rPr lang="en-US" i="0">
                <a:effectLst/>
              </a:rPr>
              <a:t>and execution of the actions required to successfully implement a preferred vendor partnership</a:t>
            </a:r>
          </a:p>
          <a:p>
            <a:pPr fontAlgn="t">
              <a:lnSpc>
                <a:spcPts val="1500"/>
              </a:lnSpc>
              <a:buNone/>
            </a:pPr>
            <a:endParaRPr lang="en-US" i="0">
              <a:effectLst/>
            </a:endParaRPr>
          </a:p>
          <a:p>
            <a:pPr fontAlgn="t">
              <a:lnSpc>
                <a:spcPts val="1500"/>
              </a:lnSpc>
            </a:pPr>
            <a:r>
              <a:rPr lang="en-US"/>
              <a:t>The phased approach will define the process and activities, assign responsible parties, and establish clear timelines and due dates.  </a:t>
            </a:r>
          </a:p>
          <a:p>
            <a:pPr fontAlgn="t">
              <a:lnSpc>
                <a:spcPts val="1500"/>
              </a:lnSpc>
              <a:buNone/>
            </a:pPr>
            <a:endParaRPr lang="en-US" i="0">
              <a:effectLst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1A1ED0CA-5453-B238-933D-AE8A5D5A69D9}"/>
              </a:ext>
            </a:extLst>
          </p:cNvPr>
          <p:cNvSpPr/>
          <p:nvPr/>
        </p:nvSpPr>
        <p:spPr>
          <a:xfrm>
            <a:off x="347332" y="2815697"/>
            <a:ext cx="2743198" cy="1791388"/>
          </a:xfrm>
          <a:prstGeom prst="homePlate">
            <a:avLst/>
          </a:prstGeom>
          <a:solidFill>
            <a:srgbClr val="042359"/>
          </a:solidFill>
          <a:ln>
            <a:solidFill>
              <a:srgbClr val="0423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b="1"/>
              <a:t>Phase 1</a:t>
            </a:r>
            <a:r>
              <a:rPr lang="en-US"/>
              <a:t>  </a:t>
            </a: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Goal Setting &amp; Data Collection/Analysis</a:t>
            </a:r>
          </a:p>
          <a:p>
            <a:pPr algn="ctr"/>
            <a:endParaRPr lang="en-US"/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4E7253C2-03B2-CB51-B622-EBA22CF8DC00}"/>
              </a:ext>
            </a:extLst>
          </p:cNvPr>
          <p:cNvSpPr/>
          <p:nvPr/>
        </p:nvSpPr>
        <p:spPr>
          <a:xfrm>
            <a:off x="2425783" y="2811154"/>
            <a:ext cx="3175591" cy="1791388"/>
          </a:xfrm>
          <a:prstGeom prst="chevron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b="1"/>
              <a:t>Phase 2</a:t>
            </a:r>
            <a:endParaRPr lang="en-US" sz="1400" b="1"/>
          </a:p>
          <a:p>
            <a:pPr algn="ctr"/>
            <a:r>
              <a:rPr lang="en-US" b="1">
                <a:solidFill>
                  <a:schemeClr val="bg1"/>
                </a:solidFill>
              </a:rPr>
              <a:t>Contract &amp; Implement 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C3EDDF13-C0B5-BB53-D49C-AD912CD13C03}"/>
              </a:ext>
            </a:extLst>
          </p:cNvPr>
          <p:cNvSpPr/>
          <p:nvPr/>
        </p:nvSpPr>
        <p:spPr>
          <a:xfrm>
            <a:off x="4908273" y="2815697"/>
            <a:ext cx="3302046" cy="1786845"/>
          </a:xfrm>
          <a:prstGeom prst="chevro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b="1">
                <a:solidFill>
                  <a:schemeClr val="bg1"/>
                </a:solidFill>
              </a:rPr>
              <a:t>Phase 3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Sample Evaluations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4DC6B09E-7409-1D61-2776-24700208C5AE}"/>
              </a:ext>
            </a:extLst>
          </p:cNvPr>
          <p:cNvSpPr/>
          <p:nvPr/>
        </p:nvSpPr>
        <p:spPr>
          <a:xfrm>
            <a:off x="7579454" y="2811154"/>
            <a:ext cx="3854090" cy="179138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b="1">
                <a:solidFill>
                  <a:schemeClr val="bg1"/>
                </a:solidFill>
              </a:rPr>
              <a:t>Phase 4</a:t>
            </a:r>
          </a:p>
          <a:p>
            <a:pPr algn="ctr"/>
            <a:r>
              <a:rPr lang="en-US" b="1">
                <a:solidFill>
                  <a:schemeClr val="bg1"/>
                </a:solidFill>
              </a:rPr>
              <a:t>Post Conversion Reporting</a:t>
            </a:r>
          </a:p>
        </p:txBody>
      </p:sp>
    </p:spTree>
    <p:extLst>
      <p:ext uri="{BB962C8B-B14F-4D97-AF65-F5344CB8AC3E}">
        <p14:creationId xmlns:p14="http://schemas.microsoft.com/office/powerpoint/2010/main" val="18951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E9883-B75E-1EE7-04D4-3270E5436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93" y="117863"/>
            <a:ext cx="11675165" cy="719755"/>
          </a:xfrm>
        </p:spPr>
        <p:txBody>
          <a:bodyPr lIns="91440" tIns="45720" rIns="91440" bIns="45720" anchor="t"/>
          <a:lstStyle/>
          <a:p>
            <a:r>
              <a:rPr lang="en-US" sz="3600">
                <a:solidFill>
                  <a:srgbClr val="042359"/>
                </a:solidFill>
                <a:latin typeface="Arial"/>
                <a:cs typeface="Arial"/>
              </a:rPr>
              <a:t>Instrument Business Review</a:t>
            </a:r>
            <a:r>
              <a:rPr lang="en-US">
                <a:solidFill>
                  <a:srgbClr val="042359"/>
                </a:solidFill>
                <a:latin typeface="Arial"/>
                <a:cs typeface="Arial"/>
              </a:rPr>
              <a:t> – Path to Compliance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A8E43B-3297-56B6-F7C6-E3680A3A0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42" y="742368"/>
            <a:ext cx="11246027" cy="551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1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BD8A211-751D-EFA0-CB7D-C63C23E509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C9508C-663C-22EB-6FE1-D212D1C8C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10141"/>
            <a:ext cx="5072660" cy="719755"/>
          </a:xfrm>
        </p:spPr>
        <p:txBody>
          <a:bodyPr/>
          <a:lstStyle/>
          <a:p>
            <a:r>
              <a:rPr lang="en-US"/>
              <a:t>eCommerce &amp;</a:t>
            </a:r>
            <a:br>
              <a:rPr lang="en-US"/>
            </a:br>
            <a:r>
              <a:rPr lang="en-US"/>
              <a:t>Self-Service Portal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238F9-19EC-B863-35E9-28A8AC570EED}"/>
              </a:ext>
            </a:extLst>
          </p:cNvPr>
          <p:cNvSpPr txBox="1"/>
          <p:nvPr/>
        </p:nvSpPr>
        <p:spPr>
          <a:xfrm>
            <a:off x="557961" y="2570763"/>
            <a:ext cx="5072660" cy="2754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Contract-aligned pricing </a:t>
            </a:r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quote generation</a:t>
            </a:r>
            <a:endParaRPr lang="en-US" sz="1600"/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history access</a:t>
            </a:r>
            <a:endParaRPr lang="en-US" sz="1600"/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shipment tracking</a:t>
            </a:r>
            <a:endParaRPr lang="en-US" sz="1600"/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Detailed invoice access for streamlined AP workflows</a:t>
            </a:r>
            <a:endParaRPr lang="en-US" sz="1600"/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 part number cross-referencing</a:t>
            </a:r>
            <a:endParaRPr lang="en-US" sz="1600"/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chain transparency with stocking status and lead-times</a:t>
            </a:r>
            <a:endParaRPr lang="en-US" sz="1600"/>
          </a:p>
          <a:p>
            <a:pPr marL="173038" indent="-173038">
              <a:spcBef>
                <a:spcPts val="600"/>
              </a:spcBef>
              <a:buSzPct val="100000"/>
              <a:buChar char="•"/>
            </a:pPr>
            <a:r>
              <a:rPr lang="en-US" sz="1600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 self-service purchasing</a:t>
            </a:r>
            <a:endParaRPr lang="en-US" sz="16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4C1DA0-7A29-0275-3AEA-BEAEB5CE4E33}"/>
              </a:ext>
            </a:extLst>
          </p:cNvPr>
          <p:cNvSpPr/>
          <p:nvPr/>
        </p:nvSpPr>
        <p:spPr>
          <a:xfrm>
            <a:off x="555204" y="1585678"/>
            <a:ext cx="788768" cy="7887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5F1762-9D1A-10D3-2C45-D597CB12AD10}"/>
              </a:ext>
            </a:extLst>
          </p:cNvPr>
          <p:cNvSpPr txBox="1"/>
          <p:nvPr/>
        </p:nvSpPr>
        <p:spPr>
          <a:xfrm>
            <a:off x="1472777" y="1703063"/>
            <a:ext cx="3583317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b="1">
                <a:solidFill>
                  <a:schemeClr val="bg2"/>
                </a:solidFill>
              </a:rPr>
              <a:t>24/7 access to the tools and</a:t>
            </a:r>
            <a:br>
              <a:rPr lang="en-US" b="1">
                <a:solidFill>
                  <a:schemeClr val="bg2"/>
                </a:solidFill>
              </a:rPr>
            </a:br>
            <a:r>
              <a:rPr lang="en-US" b="1">
                <a:solidFill>
                  <a:schemeClr val="bg2"/>
                </a:solidFill>
              </a:rPr>
              <a:t>information your team needs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B2B505E-1A7B-3ABC-C756-436123630B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003" y="1737477"/>
            <a:ext cx="485169" cy="485169"/>
          </a:xfrm>
          <a:prstGeom prst="rect">
            <a:avLst/>
          </a:prstGeom>
        </p:spPr>
      </p:pic>
      <p:grpSp>
        <p:nvGrpSpPr>
          <p:cNvPr id="18" name="Graphic 6">
            <a:extLst>
              <a:ext uri="{FF2B5EF4-FFF2-40B4-BE49-F238E27FC236}">
                <a16:creationId xmlns:a16="http://schemas.microsoft.com/office/drawing/2014/main" id="{C2E90CDD-71C5-56DA-AC80-1F5860501A19}"/>
              </a:ext>
            </a:extLst>
          </p:cNvPr>
          <p:cNvGrpSpPr/>
          <p:nvPr/>
        </p:nvGrpSpPr>
        <p:grpSpPr>
          <a:xfrm>
            <a:off x="9715126" y="6258501"/>
            <a:ext cx="2166566" cy="275457"/>
            <a:chOff x="4978026" y="3285341"/>
            <a:chExt cx="2247923" cy="285800"/>
          </a:xfrm>
          <a:solidFill>
            <a:schemeClr val="bg1"/>
          </a:solidFill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00F9F38-946B-F3DB-7A70-992334D2CE7B}"/>
                </a:ext>
              </a:extLst>
            </p:cNvPr>
            <p:cNvSpPr/>
            <p:nvPr/>
          </p:nvSpPr>
          <p:spPr>
            <a:xfrm>
              <a:off x="4978026" y="3288489"/>
              <a:ext cx="202549" cy="242592"/>
            </a:xfrm>
            <a:custGeom>
              <a:avLst/>
              <a:gdLst>
                <a:gd name="connsiteX0" fmla="*/ 172903 w 202549"/>
                <a:gd name="connsiteY0" fmla="*/ 70576 h 242592"/>
                <a:gd name="connsiteX1" fmla="*/ 172903 w 202549"/>
                <a:gd name="connsiteY1" fmla="*/ 213098 h 242592"/>
                <a:gd name="connsiteX2" fmla="*/ 29647 w 202549"/>
                <a:gd name="connsiteY2" fmla="*/ 213098 h 242592"/>
                <a:gd name="connsiteX3" fmla="*/ 29647 w 202549"/>
                <a:gd name="connsiteY3" fmla="*/ 70576 h 242592"/>
                <a:gd name="connsiteX4" fmla="*/ 100132 w 202549"/>
                <a:gd name="connsiteY4" fmla="*/ 548 h 242592"/>
                <a:gd name="connsiteX5" fmla="*/ 102513 w 202549"/>
                <a:gd name="connsiteY5" fmla="*/ 548 h 242592"/>
                <a:gd name="connsiteX6" fmla="*/ 145280 w 202549"/>
                <a:gd name="connsiteY6" fmla="*/ 43001 h 242592"/>
                <a:gd name="connsiteX7" fmla="*/ 145280 w 202549"/>
                <a:gd name="connsiteY7" fmla="*/ 45370 h 242592"/>
                <a:gd name="connsiteX8" fmla="*/ 74890 w 202549"/>
                <a:gd name="connsiteY8" fmla="*/ 115398 h 242592"/>
                <a:gd name="connsiteX9" fmla="*/ 74890 w 202549"/>
                <a:gd name="connsiteY9" fmla="*/ 168086 h 242592"/>
                <a:gd name="connsiteX10" fmla="*/ 127849 w 202549"/>
                <a:gd name="connsiteY10" fmla="*/ 168086 h 242592"/>
                <a:gd name="connsiteX11" fmla="*/ 127849 w 202549"/>
                <a:gd name="connsiteY11" fmla="*/ 115398 h 242592"/>
                <a:gd name="connsiteX12" fmla="*/ 112609 w 202549"/>
                <a:gd name="connsiteY12" fmla="*/ 100142 h 242592"/>
                <a:gd name="connsiteX13" fmla="*/ 112609 w 202549"/>
                <a:gd name="connsiteY13" fmla="*/ 97773 h 242592"/>
                <a:gd name="connsiteX14" fmla="*/ 155281 w 202549"/>
                <a:gd name="connsiteY14" fmla="*/ 55225 h 242592"/>
                <a:gd name="connsiteX15" fmla="*/ 157663 w 202549"/>
                <a:gd name="connsiteY15" fmla="*/ 55225 h 242592"/>
                <a:gd name="connsiteX16" fmla="*/ 172903 w 202549"/>
                <a:gd name="connsiteY16" fmla="*/ 70576 h 24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2549" h="242592">
                  <a:moveTo>
                    <a:pt x="172903" y="70576"/>
                  </a:moveTo>
                  <a:cubicBezTo>
                    <a:pt x="212431" y="109902"/>
                    <a:pt x="212431" y="173772"/>
                    <a:pt x="172903" y="213098"/>
                  </a:cubicBezTo>
                  <a:cubicBezTo>
                    <a:pt x="133374" y="252424"/>
                    <a:pt x="69175" y="252424"/>
                    <a:pt x="29647" y="213098"/>
                  </a:cubicBezTo>
                  <a:cubicBezTo>
                    <a:pt x="-9882" y="173772"/>
                    <a:pt x="-9882" y="109997"/>
                    <a:pt x="29647" y="70576"/>
                  </a:cubicBezTo>
                  <a:lnTo>
                    <a:pt x="100132" y="548"/>
                  </a:lnTo>
                  <a:cubicBezTo>
                    <a:pt x="101370" y="-684"/>
                    <a:pt x="102513" y="548"/>
                    <a:pt x="102513" y="548"/>
                  </a:cubicBezTo>
                  <a:lnTo>
                    <a:pt x="145280" y="43001"/>
                  </a:lnTo>
                  <a:cubicBezTo>
                    <a:pt x="146423" y="44233"/>
                    <a:pt x="145280" y="45370"/>
                    <a:pt x="145280" y="45370"/>
                  </a:cubicBezTo>
                  <a:lnTo>
                    <a:pt x="74890" y="115398"/>
                  </a:lnTo>
                  <a:cubicBezTo>
                    <a:pt x="60222" y="129897"/>
                    <a:pt x="60222" y="153493"/>
                    <a:pt x="74890" y="168086"/>
                  </a:cubicBezTo>
                  <a:cubicBezTo>
                    <a:pt x="89464" y="182679"/>
                    <a:pt x="113181" y="182679"/>
                    <a:pt x="127849" y="168086"/>
                  </a:cubicBezTo>
                  <a:cubicBezTo>
                    <a:pt x="142518" y="153493"/>
                    <a:pt x="142518" y="129992"/>
                    <a:pt x="127849" y="115398"/>
                  </a:cubicBezTo>
                  <a:lnTo>
                    <a:pt x="112609" y="100142"/>
                  </a:lnTo>
                  <a:cubicBezTo>
                    <a:pt x="111371" y="98910"/>
                    <a:pt x="112609" y="97773"/>
                    <a:pt x="112609" y="97773"/>
                  </a:cubicBezTo>
                  <a:lnTo>
                    <a:pt x="155281" y="55225"/>
                  </a:lnTo>
                  <a:cubicBezTo>
                    <a:pt x="156520" y="54088"/>
                    <a:pt x="157663" y="55225"/>
                    <a:pt x="157663" y="55225"/>
                  </a:cubicBezTo>
                  <a:lnTo>
                    <a:pt x="172903" y="705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A56AC-B628-96DF-EBAE-47198D86759C}"/>
                </a:ext>
              </a:extLst>
            </p:cNvPr>
            <p:cNvSpPr/>
            <p:nvPr/>
          </p:nvSpPr>
          <p:spPr>
            <a:xfrm>
              <a:off x="5221033" y="3338881"/>
              <a:ext cx="174116" cy="171707"/>
            </a:xfrm>
            <a:custGeom>
              <a:avLst/>
              <a:gdLst>
                <a:gd name="connsiteX0" fmla="*/ 174117 w 174116"/>
                <a:gd name="connsiteY0" fmla="*/ 167823 h 171707"/>
                <a:gd name="connsiteX1" fmla="*/ 153067 w 174116"/>
                <a:gd name="connsiteY1" fmla="*/ 167823 h 171707"/>
                <a:gd name="connsiteX2" fmla="*/ 153067 w 174116"/>
                <a:gd name="connsiteY2" fmla="*/ 139110 h 171707"/>
                <a:gd name="connsiteX3" fmla="*/ 152495 w 174116"/>
                <a:gd name="connsiteY3" fmla="*/ 139110 h 171707"/>
                <a:gd name="connsiteX4" fmla="*/ 88392 w 174116"/>
                <a:gd name="connsiteY4" fmla="*/ 171708 h 171707"/>
                <a:gd name="connsiteX5" fmla="*/ 0 w 174116"/>
                <a:gd name="connsiteY5" fmla="*/ 85570 h 171707"/>
                <a:gd name="connsiteX6" fmla="*/ 88392 w 174116"/>
                <a:gd name="connsiteY6" fmla="*/ 0 h 171707"/>
                <a:gd name="connsiteX7" fmla="*/ 152495 w 174116"/>
                <a:gd name="connsiteY7" fmla="*/ 32882 h 171707"/>
                <a:gd name="connsiteX8" fmla="*/ 153067 w 174116"/>
                <a:gd name="connsiteY8" fmla="*/ 32882 h 171707"/>
                <a:gd name="connsiteX9" fmla="*/ 153067 w 174116"/>
                <a:gd name="connsiteY9" fmla="*/ 4169 h 171707"/>
                <a:gd name="connsiteX10" fmla="*/ 174117 w 174116"/>
                <a:gd name="connsiteY10" fmla="*/ 4169 h 171707"/>
                <a:gd name="connsiteX11" fmla="*/ 174117 w 174116"/>
                <a:gd name="connsiteY11" fmla="*/ 167823 h 171707"/>
                <a:gd name="connsiteX12" fmla="*/ 88392 w 174116"/>
                <a:gd name="connsiteY12" fmla="*/ 152945 h 171707"/>
                <a:gd name="connsiteX13" fmla="*/ 154210 w 174116"/>
                <a:gd name="connsiteY13" fmla="*/ 86233 h 171707"/>
                <a:gd name="connsiteX14" fmla="*/ 88392 w 174116"/>
                <a:gd name="connsiteY14" fmla="*/ 18952 h 171707"/>
                <a:gd name="connsiteX15" fmla="*/ 21050 w 174116"/>
                <a:gd name="connsiteY15" fmla="*/ 86612 h 171707"/>
                <a:gd name="connsiteX16" fmla="*/ 88392 w 174116"/>
                <a:gd name="connsiteY16" fmla="*/ 152945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116" h="171707">
                  <a:moveTo>
                    <a:pt x="174117" y="167823"/>
                  </a:moveTo>
                  <a:lnTo>
                    <a:pt x="153067" y="167823"/>
                  </a:lnTo>
                  <a:lnTo>
                    <a:pt x="153067" y="139110"/>
                  </a:lnTo>
                  <a:lnTo>
                    <a:pt x="152495" y="139110"/>
                  </a:lnTo>
                  <a:cubicBezTo>
                    <a:pt x="134398" y="166022"/>
                    <a:pt x="105537" y="171708"/>
                    <a:pt x="88392" y="171708"/>
                  </a:cubicBezTo>
                  <a:cubicBezTo>
                    <a:pt x="36671" y="171708"/>
                    <a:pt x="0" y="132477"/>
                    <a:pt x="0" y="85570"/>
                  </a:cubicBezTo>
                  <a:cubicBezTo>
                    <a:pt x="0" y="41885"/>
                    <a:pt x="34576" y="0"/>
                    <a:pt x="88392" y="0"/>
                  </a:cubicBezTo>
                  <a:cubicBezTo>
                    <a:pt x="106108" y="0"/>
                    <a:pt x="134969" y="5686"/>
                    <a:pt x="152495" y="32882"/>
                  </a:cubicBezTo>
                  <a:lnTo>
                    <a:pt x="153067" y="32882"/>
                  </a:lnTo>
                  <a:lnTo>
                    <a:pt x="153067" y="4169"/>
                  </a:lnTo>
                  <a:lnTo>
                    <a:pt x="174117" y="4169"/>
                  </a:lnTo>
                  <a:lnTo>
                    <a:pt x="174117" y="167823"/>
                  </a:lnTo>
                  <a:close/>
                  <a:moveTo>
                    <a:pt x="88392" y="152945"/>
                  </a:moveTo>
                  <a:cubicBezTo>
                    <a:pt x="123920" y="152945"/>
                    <a:pt x="154210" y="124517"/>
                    <a:pt x="154210" y="86233"/>
                  </a:cubicBezTo>
                  <a:cubicBezTo>
                    <a:pt x="154210" y="50318"/>
                    <a:pt x="126206" y="18952"/>
                    <a:pt x="88392" y="18952"/>
                  </a:cubicBezTo>
                  <a:cubicBezTo>
                    <a:pt x="52292" y="18952"/>
                    <a:pt x="21050" y="45012"/>
                    <a:pt x="21050" y="86612"/>
                  </a:cubicBezTo>
                  <a:cubicBezTo>
                    <a:pt x="20955" y="123000"/>
                    <a:pt x="48101" y="152945"/>
                    <a:pt x="88392" y="152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B3B7018-D0C6-BB8E-873D-51C1DA501795}"/>
                </a:ext>
              </a:extLst>
            </p:cNvPr>
            <p:cNvSpPr/>
            <p:nvPr/>
          </p:nvSpPr>
          <p:spPr>
            <a:xfrm>
              <a:off x="5421249" y="3338976"/>
              <a:ext cx="102203" cy="171613"/>
            </a:xfrm>
            <a:custGeom>
              <a:avLst/>
              <a:gdLst>
                <a:gd name="connsiteX0" fmla="*/ 20860 w 102203"/>
                <a:gd name="connsiteY0" fmla="*/ 119305 h 171613"/>
                <a:gd name="connsiteX1" fmla="*/ 50387 w 102203"/>
                <a:gd name="connsiteY1" fmla="*/ 152850 h 171613"/>
                <a:gd name="connsiteX2" fmla="*/ 81058 w 102203"/>
                <a:gd name="connsiteY2" fmla="*/ 123569 h 171613"/>
                <a:gd name="connsiteX3" fmla="*/ 48292 w 102203"/>
                <a:gd name="connsiteY3" fmla="*/ 90971 h 171613"/>
                <a:gd name="connsiteX4" fmla="*/ 4667 w 102203"/>
                <a:gd name="connsiteY4" fmla="*/ 45486 h 171613"/>
                <a:gd name="connsiteX5" fmla="*/ 51625 w 102203"/>
                <a:gd name="connsiteY5" fmla="*/ 0 h 171613"/>
                <a:gd name="connsiteX6" fmla="*/ 96488 w 102203"/>
                <a:gd name="connsiteY6" fmla="*/ 43969 h 171613"/>
                <a:gd name="connsiteX7" fmla="*/ 96488 w 102203"/>
                <a:gd name="connsiteY7" fmla="*/ 44538 h 171613"/>
                <a:gd name="connsiteX8" fmla="*/ 75438 w 102203"/>
                <a:gd name="connsiteY8" fmla="*/ 44538 h 171613"/>
                <a:gd name="connsiteX9" fmla="*/ 50768 w 102203"/>
                <a:gd name="connsiteY9" fmla="*/ 18763 h 171613"/>
                <a:gd name="connsiteX10" fmla="*/ 25813 w 102203"/>
                <a:gd name="connsiteY10" fmla="*/ 43306 h 171613"/>
                <a:gd name="connsiteX11" fmla="*/ 55245 w 102203"/>
                <a:gd name="connsiteY11" fmla="*/ 70503 h 171613"/>
                <a:gd name="connsiteX12" fmla="*/ 102203 w 102203"/>
                <a:gd name="connsiteY12" fmla="*/ 121105 h 171613"/>
                <a:gd name="connsiteX13" fmla="*/ 102203 w 102203"/>
                <a:gd name="connsiteY13" fmla="*/ 121674 h 171613"/>
                <a:gd name="connsiteX14" fmla="*/ 50482 w 102203"/>
                <a:gd name="connsiteY14" fmla="*/ 171613 h 171613"/>
                <a:gd name="connsiteX15" fmla="*/ 0 w 102203"/>
                <a:gd name="connsiteY15" fmla="*/ 121010 h 171613"/>
                <a:gd name="connsiteX16" fmla="*/ 0 w 102203"/>
                <a:gd name="connsiteY16" fmla="*/ 119210 h 171613"/>
                <a:gd name="connsiteX17" fmla="*/ 20860 w 102203"/>
                <a:gd name="connsiteY17" fmla="*/ 119210 h 17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203" h="171613">
                  <a:moveTo>
                    <a:pt x="20860" y="119305"/>
                  </a:moveTo>
                  <a:cubicBezTo>
                    <a:pt x="21431" y="150387"/>
                    <a:pt x="42863" y="152850"/>
                    <a:pt x="50387" y="152850"/>
                  </a:cubicBezTo>
                  <a:cubicBezTo>
                    <a:pt x="70199" y="152850"/>
                    <a:pt x="81058" y="141195"/>
                    <a:pt x="81058" y="123569"/>
                  </a:cubicBezTo>
                  <a:cubicBezTo>
                    <a:pt x="81058" y="101111"/>
                    <a:pt x="60579" y="96088"/>
                    <a:pt x="48292" y="90971"/>
                  </a:cubicBezTo>
                  <a:cubicBezTo>
                    <a:pt x="31432" y="85285"/>
                    <a:pt x="4667" y="76283"/>
                    <a:pt x="4667" y="45486"/>
                  </a:cubicBezTo>
                  <a:cubicBezTo>
                    <a:pt x="4667" y="22458"/>
                    <a:pt x="21241" y="0"/>
                    <a:pt x="51625" y="0"/>
                  </a:cubicBezTo>
                  <a:cubicBezTo>
                    <a:pt x="76009" y="0"/>
                    <a:pt x="96488" y="18573"/>
                    <a:pt x="96488" y="43969"/>
                  </a:cubicBezTo>
                  <a:lnTo>
                    <a:pt x="96488" y="44538"/>
                  </a:lnTo>
                  <a:lnTo>
                    <a:pt x="75438" y="44538"/>
                  </a:lnTo>
                  <a:cubicBezTo>
                    <a:pt x="73914" y="24448"/>
                    <a:pt x="60103" y="18763"/>
                    <a:pt x="50768" y="18763"/>
                  </a:cubicBezTo>
                  <a:cubicBezTo>
                    <a:pt x="33909" y="18763"/>
                    <a:pt x="25813" y="32219"/>
                    <a:pt x="25813" y="43306"/>
                  </a:cubicBezTo>
                  <a:cubicBezTo>
                    <a:pt x="25813" y="60647"/>
                    <a:pt x="43243" y="66617"/>
                    <a:pt x="55245" y="70503"/>
                  </a:cubicBezTo>
                  <a:cubicBezTo>
                    <a:pt x="74486" y="76757"/>
                    <a:pt x="102203" y="87275"/>
                    <a:pt x="102203" y="121105"/>
                  </a:cubicBezTo>
                  <a:lnTo>
                    <a:pt x="102203" y="121674"/>
                  </a:lnTo>
                  <a:cubicBezTo>
                    <a:pt x="102203" y="149534"/>
                    <a:pt x="85058" y="171613"/>
                    <a:pt x="50482" y="171613"/>
                  </a:cubicBezTo>
                  <a:cubicBezTo>
                    <a:pt x="27908" y="171613"/>
                    <a:pt x="0" y="156641"/>
                    <a:pt x="0" y="121010"/>
                  </a:cubicBezTo>
                  <a:lnTo>
                    <a:pt x="0" y="119210"/>
                  </a:lnTo>
                  <a:lnTo>
                    <a:pt x="20860" y="119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0C3DF856-E42E-7646-3FD4-8FD5D62D15F1}"/>
                </a:ext>
              </a:extLst>
            </p:cNvPr>
            <p:cNvSpPr/>
            <p:nvPr/>
          </p:nvSpPr>
          <p:spPr>
            <a:xfrm>
              <a:off x="5547169" y="3338881"/>
              <a:ext cx="174117" cy="225248"/>
            </a:xfrm>
            <a:custGeom>
              <a:avLst/>
              <a:gdLst>
                <a:gd name="connsiteX0" fmla="*/ 0 w 174117"/>
                <a:gd name="connsiteY0" fmla="*/ 4169 h 225248"/>
                <a:gd name="connsiteX1" fmla="*/ 21050 w 174117"/>
                <a:gd name="connsiteY1" fmla="*/ 4169 h 225248"/>
                <a:gd name="connsiteX2" fmla="*/ 21050 w 174117"/>
                <a:gd name="connsiteY2" fmla="*/ 32882 h 225248"/>
                <a:gd name="connsiteX3" fmla="*/ 21622 w 174117"/>
                <a:gd name="connsiteY3" fmla="*/ 32882 h 225248"/>
                <a:gd name="connsiteX4" fmla="*/ 85725 w 174117"/>
                <a:gd name="connsiteY4" fmla="*/ 0 h 225248"/>
                <a:gd name="connsiteX5" fmla="*/ 174117 w 174117"/>
                <a:gd name="connsiteY5" fmla="*/ 85570 h 225248"/>
                <a:gd name="connsiteX6" fmla="*/ 85725 w 174117"/>
                <a:gd name="connsiteY6" fmla="*/ 171708 h 225248"/>
                <a:gd name="connsiteX7" fmla="*/ 21622 w 174117"/>
                <a:gd name="connsiteY7" fmla="*/ 139110 h 225248"/>
                <a:gd name="connsiteX8" fmla="*/ 21050 w 174117"/>
                <a:gd name="connsiteY8" fmla="*/ 139110 h 225248"/>
                <a:gd name="connsiteX9" fmla="*/ 21050 w 174117"/>
                <a:gd name="connsiteY9" fmla="*/ 225248 h 225248"/>
                <a:gd name="connsiteX10" fmla="*/ 0 w 174117"/>
                <a:gd name="connsiteY10" fmla="*/ 225248 h 225248"/>
                <a:gd name="connsiteX11" fmla="*/ 0 w 174117"/>
                <a:gd name="connsiteY11" fmla="*/ 4169 h 225248"/>
                <a:gd name="connsiteX12" fmla="*/ 85725 w 174117"/>
                <a:gd name="connsiteY12" fmla="*/ 18858 h 225248"/>
                <a:gd name="connsiteX13" fmla="*/ 19907 w 174117"/>
                <a:gd name="connsiteY13" fmla="*/ 86138 h 225248"/>
                <a:gd name="connsiteX14" fmla="*/ 85725 w 174117"/>
                <a:gd name="connsiteY14" fmla="*/ 152850 h 225248"/>
                <a:gd name="connsiteX15" fmla="*/ 153067 w 174117"/>
                <a:gd name="connsiteY15" fmla="*/ 86423 h 225248"/>
                <a:gd name="connsiteX16" fmla="*/ 85725 w 174117"/>
                <a:gd name="connsiteY16" fmla="*/ 18858 h 225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117" h="225248">
                  <a:moveTo>
                    <a:pt x="0" y="4169"/>
                  </a:moveTo>
                  <a:lnTo>
                    <a:pt x="21050" y="4169"/>
                  </a:lnTo>
                  <a:lnTo>
                    <a:pt x="21050" y="32882"/>
                  </a:lnTo>
                  <a:lnTo>
                    <a:pt x="21622" y="32882"/>
                  </a:lnTo>
                  <a:cubicBezTo>
                    <a:pt x="40577" y="5970"/>
                    <a:pt x="67913" y="0"/>
                    <a:pt x="85725" y="0"/>
                  </a:cubicBezTo>
                  <a:cubicBezTo>
                    <a:pt x="139541" y="0"/>
                    <a:pt x="174117" y="41885"/>
                    <a:pt x="174117" y="85570"/>
                  </a:cubicBezTo>
                  <a:cubicBezTo>
                    <a:pt x="174117" y="132571"/>
                    <a:pt x="137446" y="171708"/>
                    <a:pt x="85725" y="171708"/>
                  </a:cubicBezTo>
                  <a:cubicBezTo>
                    <a:pt x="68580" y="171708"/>
                    <a:pt x="40005" y="165738"/>
                    <a:pt x="21622" y="139110"/>
                  </a:cubicBezTo>
                  <a:lnTo>
                    <a:pt x="21050" y="139110"/>
                  </a:lnTo>
                  <a:lnTo>
                    <a:pt x="21050" y="225248"/>
                  </a:lnTo>
                  <a:lnTo>
                    <a:pt x="0" y="225248"/>
                  </a:lnTo>
                  <a:lnTo>
                    <a:pt x="0" y="4169"/>
                  </a:lnTo>
                  <a:close/>
                  <a:moveTo>
                    <a:pt x="85725" y="18858"/>
                  </a:moveTo>
                  <a:cubicBezTo>
                    <a:pt x="47816" y="18858"/>
                    <a:pt x="19907" y="50318"/>
                    <a:pt x="19907" y="86138"/>
                  </a:cubicBezTo>
                  <a:cubicBezTo>
                    <a:pt x="19907" y="124422"/>
                    <a:pt x="50292" y="152850"/>
                    <a:pt x="85725" y="152850"/>
                  </a:cubicBezTo>
                  <a:cubicBezTo>
                    <a:pt x="126016" y="152850"/>
                    <a:pt x="153067" y="122906"/>
                    <a:pt x="153067" y="86423"/>
                  </a:cubicBezTo>
                  <a:cubicBezTo>
                    <a:pt x="153067" y="44917"/>
                    <a:pt x="121825" y="18858"/>
                    <a:pt x="85725" y="18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95A1EC8-9F26-DA2C-0A18-4512490523A2}"/>
                </a:ext>
              </a:extLst>
            </p:cNvPr>
            <p:cNvSpPr/>
            <p:nvPr/>
          </p:nvSpPr>
          <p:spPr>
            <a:xfrm>
              <a:off x="5736336" y="3338881"/>
              <a:ext cx="171735" cy="171707"/>
            </a:xfrm>
            <a:custGeom>
              <a:avLst/>
              <a:gdLst>
                <a:gd name="connsiteX0" fmla="*/ 21622 w 171735"/>
                <a:gd name="connsiteY0" fmla="*/ 93624 h 171707"/>
                <a:gd name="connsiteX1" fmla="*/ 85344 w 171735"/>
                <a:gd name="connsiteY1" fmla="*/ 152850 h 171707"/>
                <a:gd name="connsiteX2" fmla="*/ 144304 w 171735"/>
                <a:gd name="connsiteY2" fmla="*/ 114282 h 171707"/>
                <a:gd name="connsiteX3" fmla="*/ 166592 w 171735"/>
                <a:gd name="connsiteY3" fmla="*/ 114282 h 171707"/>
                <a:gd name="connsiteX4" fmla="*/ 85725 w 171735"/>
                <a:gd name="connsiteY4" fmla="*/ 171708 h 171707"/>
                <a:gd name="connsiteX5" fmla="*/ 0 w 171735"/>
                <a:gd name="connsiteY5" fmla="*/ 86138 h 171707"/>
                <a:gd name="connsiteX6" fmla="*/ 85439 w 171735"/>
                <a:gd name="connsiteY6" fmla="*/ 0 h 171707"/>
                <a:gd name="connsiteX7" fmla="*/ 158782 w 171735"/>
                <a:gd name="connsiteY7" fmla="*/ 41885 h 171707"/>
                <a:gd name="connsiteX8" fmla="*/ 171736 w 171735"/>
                <a:gd name="connsiteY8" fmla="*/ 87654 h 171707"/>
                <a:gd name="connsiteX9" fmla="*/ 171450 w 171735"/>
                <a:gd name="connsiteY9" fmla="*/ 93624 h 171707"/>
                <a:gd name="connsiteX10" fmla="*/ 21622 w 171735"/>
                <a:gd name="connsiteY10" fmla="*/ 93624 h 171707"/>
                <a:gd name="connsiteX11" fmla="*/ 150019 w 171735"/>
                <a:gd name="connsiteY11" fmla="*/ 74767 h 171707"/>
                <a:gd name="connsiteX12" fmla="*/ 85630 w 171735"/>
                <a:gd name="connsiteY12" fmla="*/ 18858 h 171707"/>
                <a:gd name="connsiteX13" fmla="*/ 21526 w 171735"/>
                <a:gd name="connsiteY13" fmla="*/ 74767 h 171707"/>
                <a:gd name="connsiteX14" fmla="*/ 150019 w 171735"/>
                <a:gd name="connsiteY14" fmla="*/ 74767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1735" h="171707">
                  <a:moveTo>
                    <a:pt x="21622" y="93624"/>
                  </a:moveTo>
                  <a:cubicBezTo>
                    <a:pt x="23146" y="125654"/>
                    <a:pt x="53150" y="152850"/>
                    <a:pt x="85344" y="152850"/>
                  </a:cubicBezTo>
                  <a:cubicBezTo>
                    <a:pt x="115443" y="152282"/>
                    <a:pt x="136779" y="134561"/>
                    <a:pt x="144304" y="114282"/>
                  </a:cubicBezTo>
                  <a:lnTo>
                    <a:pt x="166592" y="114282"/>
                  </a:lnTo>
                  <a:cubicBezTo>
                    <a:pt x="155162" y="146880"/>
                    <a:pt x="123634" y="171708"/>
                    <a:pt x="85725" y="171708"/>
                  </a:cubicBezTo>
                  <a:cubicBezTo>
                    <a:pt x="39719" y="171708"/>
                    <a:pt x="0" y="134561"/>
                    <a:pt x="0" y="86138"/>
                  </a:cubicBezTo>
                  <a:cubicBezTo>
                    <a:pt x="0" y="39800"/>
                    <a:pt x="37624" y="853"/>
                    <a:pt x="85439" y="0"/>
                  </a:cubicBezTo>
                  <a:cubicBezTo>
                    <a:pt x="121539" y="284"/>
                    <a:pt x="147066" y="21511"/>
                    <a:pt x="158782" y="41885"/>
                  </a:cubicBezTo>
                  <a:cubicBezTo>
                    <a:pt x="168402" y="57425"/>
                    <a:pt x="171736" y="73345"/>
                    <a:pt x="171736" y="87654"/>
                  </a:cubicBezTo>
                  <a:cubicBezTo>
                    <a:pt x="171736" y="89739"/>
                    <a:pt x="171450" y="91540"/>
                    <a:pt x="171450" y="93624"/>
                  </a:cubicBezTo>
                  <a:lnTo>
                    <a:pt x="21622" y="93624"/>
                  </a:lnTo>
                  <a:close/>
                  <a:moveTo>
                    <a:pt x="150019" y="74767"/>
                  </a:moveTo>
                  <a:cubicBezTo>
                    <a:pt x="143351" y="36199"/>
                    <a:pt x="111823" y="18858"/>
                    <a:pt x="85630" y="18858"/>
                  </a:cubicBezTo>
                  <a:cubicBezTo>
                    <a:pt x="59817" y="18858"/>
                    <a:pt x="27622" y="36199"/>
                    <a:pt x="21526" y="74767"/>
                  </a:cubicBezTo>
                  <a:lnTo>
                    <a:pt x="150019" y="747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C14474B-E7A5-4C93-C05F-D1ABD152516A}"/>
                </a:ext>
              </a:extLst>
            </p:cNvPr>
            <p:cNvSpPr/>
            <p:nvPr/>
          </p:nvSpPr>
          <p:spPr>
            <a:xfrm>
              <a:off x="5927216" y="3338881"/>
              <a:ext cx="144684" cy="167822"/>
            </a:xfrm>
            <a:custGeom>
              <a:avLst/>
              <a:gdLst>
                <a:gd name="connsiteX0" fmla="*/ 95 w 144684"/>
                <a:gd name="connsiteY0" fmla="*/ 4169 h 167822"/>
                <a:gd name="connsiteX1" fmla="*/ 21146 w 144684"/>
                <a:gd name="connsiteY1" fmla="*/ 4169 h 167822"/>
                <a:gd name="connsiteX2" fmla="*/ 21146 w 144684"/>
                <a:gd name="connsiteY2" fmla="*/ 25112 h 167822"/>
                <a:gd name="connsiteX3" fmla="*/ 21717 w 144684"/>
                <a:gd name="connsiteY3" fmla="*/ 25112 h 167822"/>
                <a:gd name="connsiteX4" fmla="*/ 72200 w 144684"/>
                <a:gd name="connsiteY4" fmla="*/ 0 h 167822"/>
                <a:gd name="connsiteX5" fmla="*/ 124206 w 144684"/>
                <a:gd name="connsiteY5" fmla="*/ 20089 h 167822"/>
                <a:gd name="connsiteX6" fmla="*/ 144685 w 144684"/>
                <a:gd name="connsiteY6" fmla="*/ 77799 h 167822"/>
                <a:gd name="connsiteX7" fmla="*/ 144685 w 144684"/>
                <a:gd name="connsiteY7" fmla="*/ 167823 h 167822"/>
                <a:gd name="connsiteX8" fmla="*/ 123634 w 144684"/>
                <a:gd name="connsiteY8" fmla="*/ 167823 h 167822"/>
                <a:gd name="connsiteX9" fmla="*/ 123634 w 144684"/>
                <a:gd name="connsiteY9" fmla="*/ 77799 h 167822"/>
                <a:gd name="connsiteX10" fmla="*/ 108013 w 144684"/>
                <a:gd name="connsiteY10" fmla="*/ 32882 h 167822"/>
                <a:gd name="connsiteX11" fmla="*/ 72200 w 144684"/>
                <a:gd name="connsiteY11" fmla="*/ 18858 h 167822"/>
                <a:gd name="connsiteX12" fmla="*/ 36386 w 144684"/>
                <a:gd name="connsiteY12" fmla="*/ 32882 h 167822"/>
                <a:gd name="connsiteX13" fmla="*/ 21050 w 144684"/>
                <a:gd name="connsiteY13" fmla="*/ 76283 h 167822"/>
                <a:gd name="connsiteX14" fmla="*/ 21050 w 144684"/>
                <a:gd name="connsiteY14" fmla="*/ 167823 h 167822"/>
                <a:gd name="connsiteX15" fmla="*/ 0 w 144684"/>
                <a:gd name="connsiteY15" fmla="*/ 167823 h 167822"/>
                <a:gd name="connsiteX16" fmla="*/ 0 w 144684"/>
                <a:gd name="connsiteY16" fmla="*/ 4169 h 1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684" h="167822">
                  <a:moveTo>
                    <a:pt x="95" y="4169"/>
                  </a:moveTo>
                  <a:lnTo>
                    <a:pt x="21146" y="4169"/>
                  </a:lnTo>
                  <a:lnTo>
                    <a:pt x="21146" y="25112"/>
                  </a:lnTo>
                  <a:lnTo>
                    <a:pt x="21717" y="25112"/>
                  </a:lnTo>
                  <a:cubicBezTo>
                    <a:pt x="28004" y="15257"/>
                    <a:pt x="44291" y="0"/>
                    <a:pt x="72200" y="0"/>
                  </a:cubicBezTo>
                  <a:cubicBezTo>
                    <a:pt x="92392" y="0"/>
                    <a:pt x="109252" y="5117"/>
                    <a:pt x="124206" y="20089"/>
                  </a:cubicBezTo>
                  <a:cubicBezTo>
                    <a:pt x="136588" y="32029"/>
                    <a:pt x="144685" y="50887"/>
                    <a:pt x="144685" y="77799"/>
                  </a:cubicBezTo>
                  <a:lnTo>
                    <a:pt x="144685" y="167823"/>
                  </a:lnTo>
                  <a:lnTo>
                    <a:pt x="123634" y="167823"/>
                  </a:lnTo>
                  <a:lnTo>
                    <a:pt x="123634" y="77799"/>
                  </a:lnTo>
                  <a:cubicBezTo>
                    <a:pt x="123634" y="56573"/>
                    <a:pt x="117062" y="41600"/>
                    <a:pt x="108013" y="32882"/>
                  </a:cubicBezTo>
                  <a:cubicBezTo>
                    <a:pt x="96583" y="21795"/>
                    <a:pt x="81534" y="18858"/>
                    <a:pt x="72200" y="18858"/>
                  </a:cubicBezTo>
                  <a:cubicBezTo>
                    <a:pt x="62865" y="18858"/>
                    <a:pt x="47816" y="21890"/>
                    <a:pt x="36386" y="32882"/>
                  </a:cubicBezTo>
                  <a:cubicBezTo>
                    <a:pt x="27622" y="41221"/>
                    <a:pt x="21050" y="55909"/>
                    <a:pt x="21050" y="76283"/>
                  </a:cubicBezTo>
                  <a:lnTo>
                    <a:pt x="21050" y="167823"/>
                  </a:lnTo>
                  <a:lnTo>
                    <a:pt x="0" y="167823"/>
                  </a:lnTo>
                  <a:lnTo>
                    <a:pt x="0" y="416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61F734F-6F49-63EA-F41B-B77C61442861}"/>
                </a:ext>
              </a:extLst>
            </p:cNvPr>
            <p:cNvSpPr/>
            <p:nvPr/>
          </p:nvSpPr>
          <p:spPr>
            <a:xfrm>
              <a:off x="6124575" y="3338976"/>
              <a:ext cx="102203" cy="171613"/>
            </a:xfrm>
            <a:custGeom>
              <a:avLst/>
              <a:gdLst>
                <a:gd name="connsiteX0" fmla="*/ 20860 w 102203"/>
                <a:gd name="connsiteY0" fmla="*/ 119305 h 171613"/>
                <a:gd name="connsiteX1" fmla="*/ 50387 w 102203"/>
                <a:gd name="connsiteY1" fmla="*/ 152850 h 171613"/>
                <a:gd name="connsiteX2" fmla="*/ 81058 w 102203"/>
                <a:gd name="connsiteY2" fmla="*/ 123569 h 171613"/>
                <a:gd name="connsiteX3" fmla="*/ 48292 w 102203"/>
                <a:gd name="connsiteY3" fmla="*/ 90971 h 171613"/>
                <a:gd name="connsiteX4" fmla="*/ 4667 w 102203"/>
                <a:gd name="connsiteY4" fmla="*/ 45486 h 171613"/>
                <a:gd name="connsiteX5" fmla="*/ 51625 w 102203"/>
                <a:gd name="connsiteY5" fmla="*/ 0 h 171613"/>
                <a:gd name="connsiteX6" fmla="*/ 96488 w 102203"/>
                <a:gd name="connsiteY6" fmla="*/ 43969 h 171613"/>
                <a:gd name="connsiteX7" fmla="*/ 96488 w 102203"/>
                <a:gd name="connsiteY7" fmla="*/ 44538 h 171613"/>
                <a:gd name="connsiteX8" fmla="*/ 75438 w 102203"/>
                <a:gd name="connsiteY8" fmla="*/ 44538 h 171613"/>
                <a:gd name="connsiteX9" fmla="*/ 50768 w 102203"/>
                <a:gd name="connsiteY9" fmla="*/ 18763 h 171613"/>
                <a:gd name="connsiteX10" fmla="*/ 25813 w 102203"/>
                <a:gd name="connsiteY10" fmla="*/ 43306 h 171613"/>
                <a:gd name="connsiteX11" fmla="*/ 55245 w 102203"/>
                <a:gd name="connsiteY11" fmla="*/ 70503 h 171613"/>
                <a:gd name="connsiteX12" fmla="*/ 102203 w 102203"/>
                <a:gd name="connsiteY12" fmla="*/ 121105 h 171613"/>
                <a:gd name="connsiteX13" fmla="*/ 102203 w 102203"/>
                <a:gd name="connsiteY13" fmla="*/ 121674 h 171613"/>
                <a:gd name="connsiteX14" fmla="*/ 50483 w 102203"/>
                <a:gd name="connsiteY14" fmla="*/ 171613 h 171613"/>
                <a:gd name="connsiteX15" fmla="*/ 0 w 102203"/>
                <a:gd name="connsiteY15" fmla="*/ 121010 h 171613"/>
                <a:gd name="connsiteX16" fmla="*/ 0 w 102203"/>
                <a:gd name="connsiteY16" fmla="*/ 119210 h 171613"/>
                <a:gd name="connsiteX17" fmla="*/ 20860 w 102203"/>
                <a:gd name="connsiteY17" fmla="*/ 119210 h 171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2203" h="171613">
                  <a:moveTo>
                    <a:pt x="20860" y="119305"/>
                  </a:moveTo>
                  <a:cubicBezTo>
                    <a:pt x="21431" y="150387"/>
                    <a:pt x="42863" y="152850"/>
                    <a:pt x="50387" y="152850"/>
                  </a:cubicBezTo>
                  <a:cubicBezTo>
                    <a:pt x="70199" y="152850"/>
                    <a:pt x="81058" y="141195"/>
                    <a:pt x="81058" y="123569"/>
                  </a:cubicBezTo>
                  <a:cubicBezTo>
                    <a:pt x="81058" y="101111"/>
                    <a:pt x="60579" y="96088"/>
                    <a:pt x="48292" y="90971"/>
                  </a:cubicBezTo>
                  <a:cubicBezTo>
                    <a:pt x="31433" y="85285"/>
                    <a:pt x="4667" y="76283"/>
                    <a:pt x="4667" y="45486"/>
                  </a:cubicBezTo>
                  <a:cubicBezTo>
                    <a:pt x="4667" y="22458"/>
                    <a:pt x="21241" y="0"/>
                    <a:pt x="51625" y="0"/>
                  </a:cubicBezTo>
                  <a:cubicBezTo>
                    <a:pt x="76009" y="0"/>
                    <a:pt x="96488" y="18573"/>
                    <a:pt x="96488" y="43969"/>
                  </a:cubicBezTo>
                  <a:lnTo>
                    <a:pt x="96488" y="44538"/>
                  </a:lnTo>
                  <a:lnTo>
                    <a:pt x="75438" y="44538"/>
                  </a:lnTo>
                  <a:cubicBezTo>
                    <a:pt x="73914" y="24448"/>
                    <a:pt x="60103" y="18763"/>
                    <a:pt x="50768" y="18763"/>
                  </a:cubicBezTo>
                  <a:cubicBezTo>
                    <a:pt x="33909" y="18763"/>
                    <a:pt x="25813" y="32219"/>
                    <a:pt x="25813" y="43306"/>
                  </a:cubicBezTo>
                  <a:cubicBezTo>
                    <a:pt x="25813" y="60647"/>
                    <a:pt x="43243" y="66617"/>
                    <a:pt x="55245" y="70503"/>
                  </a:cubicBezTo>
                  <a:cubicBezTo>
                    <a:pt x="74486" y="76757"/>
                    <a:pt x="102203" y="87275"/>
                    <a:pt x="102203" y="121105"/>
                  </a:cubicBezTo>
                  <a:lnTo>
                    <a:pt x="102203" y="121674"/>
                  </a:lnTo>
                  <a:cubicBezTo>
                    <a:pt x="102203" y="149534"/>
                    <a:pt x="85058" y="171613"/>
                    <a:pt x="50483" y="171613"/>
                  </a:cubicBezTo>
                  <a:cubicBezTo>
                    <a:pt x="27908" y="171613"/>
                    <a:pt x="0" y="156641"/>
                    <a:pt x="0" y="121010"/>
                  </a:cubicBezTo>
                  <a:lnTo>
                    <a:pt x="0" y="119210"/>
                  </a:lnTo>
                  <a:lnTo>
                    <a:pt x="20860" y="1192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B79B4D3-AB5F-1364-A667-CDB35E00300D}"/>
                </a:ext>
              </a:extLst>
            </p:cNvPr>
            <p:cNvSpPr/>
            <p:nvPr/>
          </p:nvSpPr>
          <p:spPr>
            <a:xfrm>
              <a:off x="6252305" y="3342861"/>
              <a:ext cx="144113" cy="167727"/>
            </a:xfrm>
            <a:custGeom>
              <a:avLst/>
              <a:gdLst>
                <a:gd name="connsiteX0" fmla="*/ 144113 w 144113"/>
                <a:gd name="connsiteY0" fmla="*/ 163843 h 167727"/>
                <a:gd name="connsiteX1" fmla="*/ 124206 w 144113"/>
                <a:gd name="connsiteY1" fmla="*/ 163843 h 167727"/>
                <a:gd name="connsiteX2" fmla="*/ 124206 w 144113"/>
                <a:gd name="connsiteY2" fmla="*/ 138447 h 167727"/>
                <a:gd name="connsiteX3" fmla="*/ 123634 w 144113"/>
                <a:gd name="connsiteY3" fmla="*/ 138447 h 167727"/>
                <a:gd name="connsiteX4" fmla="*/ 70961 w 144113"/>
                <a:gd name="connsiteY4" fmla="*/ 167728 h 167727"/>
                <a:gd name="connsiteX5" fmla="*/ 14383 w 144113"/>
                <a:gd name="connsiteY5" fmla="*/ 143185 h 167727"/>
                <a:gd name="connsiteX6" fmla="*/ 0 w 144113"/>
                <a:gd name="connsiteY6" fmla="*/ 90497 h 167727"/>
                <a:gd name="connsiteX7" fmla="*/ 0 w 144113"/>
                <a:gd name="connsiteY7" fmla="*/ 95 h 167727"/>
                <a:gd name="connsiteX8" fmla="*/ 21050 w 144113"/>
                <a:gd name="connsiteY8" fmla="*/ 95 h 167727"/>
                <a:gd name="connsiteX9" fmla="*/ 21050 w 144113"/>
                <a:gd name="connsiteY9" fmla="*/ 90118 h 167727"/>
                <a:gd name="connsiteX10" fmla="*/ 32766 w 144113"/>
                <a:gd name="connsiteY10" fmla="*/ 133235 h 167727"/>
                <a:gd name="connsiteX11" fmla="*/ 70961 w 144113"/>
                <a:gd name="connsiteY11" fmla="*/ 148776 h 167727"/>
                <a:gd name="connsiteX12" fmla="*/ 105823 w 144113"/>
                <a:gd name="connsiteY12" fmla="*/ 135604 h 167727"/>
                <a:gd name="connsiteX13" fmla="*/ 122968 w 144113"/>
                <a:gd name="connsiteY13" fmla="*/ 86517 h 167727"/>
                <a:gd name="connsiteX14" fmla="*/ 122968 w 144113"/>
                <a:gd name="connsiteY14" fmla="*/ 0 h 167727"/>
                <a:gd name="connsiteX15" fmla="*/ 144018 w 144113"/>
                <a:gd name="connsiteY15" fmla="*/ 0 h 167727"/>
                <a:gd name="connsiteX16" fmla="*/ 144018 w 144113"/>
                <a:gd name="connsiteY16" fmla="*/ 163843 h 16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113" h="167727">
                  <a:moveTo>
                    <a:pt x="144113" y="163843"/>
                  </a:moveTo>
                  <a:lnTo>
                    <a:pt x="124206" y="163843"/>
                  </a:lnTo>
                  <a:lnTo>
                    <a:pt x="124206" y="138447"/>
                  </a:lnTo>
                  <a:lnTo>
                    <a:pt x="123634" y="138447"/>
                  </a:lnTo>
                  <a:cubicBezTo>
                    <a:pt x="117634" y="150671"/>
                    <a:pt x="101727" y="167728"/>
                    <a:pt x="70961" y="167728"/>
                  </a:cubicBezTo>
                  <a:cubicBezTo>
                    <a:pt x="38481" y="167728"/>
                    <a:pt x="21622" y="152187"/>
                    <a:pt x="14383" y="143185"/>
                  </a:cubicBezTo>
                  <a:cubicBezTo>
                    <a:pt x="2667" y="128781"/>
                    <a:pt x="0" y="107839"/>
                    <a:pt x="0" y="90497"/>
                  </a:cubicBezTo>
                  <a:lnTo>
                    <a:pt x="0" y="95"/>
                  </a:lnTo>
                  <a:lnTo>
                    <a:pt x="21050" y="95"/>
                  </a:lnTo>
                  <a:lnTo>
                    <a:pt x="21050" y="90118"/>
                  </a:lnTo>
                  <a:cubicBezTo>
                    <a:pt x="21050" y="110776"/>
                    <a:pt x="25527" y="124232"/>
                    <a:pt x="32766" y="133235"/>
                  </a:cubicBezTo>
                  <a:cubicBezTo>
                    <a:pt x="44196" y="146122"/>
                    <a:pt x="59531" y="148776"/>
                    <a:pt x="70961" y="148776"/>
                  </a:cubicBezTo>
                  <a:cubicBezTo>
                    <a:pt x="82677" y="148776"/>
                    <a:pt x="95345" y="146122"/>
                    <a:pt x="105823" y="135604"/>
                  </a:cubicBezTo>
                  <a:cubicBezTo>
                    <a:pt x="115443" y="126033"/>
                    <a:pt x="122968" y="115230"/>
                    <a:pt x="122968" y="86517"/>
                  </a:cubicBezTo>
                  <a:lnTo>
                    <a:pt x="122968" y="0"/>
                  </a:lnTo>
                  <a:lnTo>
                    <a:pt x="144018" y="0"/>
                  </a:lnTo>
                  <a:lnTo>
                    <a:pt x="144018" y="1638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ADF70E-984C-C33F-DBA7-9AA6322A04C3}"/>
                </a:ext>
              </a:extLst>
            </p:cNvPr>
            <p:cNvSpPr/>
            <p:nvPr/>
          </p:nvSpPr>
          <p:spPr>
            <a:xfrm>
              <a:off x="6429565" y="3338787"/>
              <a:ext cx="68008" cy="167822"/>
            </a:xfrm>
            <a:custGeom>
              <a:avLst/>
              <a:gdLst>
                <a:gd name="connsiteX0" fmla="*/ 95 w 68008"/>
                <a:gd name="connsiteY0" fmla="*/ 4264 h 167822"/>
                <a:gd name="connsiteX1" fmla="*/ 21146 w 68008"/>
                <a:gd name="connsiteY1" fmla="*/ 4264 h 167822"/>
                <a:gd name="connsiteX2" fmla="*/ 21146 w 68008"/>
                <a:gd name="connsiteY2" fmla="*/ 27860 h 167822"/>
                <a:gd name="connsiteX3" fmla="*/ 21717 w 68008"/>
                <a:gd name="connsiteY3" fmla="*/ 27860 h 167822"/>
                <a:gd name="connsiteX4" fmla="*/ 68008 w 68008"/>
                <a:gd name="connsiteY4" fmla="*/ 0 h 167822"/>
                <a:gd name="connsiteX5" fmla="*/ 68008 w 68008"/>
                <a:gd name="connsiteY5" fmla="*/ 22174 h 167822"/>
                <a:gd name="connsiteX6" fmla="*/ 32480 w 68008"/>
                <a:gd name="connsiteY6" fmla="*/ 38284 h 167822"/>
                <a:gd name="connsiteX7" fmla="*/ 21050 w 68008"/>
                <a:gd name="connsiteY7" fmla="*/ 72114 h 167822"/>
                <a:gd name="connsiteX8" fmla="*/ 21050 w 68008"/>
                <a:gd name="connsiteY8" fmla="*/ 167823 h 167822"/>
                <a:gd name="connsiteX9" fmla="*/ 0 w 68008"/>
                <a:gd name="connsiteY9" fmla="*/ 167823 h 167822"/>
                <a:gd name="connsiteX10" fmla="*/ 0 w 68008"/>
                <a:gd name="connsiteY10" fmla="*/ 4264 h 16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008" h="167822">
                  <a:moveTo>
                    <a:pt x="95" y="4264"/>
                  </a:moveTo>
                  <a:lnTo>
                    <a:pt x="21146" y="4264"/>
                  </a:lnTo>
                  <a:lnTo>
                    <a:pt x="21146" y="27860"/>
                  </a:lnTo>
                  <a:lnTo>
                    <a:pt x="21717" y="27860"/>
                  </a:lnTo>
                  <a:cubicBezTo>
                    <a:pt x="31623" y="4833"/>
                    <a:pt x="50292" y="1232"/>
                    <a:pt x="68008" y="0"/>
                  </a:cubicBezTo>
                  <a:lnTo>
                    <a:pt x="68008" y="22174"/>
                  </a:lnTo>
                  <a:cubicBezTo>
                    <a:pt x="53245" y="23406"/>
                    <a:pt x="40672" y="28713"/>
                    <a:pt x="32480" y="38284"/>
                  </a:cubicBezTo>
                  <a:cubicBezTo>
                    <a:pt x="25241" y="47286"/>
                    <a:pt x="21050" y="58942"/>
                    <a:pt x="21050" y="72114"/>
                  </a:cubicBezTo>
                  <a:lnTo>
                    <a:pt x="21050" y="167823"/>
                  </a:lnTo>
                  <a:lnTo>
                    <a:pt x="0" y="167823"/>
                  </a:lnTo>
                  <a:lnTo>
                    <a:pt x="0" y="42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468632E-9FBE-E021-A77B-689BDF5EAEC7}"/>
                </a:ext>
              </a:extLst>
            </p:cNvPr>
            <p:cNvSpPr/>
            <p:nvPr/>
          </p:nvSpPr>
          <p:spPr>
            <a:xfrm>
              <a:off x="6501765" y="3338881"/>
              <a:ext cx="171068" cy="232260"/>
            </a:xfrm>
            <a:custGeom>
              <a:avLst/>
              <a:gdLst>
                <a:gd name="connsiteX0" fmla="*/ 171069 w 171068"/>
                <a:gd name="connsiteY0" fmla="*/ 142142 h 232260"/>
                <a:gd name="connsiteX1" fmla="*/ 156019 w 171068"/>
                <a:gd name="connsiteY1" fmla="*/ 202032 h 232260"/>
                <a:gd name="connsiteX2" fmla="*/ 90773 w 171068"/>
                <a:gd name="connsiteY2" fmla="*/ 232261 h 232260"/>
                <a:gd name="connsiteX3" fmla="*/ 6572 w 171068"/>
                <a:gd name="connsiteY3" fmla="*/ 172087 h 232260"/>
                <a:gd name="connsiteX4" fmla="*/ 28861 w 171068"/>
                <a:gd name="connsiteY4" fmla="*/ 172087 h 232260"/>
                <a:gd name="connsiteX5" fmla="*/ 90488 w 171068"/>
                <a:gd name="connsiteY5" fmla="*/ 213403 h 232260"/>
                <a:gd name="connsiteX6" fmla="*/ 150019 w 171068"/>
                <a:gd name="connsiteY6" fmla="*/ 152377 h 232260"/>
                <a:gd name="connsiteX7" fmla="*/ 150019 w 171068"/>
                <a:gd name="connsiteY7" fmla="*/ 137973 h 232260"/>
                <a:gd name="connsiteX8" fmla="*/ 149447 w 171068"/>
                <a:gd name="connsiteY8" fmla="*/ 137973 h 232260"/>
                <a:gd name="connsiteX9" fmla="*/ 86011 w 171068"/>
                <a:gd name="connsiteY9" fmla="*/ 171803 h 232260"/>
                <a:gd name="connsiteX10" fmla="*/ 0 w 171068"/>
                <a:gd name="connsiteY10" fmla="*/ 86802 h 232260"/>
                <a:gd name="connsiteX11" fmla="*/ 86011 w 171068"/>
                <a:gd name="connsiteY11" fmla="*/ 0 h 232260"/>
                <a:gd name="connsiteX12" fmla="*/ 149447 w 171068"/>
                <a:gd name="connsiteY12" fmla="*/ 33546 h 232260"/>
                <a:gd name="connsiteX13" fmla="*/ 150019 w 171068"/>
                <a:gd name="connsiteY13" fmla="*/ 33546 h 232260"/>
                <a:gd name="connsiteX14" fmla="*/ 150019 w 171068"/>
                <a:gd name="connsiteY14" fmla="*/ 4264 h 232260"/>
                <a:gd name="connsiteX15" fmla="*/ 171069 w 171068"/>
                <a:gd name="connsiteY15" fmla="*/ 4264 h 232260"/>
                <a:gd name="connsiteX16" fmla="*/ 171069 w 171068"/>
                <a:gd name="connsiteY16" fmla="*/ 142142 h 232260"/>
                <a:gd name="connsiteX17" fmla="*/ 85915 w 171068"/>
                <a:gd name="connsiteY17" fmla="*/ 152945 h 232260"/>
                <a:gd name="connsiteX18" fmla="*/ 151162 w 171068"/>
                <a:gd name="connsiteY18" fmla="*/ 86233 h 232260"/>
                <a:gd name="connsiteX19" fmla="*/ 85915 w 171068"/>
                <a:gd name="connsiteY19" fmla="*/ 18952 h 232260"/>
                <a:gd name="connsiteX20" fmla="*/ 20955 w 171068"/>
                <a:gd name="connsiteY20" fmla="*/ 86233 h 232260"/>
                <a:gd name="connsiteX21" fmla="*/ 85915 w 171068"/>
                <a:gd name="connsiteY21" fmla="*/ 152945 h 23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1068" h="232260">
                  <a:moveTo>
                    <a:pt x="171069" y="142142"/>
                  </a:moveTo>
                  <a:cubicBezTo>
                    <a:pt x="171069" y="159768"/>
                    <a:pt x="171069" y="181942"/>
                    <a:pt x="156019" y="202032"/>
                  </a:cubicBezTo>
                  <a:cubicBezTo>
                    <a:pt x="135255" y="230744"/>
                    <a:pt x="97346" y="232261"/>
                    <a:pt x="90773" y="232261"/>
                  </a:cubicBezTo>
                  <a:cubicBezTo>
                    <a:pt x="67342" y="232261"/>
                    <a:pt x="21622" y="223258"/>
                    <a:pt x="6572" y="172087"/>
                  </a:cubicBezTo>
                  <a:lnTo>
                    <a:pt x="28861" y="172087"/>
                  </a:lnTo>
                  <a:cubicBezTo>
                    <a:pt x="34290" y="185543"/>
                    <a:pt x="50482" y="213403"/>
                    <a:pt x="90488" y="213403"/>
                  </a:cubicBezTo>
                  <a:cubicBezTo>
                    <a:pt x="118110" y="213403"/>
                    <a:pt x="150019" y="197578"/>
                    <a:pt x="150019" y="152377"/>
                  </a:cubicBezTo>
                  <a:lnTo>
                    <a:pt x="150019" y="137973"/>
                  </a:lnTo>
                  <a:lnTo>
                    <a:pt x="149447" y="137973"/>
                  </a:lnTo>
                  <a:cubicBezTo>
                    <a:pt x="137065" y="161284"/>
                    <a:pt x="110014" y="171803"/>
                    <a:pt x="86011" y="171803"/>
                  </a:cubicBezTo>
                  <a:cubicBezTo>
                    <a:pt x="42672" y="171803"/>
                    <a:pt x="0" y="138257"/>
                    <a:pt x="0" y="86802"/>
                  </a:cubicBezTo>
                  <a:cubicBezTo>
                    <a:pt x="0" y="34777"/>
                    <a:pt x="42672" y="0"/>
                    <a:pt x="86011" y="0"/>
                  </a:cubicBezTo>
                  <a:cubicBezTo>
                    <a:pt x="101060" y="0"/>
                    <a:pt x="130492" y="4454"/>
                    <a:pt x="149447" y="33546"/>
                  </a:cubicBezTo>
                  <a:lnTo>
                    <a:pt x="150019" y="33546"/>
                  </a:lnTo>
                  <a:lnTo>
                    <a:pt x="150019" y="4264"/>
                  </a:lnTo>
                  <a:lnTo>
                    <a:pt x="171069" y="4264"/>
                  </a:lnTo>
                  <a:lnTo>
                    <a:pt x="171069" y="142142"/>
                  </a:lnTo>
                  <a:close/>
                  <a:moveTo>
                    <a:pt x="85915" y="152945"/>
                  </a:moveTo>
                  <a:cubicBezTo>
                    <a:pt x="129540" y="152945"/>
                    <a:pt x="151162" y="113998"/>
                    <a:pt x="151162" y="86233"/>
                  </a:cubicBezTo>
                  <a:cubicBezTo>
                    <a:pt x="151162" y="50318"/>
                    <a:pt x="122872" y="18952"/>
                    <a:pt x="85915" y="18952"/>
                  </a:cubicBezTo>
                  <a:cubicBezTo>
                    <a:pt x="48577" y="18952"/>
                    <a:pt x="20955" y="50413"/>
                    <a:pt x="20955" y="86233"/>
                  </a:cubicBezTo>
                  <a:cubicBezTo>
                    <a:pt x="20955" y="121769"/>
                    <a:pt x="48673" y="152945"/>
                    <a:pt x="85915" y="152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DE71A2D-A4BE-630A-557F-3602277F4AE7}"/>
                </a:ext>
              </a:extLst>
            </p:cNvPr>
            <p:cNvSpPr/>
            <p:nvPr/>
          </p:nvSpPr>
          <p:spPr>
            <a:xfrm>
              <a:off x="6703980" y="3285341"/>
              <a:ext cx="21050" cy="221362"/>
            </a:xfrm>
            <a:custGeom>
              <a:avLst/>
              <a:gdLst>
                <a:gd name="connsiteX0" fmla="*/ 0 w 21050"/>
                <a:gd name="connsiteY0" fmla="*/ 0 h 221362"/>
                <a:gd name="connsiteX1" fmla="*/ 21050 w 21050"/>
                <a:gd name="connsiteY1" fmla="*/ 0 h 221362"/>
                <a:gd name="connsiteX2" fmla="*/ 21050 w 21050"/>
                <a:gd name="connsiteY2" fmla="*/ 37715 h 221362"/>
                <a:gd name="connsiteX3" fmla="*/ 0 w 21050"/>
                <a:gd name="connsiteY3" fmla="*/ 37715 h 221362"/>
                <a:gd name="connsiteX4" fmla="*/ 0 w 21050"/>
                <a:gd name="connsiteY4" fmla="*/ 0 h 221362"/>
                <a:gd name="connsiteX5" fmla="*/ 0 w 21050"/>
                <a:gd name="connsiteY5" fmla="*/ 57710 h 221362"/>
                <a:gd name="connsiteX6" fmla="*/ 21050 w 21050"/>
                <a:gd name="connsiteY6" fmla="*/ 57710 h 221362"/>
                <a:gd name="connsiteX7" fmla="*/ 21050 w 21050"/>
                <a:gd name="connsiteY7" fmla="*/ 221363 h 221362"/>
                <a:gd name="connsiteX8" fmla="*/ 0 w 21050"/>
                <a:gd name="connsiteY8" fmla="*/ 221363 h 221362"/>
                <a:gd name="connsiteX9" fmla="*/ 0 w 21050"/>
                <a:gd name="connsiteY9" fmla="*/ 57710 h 221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50" h="221362">
                  <a:moveTo>
                    <a:pt x="0" y="0"/>
                  </a:moveTo>
                  <a:lnTo>
                    <a:pt x="21050" y="0"/>
                  </a:lnTo>
                  <a:lnTo>
                    <a:pt x="21050" y="37715"/>
                  </a:lnTo>
                  <a:lnTo>
                    <a:pt x="0" y="37715"/>
                  </a:lnTo>
                  <a:lnTo>
                    <a:pt x="0" y="0"/>
                  </a:lnTo>
                  <a:close/>
                  <a:moveTo>
                    <a:pt x="0" y="57710"/>
                  </a:moveTo>
                  <a:lnTo>
                    <a:pt x="21050" y="57710"/>
                  </a:lnTo>
                  <a:lnTo>
                    <a:pt x="21050" y="221363"/>
                  </a:lnTo>
                  <a:lnTo>
                    <a:pt x="0" y="221363"/>
                  </a:lnTo>
                  <a:lnTo>
                    <a:pt x="0" y="577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C791A91-358A-AAEE-9FF1-E8D5B411BB08}"/>
                </a:ext>
              </a:extLst>
            </p:cNvPr>
            <p:cNvSpPr/>
            <p:nvPr/>
          </p:nvSpPr>
          <p:spPr>
            <a:xfrm>
              <a:off x="6745033" y="3338881"/>
              <a:ext cx="170211" cy="171707"/>
            </a:xfrm>
            <a:custGeom>
              <a:avLst/>
              <a:gdLst>
                <a:gd name="connsiteX0" fmla="*/ 170212 w 170211"/>
                <a:gd name="connsiteY0" fmla="*/ 119684 h 171707"/>
                <a:gd name="connsiteX1" fmla="*/ 88392 w 170211"/>
                <a:gd name="connsiteY1" fmla="*/ 171708 h 171707"/>
                <a:gd name="connsiteX2" fmla="*/ 0 w 170211"/>
                <a:gd name="connsiteY2" fmla="*/ 86138 h 171707"/>
                <a:gd name="connsiteX3" fmla="*/ 88392 w 170211"/>
                <a:gd name="connsiteY3" fmla="*/ 0 h 171707"/>
                <a:gd name="connsiteX4" fmla="*/ 170212 w 170211"/>
                <a:gd name="connsiteY4" fmla="*/ 53540 h 171707"/>
                <a:gd name="connsiteX5" fmla="*/ 147066 w 170211"/>
                <a:gd name="connsiteY5" fmla="*/ 53540 h 171707"/>
                <a:gd name="connsiteX6" fmla="*/ 88964 w 170211"/>
                <a:gd name="connsiteY6" fmla="*/ 18858 h 171707"/>
                <a:gd name="connsiteX7" fmla="*/ 20955 w 170211"/>
                <a:gd name="connsiteY7" fmla="*/ 85570 h 171707"/>
                <a:gd name="connsiteX8" fmla="*/ 88964 w 170211"/>
                <a:gd name="connsiteY8" fmla="*/ 152945 h 171707"/>
                <a:gd name="connsiteX9" fmla="*/ 147066 w 170211"/>
                <a:gd name="connsiteY9" fmla="*/ 119684 h 171707"/>
                <a:gd name="connsiteX10" fmla="*/ 170212 w 170211"/>
                <a:gd name="connsiteY10" fmla="*/ 119684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211" h="171707">
                  <a:moveTo>
                    <a:pt x="170212" y="119684"/>
                  </a:moveTo>
                  <a:cubicBezTo>
                    <a:pt x="159639" y="140058"/>
                    <a:pt x="137732" y="171708"/>
                    <a:pt x="88392" y="171708"/>
                  </a:cubicBezTo>
                  <a:cubicBezTo>
                    <a:pt x="36957" y="171708"/>
                    <a:pt x="0" y="131908"/>
                    <a:pt x="0" y="86138"/>
                  </a:cubicBezTo>
                  <a:cubicBezTo>
                    <a:pt x="0" y="38852"/>
                    <a:pt x="39433" y="0"/>
                    <a:pt x="88392" y="0"/>
                  </a:cubicBezTo>
                  <a:cubicBezTo>
                    <a:pt x="117253" y="0"/>
                    <a:pt x="154210" y="14404"/>
                    <a:pt x="170212" y="53540"/>
                  </a:cubicBezTo>
                  <a:lnTo>
                    <a:pt x="147066" y="53540"/>
                  </a:lnTo>
                  <a:cubicBezTo>
                    <a:pt x="133826" y="28713"/>
                    <a:pt x="109728" y="18858"/>
                    <a:pt x="88964" y="18858"/>
                  </a:cubicBezTo>
                  <a:cubicBezTo>
                    <a:pt x="56769" y="18858"/>
                    <a:pt x="20955" y="42832"/>
                    <a:pt x="20955" y="85570"/>
                  </a:cubicBezTo>
                  <a:cubicBezTo>
                    <a:pt x="20955" y="122337"/>
                    <a:pt x="49530" y="152945"/>
                    <a:pt x="88964" y="152945"/>
                  </a:cubicBezTo>
                  <a:cubicBezTo>
                    <a:pt x="123253" y="152945"/>
                    <a:pt x="140399" y="132287"/>
                    <a:pt x="147066" y="119684"/>
                  </a:cubicBezTo>
                  <a:lnTo>
                    <a:pt x="170212" y="1196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33966F1-CAB6-907A-8577-AA9E1246CB09}"/>
                </a:ext>
              </a:extLst>
            </p:cNvPr>
            <p:cNvSpPr/>
            <p:nvPr/>
          </p:nvSpPr>
          <p:spPr>
            <a:xfrm>
              <a:off x="6924389" y="3338881"/>
              <a:ext cx="174116" cy="171707"/>
            </a:xfrm>
            <a:custGeom>
              <a:avLst/>
              <a:gdLst>
                <a:gd name="connsiteX0" fmla="*/ 174117 w 174116"/>
                <a:gd name="connsiteY0" fmla="*/ 167823 h 171707"/>
                <a:gd name="connsiteX1" fmla="*/ 153067 w 174116"/>
                <a:gd name="connsiteY1" fmla="*/ 167823 h 171707"/>
                <a:gd name="connsiteX2" fmla="*/ 153067 w 174116"/>
                <a:gd name="connsiteY2" fmla="*/ 139110 h 171707"/>
                <a:gd name="connsiteX3" fmla="*/ 152495 w 174116"/>
                <a:gd name="connsiteY3" fmla="*/ 139110 h 171707"/>
                <a:gd name="connsiteX4" fmla="*/ 88392 w 174116"/>
                <a:gd name="connsiteY4" fmla="*/ 171708 h 171707"/>
                <a:gd name="connsiteX5" fmla="*/ 0 w 174116"/>
                <a:gd name="connsiteY5" fmla="*/ 85570 h 171707"/>
                <a:gd name="connsiteX6" fmla="*/ 88392 w 174116"/>
                <a:gd name="connsiteY6" fmla="*/ 0 h 171707"/>
                <a:gd name="connsiteX7" fmla="*/ 152495 w 174116"/>
                <a:gd name="connsiteY7" fmla="*/ 32882 h 171707"/>
                <a:gd name="connsiteX8" fmla="*/ 153067 w 174116"/>
                <a:gd name="connsiteY8" fmla="*/ 32882 h 171707"/>
                <a:gd name="connsiteX9" fmla="*/ 153067 w 174116"/>
                <a:gd name="connsiteY9" fmla="*/ 4169 h 171707"/>
                <a:gd name="connsiteX10" fmla="*/ 174117 w 174116"/>
                <a:gd name="connsiteY10" fmla="*/ 4169 h 171707"/>
                <a:gd name="connsiteX11" fmla="*/ 174117 w 174116"/>
                <a:gd name="connsiteY11" fmla="*/ 167823 h 171707"/>
                <a:gd name="connsiteX12" fmla="*/ 88392 w 174116"/>
                <a:gd name="connsiteY12" fmla="*/ 152945 h 171707"/>
                <a:gd name="connsiteX13" fmla="*/ 154210 w 174116"/>
                <a:gd name="connsiteY13" fmla="*/ 86233 h 171707"/>
                <a:gd name="connsiteX14" fmla="*/ 88392 w 174116"/>
                <a:gd name="connsiteY14" fmla="*/ 18952 h 171707"/>
                <a:gd name="connsiteX15" fmla="*/ 21050 w 174116"/>
                <a:gd name="connsiteY15" fmla="*/ 86612 h 171707"/>
                <a:gd name="connsiteX16" fmla="*/ 88392 w 174116"/>
                <a:gd name="connsiteY16" fmla="*/ 152945 h 17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4116" h="171707">
                  <a:moveTo>
                    <a:pt x="174117" y="167823"/>
                  </a:moveTo>
                  <a:lnTo>
                    <a:pt x="153067" y="167823"/>
                  </a:lnTo>
                  <a:lnTo>
                    <a:pt x="153067" y="139110"/>
                  </a:lnTo>
                  <a:lnTo>
                    <a:pt x="152495" y="139110"/>
                  </a:lnTo>
                  <a:cubicBezTo>
                    <a:pt x="134493" y="166022"/>
                    <a:pt x="105537" y="171708"/>
                    <a:pt x="88392" y="171708"/>
                  </a:cubicBezTo>
                  <a:cubicBezTo>
                    <a:pt x="36671" y="171708"/>
                    <a:pt x="0" y="132477"/>
                    <a:pt x="0" y="85570"/>
                  </a:cubicBezTo>
                  <a:cubicBezTo>
                    <a:pt x="0" y="41885"/>
                    <a:pt x="34576" y="0"/>
                    <a:pt x="88392" y="0"/>
                  </a:cubicBezTo>
                  <a:cubicBezTo>
                    <a:pt x="106108" y="0"/>
                    <a:pt x="134969" y="5686"/>
                    <a:pt x="152495" y="32882"/>
                  </a:cubicBezTo>
                  <a:lnTo>
                    <a:pt x="153067" y="32882"/>
                  </a:lnTo>
                  <a:lnTo>
                    <a:pt x="153067" y="4169"/>
                  </a:lnTo>
                  <a:lnTo>
                    <a:pt x="174117" y="4169"/>
                  </a:lnTo>
                  <a:lnTo>
                    <a:pt x="174117" y="167823"/>
                  </a:lnTo>
                  <a:close/>
                  <a:moveTo>
                    <a:pt x="88392" y="152945"/>
                  </a:moveTo>
                  <a:cubicBezTo>
                    <a:pt x="123920" y="152945"/>
                    <a:pt x="154210" y="124517"/>
                    <a:pt x="154210" y="86233"/>
                  </a:cubicBezTo>
                  <a:cubicBezTo>
                    <a:pt x="154210" y="50318"/>
                    <a:pt x="126206" y="18952"/>
                    <a:pt x="88392" y="18952"/>
                  </a:cubicBezTo>
                  <a:cubicBezTo>
                    <a:pt x="52292" y="18952"/>
                    <a:pt x="21050" y="45012"/>
                    <a:pt x="21050" y="86612"/>
                  </a:cubicBezTo>
                  <a:cubicBezTo>
                    <a:pt x="21050" y="123000"/>
                    <a:pt x="48101" y="152945"/>
                    <a:pt x="88392" y="1529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75FDE79-7EFE-B01B-3484-449674AFD69D}"/>
                </a:ext>
              </a:extLst>
            </p:cNvPr>
            <p:cNvSpPr/>
            <p:nvPr/>
          </p:nvSpPr>
          <p:spPr>
            <a:xfrm>
              <a:off x="7124414" y="3285341"/>
              <a:ext cx="21050" cy="221362"/>
            </a:xfrm>
            <a:custGeom>
              <a:avLst/>
              <a:gdLst>
                <a:gd name="connsiteX0" fmla="*/ 0 w 21050"/>
                <a:gd name="connsiteY0" fmla="*/ 0 h 221362"/>
                <a:gd name="connsiteX1" fmla="*/ 21050 w 21050"/>
                <a:gd name="connsiteY1" fmla="*/ 0 h 221362"/>
                <a:gd name="connsiteX2" fmla="*/ 21050 w 21050"/>
                <a:gd name="connsiteY2" fmla="*/ 221363 h 221362"/>
                <a:gd name="connsiteX3" fmla="*/ 0 w 21050"/>
                <a:gd name="connsiteY3" fmla="*/ 221363 h 221362"/>
                <a:gd name="connsiteX4" fmla="*/ 0 w 21050"/>
                <a:gd name="connsiteY4" fmla="*/ 0 h 221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50" h="221362">
                  <a:moveTo>
                    <a:pt x="0" y="0"/>
                  </a:moveTo>
                  <a:lnTo>
                    <a:pt x="21050" y="0"/>
                  </a:lnTo>
                  <a:lnTo>
                    <a:pt x="21050" y="221363"/>
                  </a:lnTo>
                  <a:lnTo>
                    <a:pt x="0" y="2213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77ACA88-EE41-2B34-BA49-60479AD1DB72}"/>
                </a:ext>
              </a:extLst>
            </p:cNvPr>
            <p:cNvSpPr/>
            <p:nvPr/>
          </p:nvSpPr>
          <p:spPr>
            <a:xfrm>
              <a:off x="7166228" y="3448710"/>
              <a:ext cx="59721" cy="57994"/>
            </a:xfrm>
            <a:custGeom>
              <a:avLst/>
              <a:gdLst>
                <a:gd name="connsiteX0" fmla="*/ 59722 w 59721"/>
                <a:gd name="connsiteY0" fmla="*/ 28902 h 57994"/>
                <a:gd name="connsiteX1" fmla="*/ 29909 w 59721"/>
                <a:gd name="connsiteY1" fmla="*/ 57994 h 57994"/>
                <a:gd name="connsiteX2" fmla="*/ 0 w 59721"/>
                <a:gd name="connsiteY2" fmla="*/ 28902 h 57994"/>
                <a:gd name="connsiteX3" fmla="*/ 30099 w 59721"/>
                <a:gd name="connsiteY3" fmla="*/ 0 h 57994"/>
                <a:gd name="connsiteX4" fmla="*/ 59722 w 59721"/>
                <a:gd name="connsiteY4" fmla="*/ 28902 h 57994"/>
                <a:gd name="connsiteX5" fmla="*/ 7430 w 59721"/>
                <a:gd name="connsiteY5" fmla="*/ 28902 h 57994"/>
                <a:gd name="connsiteX6" fmla="*/ 30099 w 59721"/>
                <a:gd name="connsiteY6" fmla="*/ 52024 h 57994"/>
                <a:gd name="connsiteX7" fmla="*/ 52197 w 59721"/>
                <a:gd name="connsiteY7" fmla="*/ 29092 h 57994"/>
                <a:gd name="connsiteX8" fmla="*/ 29718 w 59721"/>
                <a:gd name="connsiteY8" fmla="*/ 5780 h 57994"/>
                <a:gd name="connsiteX9" fmla="*/ 7430 w 59721"/>
                <a:gd name="connsiteY9" fmla="*/ 28902 h 57994"/>
                <a:gd name="connsiteX10" fmla="*/ 25337 w 59721"/>
                <a:gd name="connsiteY10" fmla="*/ 43969 h 57994"/>
                <a:gd name="connsiteX11" fmla="*/ 18574 w 59721"/>
                <a:gd name="connsiteY11" fmla="*/ 43969 h 57994"/>
                <a:gd name="connsiteX12" fmla="*/ 18574 w 59721"/>
                <a:gd name="connsiteY12" fmla="*/ 15067 h 57994"/>
                <a:gd name="connsiteX13" fmla="*/ 29718 w 59721"/>
                <a:gd name="connsiteY13" fmla="*/ 14214 h 57994"/>
                <a:gd name="connsiteX14" fmla="*/ 39624 w 59721"/>
                <a:gd name="connsiteY14" fmla="*/ 16488 h 57994"/>
                <a:gd name="connsiteX15" fmla="*/ 42672 w 59721"/>
                <a:gd name="connsiteY15" fmla="*/ 22648 h 57994"/>
                <a:gd name="connsiteX16" fmla="*/ 36671 w 59721"/>
                <a:gd name="connsiteY16" fmla="*/ 29566 h 57994"/>
                <a:gd name="connsiteX17" fmla="*/ 36671 w 59721"/>
                <a:gd name="connsiteY17" fmla="*/ 29945 h 57994"/>
                <a:gd name="connsiteX18" fmla="*/ 41815 w 59721"/>
                <a:gd name="connsiteY18" fmla="*/ 36957 h 57994"/>
                <a:gd name="connsiteX19" fmla="*/ 43910 w 59721"/>
                <a:gd name="connsiteY19" fmla="*/ 43969 h 57994"/>
                <a:gd name="connsiteX20" fmla="*/ 36862 w 59721"/>
                <a:gd name="connsiteY20" fmla="*/ 43969 h 57994"/>
                <a:gd name="connsiteX21" fmla="*/ 34576 w 59721"/>
                <a:gd name="connsiteY21" fmla="*/ 36957 h 57994"/>
                <a:gd name="connsiteX22" fmla="*/ 28575 w 59721"/>
                <a:gd name="connsiteY22" fmla="*/ 32503 h 57994"/>
                <a:gd name="connsiteX23" fmla="*/ 25432 w 59721"/>
                <a:gd name="connsiteY23" fmla="*/ 32503 h 57994"/>
                <a:gd name="connsiteX24" fmla="*/ 25432 w 59721"/>
                <a:gd name="connsiteY24" fmla="*/ 43969 h 57994"/>
                <a:gd name="connsiteX25" fmla="*/ 25527 w 59721"/>
                <a:gd name="connsiteY25" fmla="*/ 27670 h 57994"/>
                <a:gd name="connsiteX26" fmla="*/ 28670 w 59721"/>
                <a:gd name="connsiteY26" fmla="*/ 27670 h 57994"/>
                <a:gd name="connsiteX27" fmla="*/ 35433 w 59721"/>
                <a:gd name="connsiteY27" fmla="*/ 23406 h 57994"/>
                <a:gd name="connsiteX28" fmla="*/ 29242 w 59721"/>
                <a:gd name="connsiteY28" fmla="*/ 18952 h 57994"/>
                <a:gd name="connsiteX29" fmla="*/ 25527 w 59721"/>
                <a:gd name="connsiteY29" fmla="*/ 19331 h 57994"/>
                <a:gd name="connsiteX30" fmla="*/ 25527 w 59721"/>
                <a:gd name="connsiteY30" fmla="*/ 27670 h 57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721" h="57994">
                  <a:moveTo>
                    <a:pt x="59722" y="28902"/>
                  </a:moveTo>
                  <a:cubicBezTo>
                    <a:pt x="59722" y="45106"/>
                    <a:pt x="46577" y="57994"/>
                    <a:pt x="29909" y="57994"/>
                  </a:cubicBezTo>
                  <a:cubicBezTo>
                    <a:pt x="13240" y="57994"/>
                    <a:pt x="0" y="45106"/>
                    <a:pt x="0" y="28902"/>
                  </a:cubicBezTo>
                  <a:cubicBezTo>
                    <a:pt x="0" y="12698"/>
                    <a:pt x="13335" y="0"/>
                    <a:pt x="30099" y="0"/>
                  </a:cubicBezTo>
                  <a:cubicBezTo>
                    <a:pt x="46577" y="0"/>
                    <a:pt x="59722" y="12698"/>
                    <a:pt x="59722" y="28902"/>
                  </a:cubicBezTo>
                  <a:close/>
                  <a:moveTo>
                    <a:pt x="7430" y="28902"/>
                  </a:moveTo>
                  <a:cubicBezTo>
                    <a:pt x="7430" y="41790"/>
                    <a:pt x="17145" y="52024"/>
                    <a:pt x="30099" y="52024"/>
                  </a:cubicBezTo>
                  <a:cubicBezTo>
                    <a:pt x="42672" y="52214"/>
                    <a:pt x="52197" y="41790"/>
                    <a:pt x="52197" y="29092"/>
                  </a:cubicBezTo>
                  <a:cubicBezTo>
                    <a:pt x="52197" y="16204"/>
                    <a:pt x="42672" y="5780"/>
                    <a:pt x="29718" y="5780"/>
                  </a:cubicBezTo>
                  <a:cubicBezTo>
                    <a:pt x="17145" y="5875"/>
                    <a:pt x="7430" y="16299"/>
                    <a:pt x="7430" y="28902"/>
                  </a:cubicBezTo>
                  <a:close/>
                  <a:moveTo>
                    <a:pt x="25337" y="43969"/>
                  </a:moveTo>
                  <a:lnTo>
                    <a:pt x="18574" y="43969"/>
                  </a:lnTo>
                  <a:lnTo>
                    <a:pt x="18574" y="15067"/>
                  </a:lnTo>
                  <a:cubicBezTo>
                    <a:pt x="21241" y="14688"/>
                    <a:pt x="24956" y="14214"/>
                    <a:pt x="29718" y="14214"/>
                  </a:cubicBezTo>
                  <a:cubicBezTo>
                    <a:pt x="35243" y="14214"/>
                    <a:pt x="37719" y="15067"/>
                    <a:pt x="39624" y="16488"/>
                  </a:cubicBezTo>
                  <a:cubicBezTo>
                    <a:pt x="41434" y="17720"/>
                    <a:pt x="42672" y="19805"/>
                    <a:pt x="42672" y="22648"/>
                  </a:cubicBezTo>
                  <a:cubicBezTo>
                    <a:pt x="42672" y="26154"/>
                    <a:pt x="40005" y="28428"/>
                    <a:pt x="36671" y="29566"/>
                  </a:cubicBezTo>
                  <a:lnTo>
                    <a:pt x="36671" y="29945"/>
                  </a:lnTo>
                  <a:cubicBezTo>
                    <a:pt x="39529" y="30798"/>
                    <a:pt x="40958" y="33072"/>
                    <a:pt x="41815" y="36957"/>
                  </a:cubicBezTo>
                  <a:cubicBezTo>
                    <a:pt x="42672" y="41411"/>
                    <a:pt x="43434" y="42927"/>
                    <a:pt x="43910" y="43969"/>
                  </a:cubicBezTo>
                  <a:lnTo>
                    <a:pt x="36862" y="43969"/>
                  </a:lnTo>
                  <a:cubicBezTo>
                    <a:pt x="36005" y="42927"/>
                    <a:pt x="35433" y="40463"/>
                    <a:pt x="34576" y="36957"/>
                  </a:cubicBezTo>
                  <a:cubicBezTo>
                    <a:pt x="34004" y="33925"/>
                    <a:pt x="32290" y="32503"/>
                    <a:pt x="28575" y="32503"/>
                  </a:cubicBezTo>
                  <a:lnTo>
                    <a:pt x="25432" y="32503"/>
                  </a:lnTo>
                  <a:lnTo>
                    <a:pt x="25432" y="43969"/>
                  </a:lnTo>
                  <a:close/>
                  <a:moveTo>
                    <a:pt x="25527" y="27670"/>
                  </a:moveTo>
                  <a:lnTo>
                    <a:pt x="28670" y="27670"/>
                  </a:lnTo>
                  <a:cubicBezTo>
                    <a:pt x="32385" y="27670"/>
                    <a:pt x="35433" y="26438"/>
                    <a:pt x="35433" y="23406"/>
                  </a:cubicBezTo>
                  <a:cubicBezTo>
                    <a:pt x="35433" y="20753"/>
                    <a:pt x="33528" y="18952"/>
                    <a:pt x="29242" y="18952"/>
                  </a:cubicBezTo>
                  <a:cubicBezTo>
                    <a:pt x="27432" y="18952"/>
                    <a:pt x="26194" y="19142"/>
                    <a:pt x="25527" y="19331"/>
                  </a:cubicBezTo>
                  <a:lnTo>
                    <a:pt x="25527" y="2767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578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C8820-900A-AE65-4B8D-55191E39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Prime Vendor Pricing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2067807-B677-08C7-27E1-4447BE5F80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7046" y="1972269"/>
            <a:ext cx="9688238" cy="3070225"/>
          </a:xfrm>
        </p:spPr>
        <p:txBody>
          <a:bodyPr/>
          <a:lstStyle/>
          <a:p>
            <a:r>
              <a:rPr lang="en-US" sz="1800"/>
              <a:t>Moving GPO Tiers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1600">
                <a:solidFill>
                  <a:srgbClr val="042359"/>
                </a:solidFill>
              </a:rPr>
              <a:t>Estimated cost savings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1800">
                <a:solidFill>
                  <a:schemeClr val="tx1"/>
                </a:solidFill>
              </a:rPr>
              <a:t>Growth rebates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1800">
                <a:solidFill>
                  <a:schemeClr val="tx1"/>
                </a:solidFill>
              </a:rPr>
              <a:t>Non-contracted instruments local pricing discounts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ABD1D-5768-78A1-1598-56B59DC42579}"/>
              </a:ext>
            </a:extLst>
          </p:cNvPr>
          <p:cNvSpPr txBox="1"/>
          <p:nvPr/>
        </p:nvSpPr>
        <p:spPr>
          <a:xfrm>
            <a:off x="5380074" y="373865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highlight>
                  <a:srgbClr val="FFFF00"/>
                </a:highlight>
              </a:rPr>
              <a:t>Delete or update based on your pricing strategy </a:t>
            </a:r>
          </a:p>
        </p:txBody>
      </p:sp>
    </p:spTree>
    <p:extLst>
      <p:ext uri="{BB962C8B-B14F-4D97-AF65-F5344CB8AC3E}">
        <p14:creationId xmlns:p14="http://schemas.microsoft.com/office/powerpoint/2010/main" val="158977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ADCDB-84FE-57F7-E40E-6F91E70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3E8FBB-6F99-E2B7-516F-2487FFDC77CB}"/>
              </a:ext>
            </a:extLst>
          </p:cNvPr>
          <p:cNvSpPr txBox="1"/>
          <p:nvPr/>
        </p:nvSpPr>
        <p:spPr>
          <a:xfrm>
            <a:off x="554241" y="1509171"/>
            <a:ext cx="6075159" cy="38856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Aspen Surgical Overview</a:t>
            </a:r>
            <a:endParaRPr lang="en-US">
              <a:solidFill>
                <a:schemeClr val="bg2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Our brands, capabilities, and global footprint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 Portfolio</a:t>
            </a:r>
            <a:endParaRPr lang="en-US">
              <a:solidFill>
                <a:schemeClr val="bg2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itchFamily="34" charset="0"/>
                <a:ea typeface="Arial" pitchFamily="34" charset="-122"/>
                <a:cs typeface="Arial" pitchFamily="34" charset="-120"/>
              </a:rPr>
              <a:t>Coverage across surgical specialties with trusted brands</a:t>
            </a:r>
            <a:endParaRPr lang="en-US"/>
          </a:p>
          <a:p>
            <a:pPr marL="0" indent="0">
              <a:spcBef>
                <a:spcPts val="1800"/>
              </a:spcBef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Vendor Partnership</a:t>
            </a:r>
            <a:endParaRPr lang="en-US">
              <a:solidFill>
                <a:schemeClr val="bg2"/>
              </a:solidFill>
            </a:endParaRPr>
          </a:p>
          <a:p>
            <a:pPr>
              <a:spcBef>
                <a:spcPts val="300"/>
              </a:spcBef>
            </a:pPr>
            <a:r>
              <a:rPr lang="en-US">
                <a:latin typeface="Arial" pitchFamily="34" charset="0"/>
                <a:cs typeface="Arial" pitchFamily="34" charset="-120"/>
              </a:rPr>
              <a:t>Consolidate, simplify, and maximize value</a:t>
            </a:r>
            <a:endParaRPr lang="en-US" b="1">
              <a:solidFill>
                <a:schemeClr val="bg2"/>
              </a:solidFill>
              <a:latin typeface="Arial" pitchFamily="34" charset="0"/>
              <a:cs typeface="Arial" pitchFamily="34" charset="-120"/>
            </a:endParaRPr>
          </a:p>
          <a:p>
            <a:pPr>
              <a:spcBef>
                <a:spcPts val="1800"/>
              </a:spcBef>
            </a:pPr>
            <a:r>
              <a:rPr lang="en-US" b="1">
                <a:solidFill>
                  <a:schemeClr val="bg2"/>
                </a:solidFill>
                <a:latin typeface="Arial" pitchFamily="34" charset="0"/>
                <a:cs typeface="Arial" pitchFamily="34" charset="-120"/>
              </a:rPr>
              <a:t>Add-on Services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itchFamily="34" charset="0"/>
                <a:cs typeface="Arial" pitchFamily="34" charset="-120"/>
              </a:rPr>
              <a:t>SPD360™ Solutions offering</a:t>
            </a:r>
            <a:endParaRPr lang="en-US">
              <a:highlight>
                <a:srgbClr val="FFFF00"/>
              </a:highlight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US" b="1">
                <a:solidFill>
                  <a:schemeClr val="bg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Started</a:t>
            </a:r>
            <a:endParaRPr lang="en-US">
              <a:solidFill>
                <a:schemeClr val="bg2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>
                <a:latin typeface="Arial" pitchFamily="34" charset="0"/>
                <a:ea typeface="Arial" pitchFamily="34" charset="-122"/>
                <a:cs typeface="Arial" pitchFamily="34" charset="-120"/>
              </a:rPr>
              <a:t>Next steps to build our partnership</a:t>
            </a:r>
            <a:endParaRPr lang="en-US"/>
          </a:p>
        </p:txBody>
      </p:sp>
      <p:pic>
        <p:nvPicPr>
          <p:cNvPr id="7" name="Picture 6" descr="A person wearing surgical gear and mask&#10;&#10;Description automatically generated">
            <a:extLst>
              <a:ext uri="{FF2B5EF4-FFF2-40B4-BE49-F238E27FC236}">
                <a16:creationId xmlns:a16="http://schemas.microsoft.com/office/drawing/2014/main" id="{D2E56B48-F8ED-C7C0-3E35-A6EEEE00B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2313" y="0"/>
            <a:ext cx="5119688" cy="688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3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CCC2-37AA-76A5-6EEE-E6B62706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07" y="4242294"/>
            <a:ext cx="9437641" cy="1362075"/>
          </a:xfrm>
        </p:spPr>
        <p:txBody>
          <a:bodyPr/>
          <a:lstStyle/>
          <a:p>
            <a:pPr marL="0" indent="0">
              <a:buNone/>
            </a:pPr>
            <a:r>
              <a:rPr lang="en-US" sz="2800">
                <a:solidFill>
                  <a:srgbClr val="C9E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SPD360™</a:t>
            </a:r>
            <a:endParaRPr lang="en-US" sz="28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98B0E-2A21-D07F-F6E3-24F6AFACE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2694772"/>
            <a:ext cx="11487150" cy="1500187"/>
          </a:xfrm>
        </p:spPr>
        <p:txBody>
          <a:bodyPr/>
          <a:lstStyle/>
          <a:p>
            <a:pPr marL="0" indent="0">
              <a:buNone/>
            </a:pPr>
            <a:r>
              <a:rPr lang="en-US" sz="660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Add-on </a:t>
            </a:r>
            <a:r>
              <a:rPr lang="en-US" sz="66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29157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A57D767-8A4F-1842-E23A-65CB86C858D0}"/>
              </a:ext>
            </a:extLst>
          </p:cNvPr>
          <p:cNvGrpSpPr/>
          <p:nvPr/>
        </p:nvGrpSpPr>
        <p:grpSpPr>
          <a:xfrm>
            <a:off x="171661" y="847725"/>
            <a:ext cx="3804742" cy="2171858"/>
            <a:chOff x="152771" y="847725"/>
            <a:chExt cx="3740696" cy="217185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E09D824-FDF6-7150-5CCD-398A87D90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2136" y="847725"/>
              <a:ext cx="3728333" cy="203843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1A260C-AE24-BAD3-14BC-09E6C3171CE7}"/>
                </a:ext>
              </a:extLst>
            </p:cNvPr>
            <p:cNvSpPr/>
            <p:nvPr/>
          </p:nvSpPr>
          <p:spPr>
            <a:xfrm>
              <a:off x="152771" y="2549829"/>
              <a:ext cx="3740696" cy="46975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8BE36D-3E80-7895-E453-CE1ADA45D77F}"/>
                </a:ext>
              </a:extLst>
            </p:cNvPr>
            <p:cNvSpPr txBox="1"/>
            <p:nvPr/>
          </p:nvSpPr>
          <p:spPr>
            <a:xfrm>
              <a:off x="553264" y="2621573"/>
              <a:ext cx="3164312" cy="378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SPD360™ Solutions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4BF9EBC-21C9-D221-0AC8-A9628282517D}"/>
              </a:ext>
            </a:extLst>
          </p:cNvPr>
          <p:cNvGrpSpPr/>
          <p:nvPr/>
        </p:nvGrpSpPr>
        <p:grpSpPr>
          <a:xfrm>
            <a:off x="4167869" y="3734302"/>
            <a:ext cx="3996552" cy="2068361"/>
            <a:chOff x="4052406" y="3938738"/>
            <a:chExt cx="4054642" cy="2315281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64F9395-A333-4CD0-0DE8-5D1D4CB5C038}"/>
                </a:ext>
              </a:extLst>
            </p:cNvPr>
            <p:cNvCxnSpPr>
              <a:cxnSpLocks/>
            </p:cNvCxnSpPr>
            <p:nvPr/>
          </p:nvCxnSpPr>
          <p:spPr>
            <a:xfrm>
              <a:off x="4052406" y="3938738"/>
              <a:ext cx="0" cy="231528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832BC30-E4EF-83AA-6D16-CDDD18968D58}"/>
                </a:ext>
              </a:extLst>
            </p:cNvPr>
            <p:cNvCxnSpPr>
              <a:cxnSpLocks/>
            </p:cNvCxnSpPr>
            <p:nvPr/>
          </p:nvCxnSpPr>
          <p:spPr>
            <a:xfrm>
              <a:off x="8107048" y="3938738"/>
              <a:ext cx="0" cy="231528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03D37E3-5AB3-A1AD-3384-EBC69023B43A}"/>
              </a:ext>
            </a:extLst>
          </p:cNvPr>
          <p:cNvSpPr txBox="1"/>
          <p:nvPr/>
        </p:nvSpPr>
        <p:spPr>
          <a:xfrm>
            <a:off x="8307900" y="3232729"/>
            <a:ext cx="3692714" cy="2544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fontAlgn="base">
              <a:spcAft>
                <a:spcPts val="1600"/>
              </a:spcAft>
            </a:pP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Implementation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 maintenance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of solutions, and best practice </a:t>
            </a:r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guidance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from on-site Operational Specialists. </a:t>
            </a:r>
            <a:endParaRPr lang="en-US" sz="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Aft>
                <a:spcPts val="1200"/>
              </a:spcAft>
            </a:pPr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Onsite Resources </a:t>
            </a:r>
            <a:r>
              <a:rPr lang="en-US" sz="1400" kern="10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Specialists to implement solutions, provide education, and maintain the program.</a:t>
            </a:r>
          </a:p>
          <a:p>
            <a:pPr fontAlgn="base">
              <a:spcAft>
                <a:spcPts val="1200"/>
              </a:spcAft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cs typeface="Arial" panose="020B0604020202020204" pitchFamily="34" charset="0"/>
              </a:rPr>
              <a:t>Consulting</a:t>
            </a:r>
            <a:r>
              <a:rPr lang="en-US" sz="1400" kern="10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Subject matter experts to provide best practice guidance.</a:t>
            </a:r>
          </a:p>
          <a:p>
            <a:pPr fontAlgn="base">
              <a:spcAft>
                <a:spcPts val="1200"/>
              </a:spcAft>
            </a:pPr>
            <a:endParaRPr lang="en-US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5A9842-3365-5FC0-FF7D-692414D65951}"/>
              </a:ext>
            </a:extLst>
          </p:cNvPr>
          <p:cNvSpPr txBox="1"/>
          <p:nvPr/>
        </p:nvSpPr>
        <p:spPr>
          <a:xfrm>
            <a:off x="336022" y="3232729"/>
            <a:ext cx="3548077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spcAft>
                <a:spcPts val="1800"/>
              </a:spcAft>
              <a:defRPr/>
            </a:pPr>
            <a:r>
              <a:rPr lang="en-US" sz="1600"/>
              <a:t>Optimization services provided to </a:t>
            </a:r>
            <a:r>
              <a:rPr lang="en-US" sz="1600" b="1"/>
              <a:t>inventory</a:t>
            </a:r>
            <a:r>
              <a:rPr lang="en-US" sz="1600"/>
              <a:t>, </a:t>
            </a:r>
            <a:r>
              <a:rPr lang="en-US" sz="1600" b="1"/>
              <a:t>organize,</a:t>
            </a:r>
            <a:r>
              <a:rPr lang="en-US" sz="1600"/>
              <a:t> </a:t>
            </a:r>
            <a:r>
              <a:rPr lang="en-US" sz="1600" b="1"/>
              <a:t>update</a:t>
            </a:r>
            <a:r>
              <a:rPr lang="en-US" sz="1600"/>
              <a:t>, &amp; </a:t>
            </a:r>
            <a:r>
              <a:rPr lang="en-US" sz="1600" b="1"/>
              <a:t>standardize</a:t>
            </a:r>
            <a:r>
              <a:rPr lang="en-US" sz="1600"/>
              <a:t> instrument stock &amp; data.</a:t>
            </a:r>
          </a:p>
          <a:p>
            <a:pPr lvl="0">
              <a:spcAft>
                <a:spcPts val="1200"/>
              </a:spcAft>
              <a:defRPr/>
            </a:pPr>
            <a:r>
              <a:rPr lang="en-US" sz="1400" b="1" kern="100">
                <a:ea typeface="Aptos" panose="020B0004020202020204" pitchFamily="34" charset="0"/>
                <a:cs typeface="Arial" panose="020B0604020202020204" pitchFamily="34" charset="0"/>
              </a:rPr>
              <a:t>Count Sheet Data Cleanse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 U</a:t>
            </a:r>
            <a:r>
              <a:rPr lang="en-US" sz="1400">
                <a:cs typeface="Arial" panose="020B0604020202020204" pitchFamily="34" charset="0"/>
              </a:rPr>
              <a:t>pdate, correct, and standardize data and nomenclature. </a:t>
            </a:r>
            <a:endParaRPr lang="en-US" sz="1400" kern="10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ts val="1200"/>
              </a:spcAft>
              <a:defRPr/>
            </a:pPr>
            <a:r>
              <a:rPr lang="en-US" sz="1400" b="1" kern="100">
                <a:ea typeface="Aptos" panose="020B0004020202020204" pitchFamily="34" charset="0"/>
                <a:cs typeface="Arial" panose="020B0604020202020204" pitchFamily="34" charset="0"/>
              </a:rPr>
              <a:t>Set Standardization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 Standardization of instrument &amp; vendor </a:t>
            </a:r>
            <a:r>
              <a:rPr lang="en-US" sz="1400">
                <a:cs typeface="Arial" panose="020B0604020202020204" pitchFamily="34" charset="0"/>
              </a:rPr>
              <a:t>across set lists.</a:t>
            </a:r>
            <a:endParaRPr lang="en-US" sz="1400" kern="100"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11113" lvl="2">
              <a:spcAft>
                <a:spcPts val="1200"/>
              </a:spcAft>
              <a:defRPr/>
            </a:pPr>
            <a:r>
              <a:rPr lang="en-US" sz="1400" b="1" kern="100">
                <a:ea typeface="Aptos" panose="020B0004020202020204" pitchFamily="34" charset="0"/>
                <a:cs typeface="Arial" panose="020B0604020202020204" pitchFamily="34" charset="0"/>
              </a:rPr>
              <a:t>Inventory Optimization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>
                <a:cs typeface="Arial" panose="020B0604020202020204" pitchFamily="34" charset="0"/>
              </a:rPr>
              <a:t>Backstock instrument inventory clean-up and organization</a:t>
            </a:r>
            <a:r>
              <a:rPr lang="en-US" sz="1300">
                <a:cs typeface="Arial" panose="020B0604020202020204" pitchFamily="34" charset="0"/>
              </a:rPr>
              <a:t>. </a:t>
            </a:r>
            <a:r>
              <a:rPr lang="en-US" sz="130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90D893-6820-A55C-534C-09632A501C28}"/>
              </a:ext>
            </a:extLst>
          </p:cNvPr>
          <p:cNvSpPr txBox="1"/>
          <p:nvPr/>
        </p:nvSpPr>
        <p:spPr>
          <a:xfrm>
            <a:off x="4345172" y="3236219"/>
            <a:ext cx="3630248" cy="3339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1600"/>
              <a:t>Cloud-based </a:t>
            </a:r>
            <a:r>
              <a:rPr lang="en-US" sz="1600" b="1"/>
              <a:t>asset management system </a:t>
            </a:r>
            <a:r>
              <a:rPr lang="en-US" sz="1600"/>
              <a:t>that manages assets. Supported by </a:t>
            </a:r>
            <a:r>
              <a:rPr lang="en-US" sz="1600" b="1"/>
              <a:t>Surgio</a:t>
            </a:r>
            <a:r>
              <a:rPr lang="en-US" sz="1600" b="1" baseline="30000"/>
              <a:t>®</a:t>
            </a:r>
            <a:r>
              <a:rPr lang="en-US" sz="1600" b="1"/>
              <a:t> </a:t>
            </a:r>
            <a:r>
              <a:rPr lang="en-US" sz="1600"/>
              <a:t>technology.</a:t>
            </a:r>
          </a:p>
          <a:p>
            <a:pPr>
              <a:spcAft>
                <a:spcPts val="1200"/>
              </a:spcAft>
            </a:pPr>
            <a:r>
              <a:rPr lang="en-US" sz="1400" b="1" kern="100">
                <a:cs typeface="Arial" panose="020B0604020202020204" pitchFamily="34" charset="0"/>
              </a:rPr>
              <a:t>Instrument Tracking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kern="100">
                <a:cs typeface="Arial" panose="020B0604020202020204" pitchFamily="34" charset="0"/>
              </a:rPr>
              <a:t> </a:t>
            </a:r>
            <a:r>
              <a:rPr lang="en-US" sz="1400" kern="100">
                <a:cs typeface="Arial" panose="020B0604020202020204" pitchFamily="34" charset="0"/>
              </a:rPr>
              <a:t>As</a:t>
            </a:r>
            <a:r>
              <a:rPr lang="en-US" sz="1400">
                <a:cs typeface="Arial" panose="020B0604020202020204" pitchFamily="34" charset="0"/>
              </a:rPr>
              <a:t>set management system to manage workflow.</a:t>
            </a:r>
            <a:endParaRPr lang="en-US" sz="1400" b="1" kern="100">
              <a:cs typeface="Arial" panose="020B0604020202020204" pitchFamily="34" charset="0"/>
            </a:endParaRPr>
          </a:p>
          <a:p>
            <a:pPr lvl="0">
              <a:spcAft>
                <a:spcPts val="1200"/>
              </a:spcAft>
              <a:defRPr/>
            </a:pPr>
            <a:r>
              <a:rPr lang="en-US" sz="1400" b="1" kern="100">
                <a:cs typeface="Arial" panose="020B0604020202020204" pitchFamily="34" charset="0"/>
              </a:rPr>
              <a:t>Vendor Management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kern="100">
                <a:cs typeface="Arial" panose="020B0604020202020204" pitchFamily="34" charset="0"/>
              </a:rPr>
              <a:t> </a:t>
            </a:r>
            <a:r>
              <a:rPr lang="en-US" sz="1400">
                <a:cs typeface="Arial" panose="020B0604020202020204" pitchFamily="34" charset="0"/>
              </a:rPr>
              <a:t>Loaner and consignment instrument set management.</a:t>
            </a:r>
            <a:endParaRPr lang="en-US" sz="1400" b="1" kern="100">
              <a:cs typeface="Arial" panose="020B0604020202020204" pitchFamily="34" charset="0"/>
            </a:endParaRPr>
          </a:p>
          <a:p>
            <a:pPr lvl="0">
              <a:spcAft>
                <a:spcPts val="1200"/>
              </a:spcAft>
              <a:defRPr/>
            </a:pPr>
            <a:r>
              <a:rPr lang="en-US" sz="1400" b="1" kern="100">
                <a:cs typeface="Arial" panose="020B0604020202020204" pitchFamily="34" charset="0"/>
              </a:rPr>
              <a:t>Scopes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kern="100">
                <a:cs typeface="Arial" panose="020B0604020202020204" pitchFamily="34" charset="0"/>
              </a:rPr>
              <a:t> </a:t>
            </a:r>
            <a:r>
              <a:rPr lang="en-US" sz="1400" kern="100">
                <a:cs typeface="Arial" panose="020B0604020202020204" pitchFamily="34" charset="0"/>
              </a:rPr>
              <a:t>Scope pr</a:t>
            </a:r>
            <a:r>
              <a:rPr lang="en-US" sz="1400">
                <a:cs typeface="Arial" panose="020B0604020202020204" pitchFamily="34" charset="0"/>
              </a:rPr>
              <a:t>ocessing management tool.</a:t>
            </a:r>
            <a:r>
              <a:rPr lang="en-US" sz="1400" b="1" kern="100">
                <a:cs typeface="Arial" panose="020B0604020202020204" pitchFamily="34" charset="0"/>
              </a:rPr>
              <a:t> </a:t>
            </a:r>
          </a:p>
          <a:p>
            <a:pPr lvl="0">
              <a:spcAft>
                <a:spcPts val="1200"/>
              </a:spcAft>
              <a:defRPr/>
            </a:pPr>
            <a:r>
              <a:rPr lang="en-US" sz="1400" b="1" kern="100">
                <a:cs typeface="Arial" panose="020B0604020202020204" pitchFamily="34" charset="0"/>
              </a:rPr>
              <a:t>Education </a:t>
            </a:r>
            <a:r>
              <a:rPr lang="en-US" sz="1400" kern="100">
                <a:ea typeface="Aptos" panose="020B00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b="1" kern="100">
                <a:cs typeface="Arial" panose="020B0604020202020204" pitchFamily="34" charset="0"/>
              </a:rPr>
              <a:t> </a:t>
            </a:r>
            <a:r>
              <a:rPr lang="en-US" sz="1400" kern="100">
                <a:cs typeface="Arial" panose="020B0604020202020204" pitchFamily="34" charset="0"/>
              </a:rPr>
              <a:t>L</a:t>
            </a:r>
            <a:r>
              <a:rPr lang="en-US" sz="1400">
                <a:cs typeface="Arial" panose="020B0604020202020204" pitchFamily="34" charset="0"/>
              </a:rPr>
              <a:t>earning management system.</a:t>
            </a:r>
            <a:endParaRPr lang="en-US" sz="1400"/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1100" b="1" kern="100"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09D220-9443-4C0F-3D42-A2000578B58B}"/>
              </a:ext>
            </a:extLst>
          </p:cNvPr>
          <p:cNvGrpSpPr/>
          <p:nvPr/>
        </p:nvGrpSpPr>
        <p:grpSpPr>
          <a:xfrm>
            <a:off x="8164422" y="847725"/>
            <a:ext cx="3781060" cy="2171922"/>
            <a:chOff x="8156060" y="1040927"/>
            <a:chExt cx="3987965" cy="26511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80190B1-F834-3C76-33B0-B7705B2CB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265" b="2265"/>
            <a:stretch/>
          </p:blipFill>
          <p:spPr>
            <a:xfrm>
              <a:off x="8156061" y="1040927"/>
              <a:ext cx="3987961" cy="259809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BB0404-F2ED-A894-0F6C-6ED3FC124BA8}"/>
                </a:ext>
              </a:extLst>
            </p:cNvPr>
            <p:cNvSpPr/>
            <p:nvPr/>
          </p:nvSpPr>
          <p:spPr>
            <a:xfrm>
              <a:off x="8156060" y="3052175"/>
              <a:ext cx="3987965" cy="63991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25C25C-A324-EA20-984C-86CD8AF896F6}"/>
                </a:ext>
              </a:extLst>
            </p:cNvPr>
            <p:cNvSpPr txBox="1"/>
            <p:nvPr/>
          </p:nvSpPr>
          <p:spPr>
            <a:xfrm>
              <a:off x="8549848" y="3176472"/>
              <a:ext cx="3200385" cy="4945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SPD360™ Support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5AA99B7-D6CB-F484-556E-482F8DB1F04F}"/>
              </a:ext>
            </a:extLst>
          </p:cNvPr>
          <p:cNvGrpSpPr>
            <a:grpSpLocks/>
          </p:cNvGrpSpPr>
          <p:nvPr/>
        </p:nvGrpSpPr>
        <p:grpSpPr>
          <a:xfrm>
            <a:off x="4165021" y="847725"/>
            <a:ext cx="3817260" cy="2172875"/>
            <a:chOff x="4149630" y="1052986"/>
            <a:chExt cx="3990941" cy="2614653"/>
          </a:xfrm>
        </p:grpSpPr>
        <p:pic>
          <p:nvPicPr>
            <p:cNvPr id="27" name="Picture 2" descr="#surgicalinstruments #datavisualization #spd #sterileprocessing # ...">
              <a:extLst>
                <a:ext uri="{FF2B5EF4-FFF2-40B4-BE49-F238E27FC236}">
                  <a16:creationId xmlns:a16="http://schemas.microsoft.com/office/drawing/2014/main" id="{A7F53C66-500D-71F4-E43D-03A6CC5CC6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22" t="38847" r="9466" b="11524"/>
            <a:stretch>
              <a:fillRect/>
            </a:stretch>
          </p:blipFill>
          <p:spPr bwMode="auto">
            <a:xfrm>
              <a:off x="4156287" y="1052986"/>
              <a:ext cx="3974326" cy="2345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9A3ABBB-097B-77EC-66B9-CC281472D57A}"/>
                </a:ext>
              </a:extLst>
            </p:cNvPr>
            <p:cNvSpPr>
              <a:spLocks/>
            </p:cNvSpPr>
            <p:nvPr/>
          </p:nvSpPr>
          <p:spPr>
            <a:xfrm>
              <a:off x="4149630" y="3066509"/>
              <a:ext cx="3990941" cy="59990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AD5324-C881-0778-D397-1CB6A3DE7FFE}"/>
                </a:ext>
              </a:extLst>
            </p:cNvPr>
            <p:cNvSpPr txBox="1">
              <a:spLocks/>
            </p:cNvSpPr>
            <p:nvPr/>
          </p:nvSpPr>
          <p:spPr>
            <a:xfrm>
              <a:off x="4855529" y="3178693"/>
              <a:ext cx="2320596" cy="4889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SPD360™ Sync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ED24CC-CB46-1E44-ED9C-E3A818A70283}"/>
              </a:ext>
            </a:extLst>
          </p:cNvPr>
          <p:cNvSpPr txBox="1">
            <a:spLocks/>
          </p:cNvSpPr>
          <p:nvPr/>
        </p:nvSpPr>
        <p:spPr>
          <a:xfrm>
            <a:off x="148920" y="218651"/>
            <a:ext cx="10515600" cy="7197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effectLst/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Aspen Surgical SPD360</a:t>
            </a:r>
            <a:r>
              <a:rPr lang="en-US" baseline="30000"/>
              <a:t>™</a:t>
            </a:r>
            <a:r>
              <a:rPr lang="en-US"/>
              <a:t> Solutions</a:t>
            </a:r>
          </a:p>
        </p:txBody>
      </p:sp>
    </p:spTree>
    <p:extLst>
      <p:ext uri="{BB962C8B-B14F-4D97-AF65-F5344CB8AC3E}">
        <p14:creationId xmlns:p14="http://schemas.microsoft.com/office/powerpoint/2010/main" val="147144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ADD8E-C769-6772-BB93-8E933EF6B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22407-187A-E52C-36AA-41E9E4F4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69" y="351073"/>
            <a:ext cx="10515600" cy="719755"/>
          </a:xfrm>
        </p:spPr>
        <p:txBody>
          <a:bodyPr/>
          <a:lstStyle/>
          <a:p>
            <a:r>
              <a:rPr lang="en-US"/>
              <a:t>SPD360</a:t>
            </a:r>
            <a:r>
              <a:rPr lang="en-US" baseline="30000"/>
              <a:t>™ </a:t>
            </a:r>
            <a:r>
              <a:rPr lang="en-US">
                <a:solidFill>
                  <a:srgbClr val="042359"/>
                </a:solidFill>
              </a:rPr>
              <a:t>Key Benefits</a:t>
            </a:r>
            <a:r>
              <a:rPr lang="en-US" baseline="30000"/>
              <a:t> </a:t>
            </a:r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0E11DE-7CB4-B155-4A1B-0E59EC1A1775}"/>
              </a:ext>
            </a:extLst>
          </p:cNvPr>
          <p:cNvGrpSpPr/>
          <p:nvPr/>
        </p:nvGrpSpPr>
        <p:grpSpPr>
          <a:xfrm>
            <a:off x="10125344" y="1195118"/>
            <a:ext cx="1511513" cy="1511512"/>
            <a:chOff x="9930625" y="1102464"/>
            <a:chExt cx="1511513" cy="151151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2970DC6-52F0-65F4-6C74-B0CAB2497629}"/>
                </a:ext>
              </a:extLst>
            </p:cNvPr>
            <p:cNvSpPr/>
            <p:nvPr/>
          </p:nvSpPr>
          <p:spPr>
            <a:xfrm>
              <a:off x="9930625" y="1102464"/>
              <a:ext cx="1511513" cy="15115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5486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Efficient</a:t>
              </a: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450FF7A-C145-F579-AFFA-FD88900EA6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352664" y="1434065"/>
              <a:ext cx="566840" cy="56683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0FCE59-7475-702E-8E6B-E6CA9533123D}"/>
              </a:ext>
            </a:extLst>
          </p:cNvPr>
          <p:cNvGrpSpPr/>
          <p:nvPr/>
        </p:nvGrpSpPr>
        <p:grpSpPr>
          <a:xfrm>
            <a:off x="10125343" y="2802742"/>
            <a:ext cx="1511513" cy="1511512"/>
            <a:chOff x="9912289" y="2702387"/>
            <a:chExt cx="1511513" cy="151151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7CF869E-92AB-5503-3136-BB6EBE5C5A73}"/>
                </a:ext>
              </a:extLst>
            </p:cNvPr>
            <p:cNvSpPr/>
            <p:nvPr/>
          </p:nvSpPr>
          <p:spPr>
            <a:xfrm>
              <a:off x="9912289" y="2702387"/>
              <a:ext cx="1511513" cy="15115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5486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Cost-saving</a:t>
              </a: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3B222E96-CEDF-A327-1F02-A8BFA5E1CE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387982" y="2985595"/>
              <a:ext cx="551397" cy="55139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CB1A8B-2A92-B4FE-D4A7-F7EE0874D145}"/>
              </a:ext>
            </a:extLst>
          </p:cNvPr>
          <p:cNvGrpSpPr/>
          <p:nvPr/>
        </p:nvGrpSpPr>
        <p:grpSpPr>
          <a:xfrm>
            <a:off x="10125343" y="4394679"/>
            <a:ext cx="1511513" cy="1511512"/>
            <a:chOff x="9912289" y="4285636"/>
            <a:chExt cx="1511513" cy="151151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E5F9324-844E-86B6-0FA1-42C05AF0C56A}"/>
                </a:ext>
              </a:extLst>
            </p:cNvPr>
            <p:cNvSpPr/>
            <p:nvPr/>
          </p:nvSpPr>
          <p:spPr>
            <a:xfrm>
              <a:off x="9912289" y="4285636"/>
              <a:ext cx="1511513" cy="151151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54864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Compliance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03356FC1-2A4F-F495-3F74-6457CDC82B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423862" y="4613787"/>
              <a:ext cx="488857" cy="48885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4905B5B-25B8-DF16-C2EE-8A34DC7C16DA}"/>
              </a:ext>
            </a:extLst>
          </p:cNvPr>
          <p:cNvGrpSpPr/>
          <p:nvPr/>
        </p:nvGrpSpPr>
        <p:grpSpPr>
          <a:xfrm>
            <a:off x="319569" y="1195117"/>
            <a:ext cx="9444787" cy="4662252"/>
            <a:chOff x="84225" y="2575288"/>
            <a:chExt cx="9444787" cy="32419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920CF74-5B1D-359E-3BFF-C4014981DDE6}"/>
                </a:ext>
              </a:extLst>
            </p:cNvPr>
            <p:cNvGrpSpPr/>
            <p:nvPr/>
          </p:nvGrpSpPr>
          <p:grpSpPr>
            <a:xfrm>
              <a:off x="84225" y="2575288"/>
              <a:ext cx="9444787" cy="3241998"/>
              <a:chOff x="84225" y="2575288"/>
              <a:chExt cx="9444787" cy="3241998"/>
            </a:xfrm>
          </p:grpSpPr>
          <p:sp>
            <p:nvSpPr>
              <p:cNvPr id="19" name="Rounded Rectangle 29">
                <a:extLst>
                  <a:ext uri="{FF2B5EF4-FFF2-40B4-BE49-F238E27FC236}">
                    <a16:creationId xmlns:a16="http://schemas.microsoft.com/office/drawing/2014/main" id="{CD537E5C-BF72-08AB-6FFA-30B4DA65C401}"/>
                  </a:ext>
                </a:extLst>
              </p:cNvPr>
              <p:cNvSpPr/>
              <p:nvPr/>
            </p:nvSpPr>
            <p:spPr>
              <a:xfrm>
                <a:off x="3047910" y="422120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0" name="Rounded Rectangle 31">
                <a:extLst>
                  <a:ext uri="{FF2B5EF4-FFF2-40B4-BE49-F238E27FC236}">
                    <a16:creationId xmlns:a16="http://schemas.microsoft.com/office/drawing/2014/main" id="{1933FBBB-2A55-8F05-1FD2-1BD8586D9D13}"/>
                  </a:ext>
                </a:extLst>
              </p:cNvPr>
              <p:cNvSpPr/>
              <p:nvPr/>
            </p:nvSpPr>
            <p:spPr>
              <a:xfrm>
                <a:off x="3047910" y="476984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2" name="Rounded Rectangle 33">
                <a:extLst>
                  <a:ext uri="{FF2B5EF4-FFF2-40B4-BE49-F238E27FC236}">
                    <a16:creationId xmlns:a16="http://schemas.microsoft.com/office/drawing/2014/main" id="{7ECC4059-FE1A-9A31-9E3C-9A5C19288963}"/>
                  </a:ext>
                </a:extLst>
              </p:cNvPr>
              <p:cNvSpPr/>
              <p:nvPr/>
            </p:nvSpPr>
            <p:spPr>
              <a:xfrm>
                <a:off x="3047910" y="5318488"/>
                <a:ext cx="6481102" cy="498798"/>
              </a:xfrm>
              <a:prstGeom prst="roundRect">
                <a:avLst>
                  <a:gd name="adj" fmla="val 660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3" name="Rounded Rectangle 27">
                <a:extLst>
                  <a:ext uri="{FF2B5EF4-FFF2-40B4-BE49-F238E27FC236}">
                    <a16:creationId xmlns:a16="http://schemas.microsoft.com/office/drawing/2014/main" id="{920B9224-286B-5357-B865-35B3A6E67FCB}"/>
                  </a:ext>
                </a:extLst>
              </p:cNvPr>
              <p:cNvSpPr/>
              <p:nvPr/>
            </p:nvSpPr>
            <p:spPr>
              <a:xfrm>
                <a:off x="3047910" y="367256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" name="Rounded Rectangle 25">
                <a:extLst>
                  <a:ext uri="{FF2B5EF4-FFF2-40B4-BE49-F238E27FC236}">
                    <a16:creationId xmlns:a16="http://schemas.microsoft.com/office/drawing/2014/main" id="{D071184A-09EF-BA8E-F2BD-462BC81FBDFA}"/>
                  </a:ext>
                </a:extLst>
              </p:cNvPr>
              <p:cNvSpPr/>
              <p:nvPr/>
            </p:nvSpPr>
            <p:spPr>
              <a:xfrm>
                <a:off x="3047910" y="3123928"/>
                <a:ext cx="6481102" cy="498798"/>
              </a:xfrm>
              <a:prstGeom prst="roundRect">
                <a:avLst>
                  <a:gd name="adj" fmla="val 11635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5" name="Rounded Rectangle 23">
                <a:extLst>
                  <a:ext uri="{FF2B5EF4-FFF2-40B4-BE49-F238E27FC236}">
                    <a16:creationId xmlns:a16="http://schemas.microsoft.com/office/drawing/2014/main" id="{16EFD44F-410E-032F-DF93-859E6599ADBF}"/>
                  </a:ext>
                </a:extLst>
              </p:cNvPr>
              <p:cNvSpPr/>
              <p:nvPr/>
            </p:nvSpPr>
            <p:spPr>
              <a:xfrm>
                <a:off x="3047910" y="2575288"/>
                <a:ext cx="6481102" cy="498798"/>
              </a:xfrm>
              <a:prstGeom prst="roundRect">
                <a:avLst>
                  <a:gd name="adj" fmla="val 995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6" name="Pentagon 10">
                <a:extLst>
                  <a:ext uri="{FF2B5EF4-FFF2-40B4-BE49-F238E27FC236}">
                    <a16:creationId xmlns:a16="http://schemas.microsoft.com/office/drawing/2014/main" id="{847B81C4-6D49-CBD4-C69D-26BC30434ACA}"/>
                  </a:ext>
                </a:extLst>
              </p:cNvPr>
              <p:cNvSpPr/>
              <p:nvPr/>
            </p:nvSpPr>
            <p:spPr>
              <a:xfrm>
                <a:off x="84225" y="2575288"/>
                <a:ext cx="3850104" cy="498798"/>
              </a:xfrm>
              <a:prstGeom prst="homePlate">
                <a:avLst>
                  <a:gd name="adj" fmla="val 59003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Optimized Trays</a:t>
                </a:r>
              </a:p>
            </p:txBody>
          </p:sp>
          <p:sp>
            <p:nvSpPr>
              <p:cNvPr id="27" name="Pentagon 18">
                <a:extLst>
                  <a:ext uri="{FF2B5EF4-FFF2-40B4-BE49-F238E27FC236}">
                    <a16:creationId xmlns:a16="http://schemas.microsoft.com/office/drawing/2014/main" id="{4805FD7C-4A90-D4E0-08D0-F8FD461D46A9}"/>
                  </a:ext>
                </a:extLst>
              </p:cNvPr>
              <p:cNvSpPr/>
              <p:nvPr/>
            </p:nvSpPr>
            <p:spPr>
              <a:xfrm>
                <a:off x="84225" y="3123928"/>
                <a:ext cx="3850104" cy="498798"/>
              </a:xfrm>
              <a:prstGeom prst="homePlate">
                <a:avLst>
                  <a:gd name="adj" fmla="val 6025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Back Stock Inventory &amp; Organization</a:t>
                </a:r>
              </a:p>
            </p:txBody>
          </p:sp>
          <p:sp>
            <p:nvSpPr>
              <p:cNvPr id="28" name="Pentagon 19">
                <a:extLst>
                  <a:ext uri="{FF2B5EF4-FFF2-40B4-BE49-F238E27FC236}">
                    <a16:creationId xmlns:a16="http://schemas.microsoft.com/office/drawing/2014/main" id="{5EB9E592-356E-FF90-D533-C890A7B78676}"/>
                  </a:ext>
                </a:extLst>
              </p:cNvPr>
              <p:cNvSpPr/>
              <p:nvPr/>
            </p:nvSpPr>
            <p:spPr>
              <a:xfrm>
                <a:off x="84225" y="3672568"/>
                <a:ext cx="3850104" cy="498798"/>
              </a:xfrm>
              <a:prstGeom prst="homePlate">
                <a:avLst>
                  <a:gd name="adj" fmla="val 56601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lvl="0">
                  <a:defRPr/>
                </a:pPr>
                <a:r>
                  <a:rPr lang="en-US" sz="1600" b="1">
                    <a:solidFill>
                      <a:srgbClr val="FFFFFF"/>
                    </a:solidFill>
                  </a:rPr>
                  <a:t>Instrument Monitoring</a:t>
                </a:r>
              </a:p>
            </p:txBody>
          </p:sp>
          <p:sp>
            <p:nvSpPr>
              <p:cNvPr id="29" name="Pentagon 20">
                <a:extLst>
                  <a:ext uri="{FF2B5EF4-FFF2-40B4-BE49-F238E27FC236}">
                    <a16:creationId xmlns:a16="http://schemas.microsoft.com/office/drawing/2014/main" id="{F20A37B6-0532-A72A-FEE3-DF0DAAA07C34}"/>
                  </a:ext>
                </a:extLst>
              </p:cNvPr>
              <p:cNvSpPr/>
              <p:nvPr/>
            </p:nvSpPr>
            <p:spPr>
              <a:xfrm>
                <a:off x="84225" y="4221208"/>
                <a:ext cx="3850104" cy="498798"/>
              </a:xfrm>
              <a:prstGeom prst="homePlate">
                <a:avLst>
                  <a:gd name="adj" fmla="val 5627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lvl="0">
                  <a:defRPr/>
                </a:pPr>
                <a:r>
                  <a:rPr lang="en-US" sz="1600" b="1">
                    <a:solidFill>
                      <a:srgbClr val="FFFFFF"/>
                    </a:solidFill>
                  </a:rPr>
                  <a:t>Par Level Visibility</a:t>
                </a:r>
                <a:endPara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" name="Pentagon 21">
                <a:extLst>
                  <a:ext uri="{FF2B5EF4-FFF2-40B4-BE49-F238E27FC236}">
                    <a16:creationId xmlns:a16="http://schemas.microsoft.com/office/drawing/2014/main" id="{BF0DFBCA-C426-B81A-9080-115699C14861}"/>
                  </a:ext>
                </a:extLst>
              </p:cNvPr>
              <p:cNvSpPr/>
              <p:nvPr/>
            </p:nvSpPr>
            <p:spPr>
              <a:xfrm>
                <a:off x="84225" y="4769848"/>
                <a:ext cx="3850104" cy="498798"/>
              </a:xfrm>
              <a:prstGeom prst="homePlate">
                <a:avLst>
                  <a:gd name="adj" fmla="val 5785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>
                  <a:defRPr/>
                </a:pPr>
                <a:endParaRPr lang="en-US" sz="1600" b="1">
                  <a:solidFill>
                    <a:srgbClr val="FFFFFF"/>
                  </a:solidFill>
                </a:endParaRPr>
              </a:p>
              <a:p>
                <a:pPr>
                  <a:defRPr/>
                </a:pPr>
                <a:r>
                  <a:rPr lang="en-US" sz="1600" b="1">
                    <a:solidFill>
                      <a:srgbClr val="FFFFFF"/>
                    </a:solidFill>
                  </a:rPr>
                  <a:t>Improved Education / Training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31" name="Pentagon 22">
                <a:extLst>
                  <a:ext uri="{FF2B5EF4-FFF2-40B4-BE49-F238E27FC236}">
                    <a16:creationId xmlns:a16="http://schemas.microsoft.com/office/drawing/2014/main" id="{F7DF1027-BBEE-076D-F438-DA56219D1238}"/>
                  </a:ext>
                </a:extLst>
              </p:cNvPr>
              <p:cNvSpPr/>
              <p:nvPr/>
            </p:nvSpPr>
            <p:spPr>
              <a:xfrm>
                <a:off x="84225" y="5318488"/>
                <a:ext cx="3850104" cy="498798"/>
              </a:xfrm>
              <a:prstGeom prst="homePlate">
                <a:avLst>
                  <a:gd name="adj" fmla="val 57857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Improved Valuation of Instrumentation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58CC764-E886-F8AF-BCB4-4C4B1E17D29F}"/>
                  </a:ext>
                </a:extLst>
              </p:cNvPr>
              <p:cNvSpPr txBox="1"/>
              <p:nvPr/>
            </p:nvSpPr>
            <p:spPr>
              <a:xfrm>
                <a:off x="4131118" y="2738848"/>
                <a:ext cx="5182387" cy="1706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defRPr/>
                </a:pPr>
                <a:r>
                  <a:rPr lang="en-US" sz="1600">
                    <a:solidFill>
                      <a:srgbClr val="001C36"/>
                    </a:solidFill>
                  </a:rPr>
                  <a:t>On-time procedures and improved</a:t>
                </a: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C36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procedural throughput 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61E810D-A225-3C67-5D21-9791E521FD7D}"/>
                  </a:ext>
                </a:extLst>
              </p:cNvPr>
              <p:cNvSpPr txBox="1"/>
              <p:nvPr/>
            </p:nvSpPr>
            <p:spPr>
              <a:xfrm>
                <a:off x="4131118" y="3287720"/>
                <a:ext cx="5231248" cy="1667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C36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Reduction of </a:t>
                </a:r>
                <a:r>
                  <a:rPr lang="en-US" sz="1600">
                    <a:solidFill>
                      <a:srgbClr val="001C36"/>
                    </a:solidFill>
                    <a:latin typeface="Arial" panose="020B0604020202020204"/>
                  </a:rPr>
                  <a:t>assembly time </a:t>
                </a: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C36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and missing instruments*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CCD97B0-FEDC-AA7B-1492-759FCE828DE7}"/>
                  </a:ext>
                </a:extLst>
              </p:cNvPr>
              <p:cNvSpPr txBox="1"/>
              <p:nvPr/>
            </p:nvSpPr>
            <p:spPr>
              <a:xfrm>
                <a:off x="4131118" y="3836359"/>
                <a:ext cx="5026370" cy="264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noAutofit/>
              </a:bodyPr>
              <a:lstStyle/>
              <a:p>
                <a:pPr lvl="0">
                  <a:defRPr/>
                </a:pPr>
                <a:r>
                  <a:rPr lang="en-US" sz="1600">
                    <a:solidFill>
                      <a:srgbClr val="001C36"/>
                    </a:solidFill>
                  </a:rPr>
                  <a:t>Appropriate stock supply and budget management</a:t>
                </a: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1C3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96E7A80-1AA9-C289-BA34-E86B09CB6216}"/>
                  </a:ext>
                </a:extLst>
              </p:cNvPr>
              <p:cNvSpPr txBox="1"/>
              <p:nvPr/>
            </p:nvSpPr>
            <p:spPr>
              <a:xfrm>
                <a:off x="4131118" y="4384767"/>
                <a:ext cx="5296653" cy="217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defRPr/>
                </a:pPr>
                <a:r>
                  <a:rPr lang="en-US" sz="1600">
                    <a:solidFill>
                      <a:srgbClr val="001C36"/>
                    </a:solidFill>
                  </a:rPr>
                  <a:t>Efficient tray preparation &amp; reduced backorders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274E71-DCD1-2870-44D6-749D9D9F1476}"/>
                </a:ext>
              </a:extLst>
            </p:cNvPr>
            <p:cNvSpPr txBox="1"/>
            <p:nvPr/>
          </p:nvSpPr>
          <p:spPr>
            <a:xfrm>
              <a:off x="4131118" y="4929343"/>
              <a:ext cx="5296654" cy="253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en-US" sz="1600">
                  <a:solidFill>
                    <a:srgbClr val="001C36"/>
                  </a:solidFill>
                </a:rPr>
                <a:t>Improved staff readiness, efficiency and compliance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600">
                  <a:solidFill>
                    <a:srgbClr val="001C36"/>
                  </a:solidFill>
                </a:rPr>
                <a:t> 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C3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5DABA7-F394-1EF2-FB1D-B12D906F34D0}"/>
                </a:ext>
              </a:extLst>
            </p:cNvPr>
            <p:cNvSpPr txBox="1"/>
            <p:nvPr/>
          </p:nvSpPr>
          <p:spPr>
            <a:xfrm>
              <a:off x="4131119" y="5482280"/>
              <a:ext cx="3723534" cy="1709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1C3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Efficient instrument inventory lifecycle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1945C95-0036-D3C9-67AD-C9DDDB5C466B}"/>
              </a:ext>
            </a:extLst>
          </p:cNvPr>
          <p:cNvSpPr txBox="1"/>
          <p:nvPr/>
        </p:nvSpPr>
        <p:spPr>
          <a:xfrm>
            <a:off x="443461" y="5968683"/>
            <a:ext cx="5383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*35% reduction of missing instruments &amp; 29% assembly time reduction</a:t>
            </a:r>
          </a:p>
        </p:txBody>
      </p:sp>
    </p:spTree>
    <p:extLst>
      <p:ext uri="{BB962C8B-B14F-4D97-AF65-F5344CB8AC3E}">
        <p14:creationId xmlns:p14="http://schemas.microsoft.com/office/powerpoint/2010/main" val="4765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CCC2-37AA-76A5-6EEE-E6B62706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07" y="4242294"/>
            <a:ext cx="7389385" cy="1362075"/>
          </a:xfrm>
        </p:spPr>
        <p:txBody>
          <a:bodyPr/>
          <a:lstStyle/>
          <a:p>
            <a:pPr marL="0" indent="0">
              <a:buNone/>
            </a:pPr>
            <a:r>
              <a:rPr lang="en-US" sz="2800">
                <a:solidFill>
                  <a:srgbClr val="C9E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path to building your Aspen Surgical instrument partnership</a:t>
            </a:r>
            <a:endParaRPr lang="en-US" sz="28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98B0E-2A21-D07F-F6E3-24F6AFACE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60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Started</a:t>
            </a:r>
            <a:endParaRPr lang="en-US" sz="6600"/>
          </a:p>
        </p:txBody>
      </p:sp>
    </p:spTree>
    <p:extLst>
      <p:ext uri="{BB962C8B-B14F-4D97-AF65-F5344CB8AC3E}">
        <p14:creationId xmlns:p14="http://schemas.microsoft.com/office/powerpoint/2010/main" val="379011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11DAB-A80C-B716-EAF9-5D3227F7E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Your Path to Partnership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9F0D40-4492-A77E-E08A-61BF43817E05}"/>
              </a:ext>
            </a:extLst>
          </p:cNvPr>
          <p:cNvGrpSpPr/>
          <p:nvPr/>
        </p:nvGrpSpPr>
        <p:grpSpPr>
          <a:xfrm>
            <a:off x="1" y="2417730"/>
            <a:ext cx="11772895" cy="462987"/>
            <a:chOff x="-336106" y="2495369"/>
            <a:chExt cx="14012505" cy="462987"/>
          </a:xfrm>
        </p:grpSpPr>
        <p:sp>
          <p:nvSpPr>
            <p:cNvPr id="8" name="Pentagon 7">
              <a:extLst>
                <a:ext uri="{FF2B5EF4-FFF2-40B4-BE49-F238E27FC236}">
                  <a16:creationId xmlns:a16="http://schemas.microsoft.com/office/drawing/2014/main" id="{D870F53B-253F-248B-D008-C3A3907EB835}"/>
                </a:ext>
              </a:extLst>
            </p:cNvPr>
            <p:cNvSpPr/>
            <p:nvPr/>
          </p:nvSpPr>
          <p:spPr>
            <a:xfrm>
              <a:off x="-336106" y="2495369"/>
              <a:ext cx="3798709" cy="46298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hevron 8">
              <a:extLst>
                <a:ext uri="{FF2B5EF4-FFF2-40B4-BE49-F238E27FC236}">
                  <a16:creationId xmlns:a16="http://schemas.microsoft.com/office/drawing/2014/main" id="{9AB74BCC-7CA0-634A-11FB-6246E2069C11}"/>
                </a:ext>
              </a:extLst>
            </p:cNvPr>
            <p:cNvSpPr/>
            <p:nvPr/>
          </p:nvSpPr>
          <p:spPr>
            <a:xfrm>
              <a:off x="3291727" y="2495369"/>
              <a:ext cx="3513258" cy="462987"/>
            </a:xfrm>
            <a:prstGeom prst="chevron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295169-703F-ABCB-5CE8-207D023F68EE}"/>
                </a:ext>
              </a:extLst>
            </p:cNvPr>
            <p:cNvSpPr txBox="1"/>
            <p:nvPr/>
          </p:nvSpPr>
          <p:spPr>
            <a:xfrm>
              <a:off x="324716" y="2582537"/>
              <a:ext cx="131266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/>
                <a:t>Discovery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C20C1C-57B7-4C08-2D42-26DADF195FC7}"/>
                </a:ext>
              </a:extLst>
            </p:cNvPr>
            <p:cNvSpPr txBox="1"/>
            <p:nvPr/>
          </p:nvSpPr>
          <p:spPr>
            <a:xfrm>
              <a:off x="3650130" y="2582537"/>
              <a:ext cx="2274275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Custom Proposal</a:t>
              </a:r>
            </a:p>
          </p:txBody>
        </p:sp>
        <p:sp>
          <p:nvSpPr>
            <p:cNvPr id="12" name="Chevron 11">
              <a:extLst>
                <a:ext uri="{FF2B5EF4-FFF2-40B4-BE49-F238E27FC236}">
                  <a16:creationId xmlns:a16="http://schemas.microsoft.com/office/drawing/2014/main" id="{A94AF1CE-E768-5780-7E7C-C8877E7964C4}"/>
                </a:ext>
              </a:extLst>
            </p:cNvPr>
            <p:cNvSpPr/>
            <p:nvPr/>
          </p:nvSpPr>
          <p:spPr>
            <a:xfrm>
              <a:off x="6617952" y="2495369"/>
              <a:ext cx="3495478" cy="462987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553590-106B-0BC6-C4F3-05993EFA6157}"/>
                </a:ext>
              </a:extLst>
            </p:cNvPr>
            <p:cNvSpPr txBox="1"/>
            <p:nvPr/>
          </p:nvSpPr>
          <p:spPr>
            <a:xfrm>
              <a:off x="6975544" y="2582537"/>
              <a:ext cx="20300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Implementation</a:t>
              </a:r>
            </a:p>
          </p:txBody>
        </p:sp>
        <p:sp>
          <p:nvSpPr>
            <p:cNvPr id="17" name="Chevron 16">
              <a:extLst>
                <a:ext uri="{FF2B5EF4-FFF2-40B4-BE49-F238E27FC236}">
                  <a16:creationId xmlns:a16="http://schemas.microsoft.com/office/drawing/2014/main" id="{FD658527-7FE3-2508-D328-5A6A363B6448}"/>
                </a:ext>
              </a:extLst>
            </p:cNvPr>
            <p:cNvSpPr/>
            <p:nvPr/>
          </p:nvSpPr>
          <p:spPr>
            <a:xfrm>
              <a:off x="9937267" y="2495369"/>
              <a:ext cx="3739132" cy="462987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66C5C0-A639-3FCD-0A31-1D67B2C50515}"/>
                </a:ext>
              </a:extLst>
            </p:cNvPr>
            <p:cNvSpPr txBox="1"/>
            <p:nvPr/>
          </p:nvSpPr>
          <p:spPr>
            <a:xfrm>
              <a:off x="10300956" y="2582537"/>
              <a:ext cx="2732183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Ongoing Partnership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71485B3-B85C-2776-2874-07B042B2B790}"/>
              </a:ext>
            </a:extLst>
          </p:cNvPr>
          <p:cNvSpPr txBox="1"/>
          <p:nvPr/>
        </p:nvSpPr>
        <p:spPr>
          <a:xfrm>
            <a:off x="545020" y="3006613"/>
            <a:ext cx="236266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review your current instrument landscape, specialties, volume, and operational priorities together.</a:t>
            </a:r>
            <a:endParaRPr lang="en-US" sz="20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A186A1-48BF-BE94-7F91-502BC4AA5A22}"/>
              </a:ext>
            </a:extLst>
          </p:cNvPr>
          <p:cNvSpPr txBox="1"/>
          <p:nvPr/>
        </p:nvSpPr>
        <p:spPr>
          <a:xfrm>
            <a:off x="3349119" y="3006613"/>
            <a:ext cx="2423299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build a tailored program with contract-tier pricing, product mapping, and a phased implementation plan.</a:t>
            </a:r>
            <a:endParaRPr 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8C7FBC-D62D-024D-AEAA-627BEFB97D1F}"/>
              </a:ext>
            </a:extLst>
          </p:cNvPr>
          <p:cNvSpPr txBox="1"/>
          <p:nvPr/>
        </p:nvSpPr>
        <p:spPr>
          <a:xfrm>
            <a:off x="6213857" y="3006613"/>
            <a:ext cx="2314851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team manages the implementation: cross referencing, count sheet updates, system integration, back wall setup, and team introductions.</a:t>
            </a:r>
            <a:endParaRPr lang="en-US" sz="2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820D14-E40B-04F4-E0CF-C8367DFC8494}"/>
              </a:ext>
            </a:extLst>
          </p:cNvPr>
          <p:cNvSpPr txBox="1"/>
          <p:nvPr/>
        </p:nvSpPr>
        <p:spPr>
          <a:xfrm>
            <a:off x="8936948" y="3006613"/>
            <a:ext cx="229550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1B2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reviews, standing on-site visits, SPD360 optimization, and proactive account management.</a:t>
            </a:r>
            <a:endParaRPr lang="en-US" sz="20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717506-4A86-67D7-06A9-1D1F5F23103A}"/>
              </a:ext>
            </a:extLst>
          </p:cNvPr>
          <p:cNvGrpSpPr/>
          <p:nvPr/>
        </p:nvGrpSpPr>
        <p:grpSpPr>
          <a:xfrm>
            <a:off x="3104916" y="3060150"/>
            <a:ext cx="5573516" cy="1734352"/>
            <a:chOff x="3104916" y="2181727"/>
            <a:chExt cx="5573516" cy="291470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12C4062-EE98-9E2C-CD4E-CA14C0F9E02C}"/>
                </a:ext>
              </a:extLst>
            </p:cNvPr>
            <p:cNvCxnSpPr/>
            <p:nvPr/>
          </p:nvCxnSpPr>
          <p:spPr>
            <a:xfrm>
              <a:off x="3104916" y="2181727"/>
              <a:ext cx="0" cy="291470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A00F80-2607-DF17-0C8B-2E8D61AE5742}"/>
                </a:ext>
              </a:extLst>
            </p:cNvPr>
            <p:cNvCxnSpPr/>
            <p:nvPr/>
          </p:nvCxnSpPr>
          <p:spPr>
            <a:xfrm>
              <a:off x="5964543" y="2181727"/>
              <a:ext cx="0" cy="291470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9F0DFAB-9453-E157-D53C-A17A05A879AB}"/>
                </a:ext>
              </a:extLst>
            </p:cNvPr>
            <p:cNvCxnSpPr/>
            <p:nvPr/>
          </p:nvCxnSpPr>
          <p:spPr>
            <a:xfrm>
              <a:off x="8678432" y="2181727"/>
              <a:ext cx="0" cy="291470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89EC7E9-48EE-E08F-9B7B-E2A79CBC1968}"/>
              </a:ext>
            </a:extLst>
          </p:cNvPr>
          <p:cNvSpPr/>
          <p:nvPr/>
        </p:nvSpPr>
        <p:spPr>
          <a:xfrm>
            <a:off x="555204" y="1771272"/>
            <a:ext cx="520561" cy="5205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A6987F-D5CF-669E-65BE-0F83C071B7A1}"/>
              </a:ext>
            </a:extLst>
          </p:cNvPr>
          <p:cNvSpPr/>
          <p:nvPr/>
        </p:nvSpPr>
        <p:spPr>
          <a:xfrm>
            <a:off x="3349119" y="1771272"/>
            <a:ext cx="520561" cy="52056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DB87CDB-28BF-792A-5213-4F249F4E1883}"/>
              </a:ext>
            </a:extLst>
          </p:cNvPr>
          <p:cNvSpPr/>
          <p:nvPr/>
        </p:nvSpPr>
        <p:spPr>
          <a:xfrm>
            <a:off x="6143034" y="1771272"/>
            <a:ext cx="520561" cy="52056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3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C1C411-7E51-1C27-14E0-B54537D205F9}"/>
              </a:ext>
            </a:extLst>
          </p:cNvPr>
          <p:cNvSpPr/>
          <p:nvPr/>
        </p:nvSpPr>
        <p:spPr>
          <a:xfrm>
            <a:off x="8936948" y="1771272"/>
            <a:ext cx="520561" cy="52056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151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98B0E-2A21-D07F-F6E3-24F6AFACE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253" y="4324790"/>
            <a:ext cx="10539493" cy="1500187"/>
          </a:xfrm>
        </p:spPr>
        <p:txBody>
          <a:bodyPr/>
          <a:lstStyle/>
          <a:p>
            <a:r>
              <a:rPr lang="en-US" sz="660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896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E56EA8-49FF-CD8E-F554-CA6C5F2AA5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425C90-1B38-F78E-501A-675C829E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Your Aspen Surgical Team 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55C898-1601-F4EA-4CCC-C249F25E8D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6F2D75-59B7-4A77-1000-09E86C30E2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AF8F9B7-CFA7-C440-DFFB-713CF7A10B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142B033-9251-6763-FEB7-84F384E680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671185-A43C-836A-B53E-10C8EA7044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29144CF-339E-034C-8C99-20BA22284D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B5823D0-20BB-56BF-7B62-943E1655DC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295A316-4D7F-3220-74CD-30D16B8784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DD3192-A2B6-F989-DD9B-52C4CC48F8E5}"/>
              </a:ext>
            </a:extLst>
          </p:cNvPr>
          <p:cNvSpPr/>
          <p:nvPr/>
        </p:nvSpPr>
        <p:spPr>
          <a:xfrm>
            <a:off x="9735671" y="0"/>
            <a:ext cx="2456329" cy="3496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2"/>
                </a:solidFill>
              </a:rPr>
              <a:t>3 team members</a:t>
            </a:r>
          </a:p>
        </p:txBody>
      </p:sp>
    </p:spTree>
    <p:extLst>
      <p:ext uri="{BB962C8B-B14F-4D97-AF65-F5344CB8AC3E}">
        <p14:creationId xmlns:p14="http://schemas.microsoft.com/office/powerpoint/2010/main" val="244016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9904BE-8A95-E90E-9536-44B6A0B234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425C90-1B38-F78E-501A-675C829E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2060"/>
                </a:solidFill>
                <a:latin typeface="Arial"/>
                <a:cs typeface="Arial"/>
              </a:rPr>
              <a:t>Your Aspen Surgical Team 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04EFF5-145E-9230-85D8-9863D4B26F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402B97-CB37-9BB5-AF1A-644683F445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A825F79-A2B1-FB96-DA62-7879E8D78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341F5BC-24AF-9F08-9ADF-273249CC9D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593987B-94AB-80C6-494E-498D586856B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82CE86D-0658-C7EA-5C8C-76467810BB2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68E2305-E250-10B0-9546-94DB7B16D0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CBA7A19-DFB7-79DF-8950-22D04109F5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0A1659B-3E60-C4D1-A018-B8933E4EC1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5B1426D-A8CF-DB21-D91F-7137EE8AE52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F4EC17C4-71B3-68E9-C139-A5A71BC6DA0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3278606-3126-31E9-5AF5-E33400E4FA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7793740-70BF-19EB-41FB-9F9469FB381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CAFD55EC-55E6-4224-3F25-AF3E15DD310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E6998126-25CD-CF74-E77C-694A3CE5035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2DD4D3BA-AD07-E347-76B3-18EC2B1A020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B67D75C-38C0-1352-4B5A-E9DFACB1EAA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8EDA1BFE-5204-0045-CC11-CCE060BA633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DD3192-A2B6-F989-DD9B-52C4CC48F8E5}"/>
              </a:ext>
            </a:extLst>
          </p:cNvPr>
          <p:cNvSpPr/>
          <p:nvPr/>
        </p:nvSpPr>
        <p:spPr>
          <a:xfrm>
            <a:off x="9735671" y="0"/>
            <a:ext cx="2456329" cy="3496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2"/>
                </a:solidFill>
              </a:rPr>
              <a:t>6 team members</a:t>
            </a:r>
          </a:p>
        </p:txBody>
      </p:sp>
    </p:spTree>
    <p:extLst>
      <p:ext uri="{BB962C8B-B14F-4D97-AF65-F5344CB8AC3E}">
        <p14:creationId xmlns:p14="http://schemas.microsoft.com/office/powerpoint/2010/main" val="232678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23C98B92-C0D1-BB77-57C5-C8EF53A6A5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C74AB1E-9CAB-611F-8127-3A533B7F5D69}"/>
                </a:ext>
              </a:extLst>
            </p:cNvPr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grpSp>
          <p:nvGrpSpPr>
            <p:cNvPr id="6" name="Graphic 6">
              <a:extLst>
                <a:ext uri="{FF2B5EF4-FFF2-40B4-BE49-F238E27FC236}">
                  <a16:creationId xmlns:a16="http://schemas.microsoft.com/office/drawing/2014/main" id="{7B8576AC-D6A6-8DE8-84FC-A32AA37B4D0B}"/>
                </a:ext>
              </a:extLst>
            </p:cNvPr>
            <p:cNvGrpSpPr/>
            <p:nvPr/>
          </p:nvGrpSpPr>
          <p:grpSpPr>
            <a:xfrm>
              <a:off x="1421060" y="1164055"/>
              <a:ext cx="6301881" cy="801218"/>
              <a:chOff x="4978026" y="3285341"/>
              <a:chExt cx="2247923" cy="285800"/>
            </a:xfrm>
            <a:solidFill>
              <a:srgbClr val="26A6CA"/>
            </a:solidFill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823194F0-2C9C-B55A-9981-4B5000363FFC}"/>
                  </a:ext>
                </a:extLst>
              </p:cNvPr>
              <p:cNvSpPr/>
              <p:nvPr/>
            </p:nvSpPr>
            <p:spPr>
              <a:xfrm>
                <a:off x="4978026" y="3288489"/>
                <a:ext cx="202549" cy="242592"/>
              </a:xfrm>
              <a:custGeom>
                <a:avLst/>
                <a:gdLst>
                  <a:gd name="connsiteX0" fmla="*/ 172903 w 202549"/>
                  <a:gd name="connsiteY0" fmla="*/ 70576 h 242592"/>
                  <a:gd name="connsiteX1" fmla="*/ 172903 w 202549"/>
                  <a:gd name="connsiteY1" fmla="*/ 213098 h 242592"/>
                  <a:gd name="connsiteX2" fmla="*/ 29647 w 202549"/>
                  <a:gd name="connsiteY2" fmla="*/ 213098 h 242592"/>
                  <a:gd name="connsiteX3" fmla="*/ 29647 w 202549"/>
                  <a:gd name="connsiteY3" fmla="*/ 70576 h 242592"/>
                  <a:gd name="connsiteX4" fmla="*/ 100132 w 202549"/>
                  <a:gd name="connsiteY4" fmla="*/ 548 h 242592"/>
                  <a:gd name="connsiteX5" fmla="*/ 102513 w 202549"/>
                  <a:gd name="connsiteY5" fmla="*/ 548 h 242592"/>
                  <a:gd name="connsiteX6" fmla="*/ 145280 w 202549"/>
                  <a:gd name="connsiteY6" fmla="*/ 43001 h 242592"/>
                  <a:gd name="connsiteX7" fmla="*/ 145280 w 202549"/>
                  <a:gd name="connsiteY7" fmla="*/ 45370 h 242592"/>
                  <a:gd name="connsiteX8" fmla="*/ 74890 w 202549"/>
                  <a:gd name="connsiteY8" fmla="*/ 115398 h 242592"/>
                  <a:gd name="connsiteX9" fmla="*/ 74890 w 202549"/>
                  <a:gd name="connsiteY9" fmla="*/ 168086 h 242592"/>
                  <a:gd name="connsiteX10" fmla="*/ 127849 w 202549"/>
                  <a:gd name="connsiteY10" fmla="*/ 168086 h 242592"/>
                  <a:gd name="connsiteX11" fmla="*/ 127849 w 202549"/>
                  <a:gd name="connsiteY11" fmla="*/ 115398 h 242592"/>
                  <a:gd name="connsiteX12" fmla="*/ 112609 w 202549"/>
                  <a:gd name="connsiteY12" fmla="*/ 100142 h 242592"/>
                  <a:gd name="connsiteX13" fmla="*/ 112609 w 202549"/>
                  <a:gd name="connsiteY13" fmla="*/ 97773 h 242592"/>
                  <a:gd name="connsiteX14" fmla="*/ 155281 w 202549"/>
                  <a:gd name="connsiteY14" fmla="*/ 55225 h 242592"/>
                  <a:gd name="connsiteX15" fmla="*/ 157663 w 202549"/>
                  <a:gd name="connsiteY15" fmla="*/ 55225 h 242592"/>
                  <a:gd name="connsiteX16" fmla="*/ 172903 w 202549"/>
                  <a:gd name="connsiteY16" fmla="*/ 70576 h 242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2549" h="242592">
                    <a:moveTo>
                      <a:pt x="172903" y="70576"/>
                    </a:moveTo>
                    <a:cubicBezTo>
                      <a:pt x="212431" y="109902"/>
                      <a:pt x="212431" y="173772"/>
                      <a:pt x="172903" y="213098"/>
                    </a:cubicBezTo>
                    <a:cubicBezTo>
                      <a:pt x="133374" y="252424"/>
                      <a:pt x="69175" y="252424"/>
                      <a:pt x="29647" y="213098"/>
                    </a:cubicBezTo>
                    <a:cubicBezTo>
                      <a:pt x="-9882" y="173772"/>
                      <a:pt x="-9882" y="109997"/>
                      <a:pt x="29647" y="70576"/>
                    </a:cubicBezTo>
                    <a:lnTo>
                      <a:pt x="100132" y="548"/>
                    </a:lnTo>
                    <a:cubicBezTo>
                      <a:pt x="101370" y="-684"/>
                      <a:pt x="102513" y="548"/>
                      <a:pt x="102513" y="548"/>
                    </a:cubicBezTo>
                    <a:lnTo>
                      <a:pt x="145280" y="43001"/>
                    </a:lnTo>
                    <a:cubicBezTo>
                      <a:pt x="146423" y="44233"/>
                      <a:pt x="145280" y="45370"/>
                      <a:pt x="145280" y="45370"/>
                    </a:cubicBezTo>
                    <a:lnTo>
                      <a:pt x="74890" y="115398"/>
                    </a:lnTo>
                    <a:cubicBezTo>
                      <a:pt x="60222" y="129897"/>
                      <a:pt x="60222" y="153493"/>
                      <a:pt x="74890" y="168086"/>
                    </a:cubicBezTo>
                    <a:cubicBezTo>
                      <a:pt x="89464" y="182679"/>
                      <a:pt x="113181" y="182679"/>
                      <a:pt x="127849" y="168086"/>
                    </a:cubicBezTo>
                    <a:cubicBezTo>
                      <a:pt x="142518" y="153493"/>
                      <a:pt x="142518" y="129992"/>
                      <a:pt x="127849" y="115398"/>
                    </a:cubicBezTo>
                    <a:lnTo>
                      <a:pt x="112609" y="100142"/>
                    </a:lnTo>
                    <a:cubicBezTo>
                      <a:pt x="111371" y="98910"/>
                      <a:pt x="112609" y="97773"/>
                      <a:pt x="112609" y="97773"/>
                    </a:cubicBezTo>
                    <a:lnTo>
                      <a:pt x="155281" y="55225"/>
                    </a:lnTo>
                    <a:cubicBezTo>
                      <a:pt x="156520" y="54088"/>
                      <a:pt x="157663" y="55225"/>
                      <a:pt x="157663" y="55225"/>
                    </a:cubicBezTo>
                    <a:lnTo>
                      <a:pt x="172903" y="70576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0581F7FC-4F32-3492-0CC8-EED5D4FE4A74}"/>
                  </a:ext>
                </a:extLst>
              </p:cNvPr>
              <p:cNvSpPr/>
              <p:nvPr/>
            </p:nvSpPr>
            <p:spPr>
              <a:xfrm>
                <a:off x="5221033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398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0955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92572187-B9DD-A9CB-012D-602D19CBC36C}"/>
                  </a:ext>
                </a:extLst>
              </p:cNvPr>
              <p:cNvSpPr/>
              <p:nvPr/>
            </p:nvSpPr>
            <p:spPr>
              <a:xfrm>
                <a:off x="5421249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2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2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2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CE12E9FE-AE57-C2BE-365B-EECF2300DAED}"/>
                  </a:ext>
                </a:extLst>
              </p:cNvPr>
              <p:cNvSpPr/>
              <p:nvPr/>
            </p:nvSpPr>
            <p:spPr>
              <a:xfrm>
                <a:off x="5547169" y="3338881"/>
                <a:ext cx="174117" cy="225248"/>
              </a:xfrm>
              <a:custGeom>
                <a:avLst/>
                <a:gdLst>
                  <a:gd name="connsiteX0" fmla="*/ 0 w 174117"/>
                  <a:gd name="connsiteY0" fmla="*/ 4169 h 225248"/>
                  <a:gd name="connsiteX1" fmla="*/ 21050 w 174117"/>
                  <a:gd name="connsiteY1" fmla="*/ 4169 h 225248"/>
                  <a:gd name="connsiteX2" fmla="*/ 21050 w 174117"/>
                  <a:gd name="connsiteY2" fmla="*/ 32882 h 225248"/>
                  <a:gd name="connsiteX3" fmla="*/ 21622 w 174117"/>
                  <a:gd name="connsiteY3" fmla="*/ 32882 h 225248"/>
                  <a:gd name="connsiteX4" fmla="*/ 85725 w 174117"/>
                  <a:gd name="connsiteY4" fmla="*/ 0 h 225248"/>
                  <a:gd name="connsiteX5" fmla="*/ 174117 w 174117"/>
                  <a:gd name="connsiteY5" fmla="*/ 85570 h 225248"/>
                  <a:gd name="connsiteX6" fmla="*/ 85725 w 174117"/>
                  <a:gd name="connsiteY6" fmla="*/ 171708 h 225248"/>
                  <a:gd name="connsiteX7" fmla="*/ 21622 w 174117"/>
                  <a:gd name="connsiteY7" fmla="*/ 139110 h 225248"/>
                  <a:gd name="connsiteX8" fmla="*/ 21050 w 174117"/>
                  <a:gd name="connsiteY8" fmla="*/ 139110 h 225248"/>
                  <a:gd name="connsiteX9" fmla="*/ 21050 w 174117"/>
                  <a:gd name="connsiteY9" fmla="*/ 225248 h 225248"/>
                  <a:gd name="connsiteX10" fmla="*/ 0 w 174117"/>
                  <a:gd name="connsiteY10" fmla="*/ 225248 h 225248"/>
                  <a:gd name="connsiteX11" fmla="*/ 0 w 174117"/>
                  <a:gd name="connsiteY11" fmla="*/ 4169 h 225248"/>
                  <a:gd name="connsiteX12" fmla="*/ 85725 w 174117"/>
                  <a:gd name="connsiteY12" fmla="*/ 18858 h 225248"/>
                  <a:gd name="connsiteX13" fmla="*/ 19907 w 174117"/>
                  <a:gd name="connsiteY13" fmla="*/ 86138 h 225248"/>
                  <a:gd name="connsiteX14" fmla="*/ 85725 w 174117"/>
                  <a:gd name="connsiteY14" fmla="*/ 152850 h 225248"/>
                  <a:gd name="connsiteX15" fmla="*/ 153067 w 174117"/>
                  <a:gd name="connsiteY15" fmla="*/ 86423 h 225248"/>
                  <a:gd name="connsiteX16" fmla="*/ 85725 w 174117"/>
                  <a:gd name="connsiteY16" fmla="*/ 18858 h 22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7" h="225248">
                    <a:moveTo>
                      <a:pt x="0" y="4169"/>
                    </a:moveTo>
                    <a:lnTo>
                      <a:pt x="21050" y="4169"/>
                    </a:lnTo>
                    <a:lnTo>
                      <a:pt x="21050" y="32882"/>
                    </a:lnTo>
                    <a:lnTo>
                      <a:pt x="21622" y="32882"/>
                    </a:lnTo>
                    <a:cubicBezTo>
                      <a:pt x="40577" y="5970"/>
                      <a:pt x="67913" y="0"/>
                      <a:pt x="85725" y="0"/>
                    </a:cubicBezTo>
                    <a:cubicBezTo>
                      <a:pt x="139541" y="0"/>
                      <a:pt x="174117" y="41885"/>
                      <a:pt x="174117" y="85570"/>
                    </a:cubicBezTo>
                    <a:cubicBezTo>
                      <a:pt x="174117" y="132571"/>
                      <a:pt x="137446" y="171708"/>
                      <a:pt x="85725" y="171708"/>
                    </a:cubicBezTo>
                    <a:cubicBezTo>
                      <a:pt x="68580" y="171708"/>
                      <a:pt x="40005" y="165738"/>
                      <a:pt x="21622" y="139110"/>
                    </a:cubicBezTo>
                    <a:lnTo>
                      <a:pt x="21050" y="139110"/>
                    </a:lnTo>
                    <a:lnTo>
                      <a:pt x="21050" y="225248"/>
                    </a:lnTo>
                    <a:lnTo>
                      <a:pt x="0" y="225248"/>
                    </a:lnTo>
                    <a:lnTo>
                      <a:pt x="0" y="4169"/>
                    </a:lnTo>
                    <a:close/>
                    <a:moveTo>
                      <a:pt x="85725" y="18858"/>
                    </a:moveTo>
                    <a:cubicBezTo>
                      <a:pt x="47816" y="18858"/>
                      <a:pt x="19907" y="50318"/>
                      <a:pt x="19907" y="86138"/>
                    </a:cubicBezTo>
                    <a:cubicBezTo>
                      <a:pt x="19907" y="124422"/>
                      <a:pt x="50292" y="152850"/>
                      <a:pt x="85725" y="152850"/>
                    </a:cubicBezTo>
                    <a:cubicBezTo>
                      <a:pt x="126016" y="152850"/>
                      <a:pt x="153067" y="122906"/>
                      <a:pt x="153067" y="86423"/>
                    </a:cubicBezTo>
                    <a:cubicBezTo>
                      <a:pt x="153067" y="44917"/>
                      <a:pt x="121825" y="18858"/>
                      <a:pt x="85725" y="18858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64923B39-45AF-D870-0DBD-F20129D5AB0C}"/>
                  </a:ext>
                </a:extLst>
              </p:cNvPr>
              <p:cNvSpPr/>
              <p:nvPr/>
            </p:nvSpPr>
            <p:spPr>
              <a:xfrm>
                <a:off x="5736336" y="3338881"/>
                <a:ext cx="171735" cy="171707"/>
              </a:xfrm>
              <a:custGeom>
                <a:avLst/>
                <a:gdLst>
                  <a:gd name="connsiteX0" fmla="*/ 21622 w 171735"/>
                  <a:gd name="connsiteY0" fmla="*/ 93624 h 171707"/>
                  <a:gd name="connsiteX1" fmla="*/ 85344 w 171735"/>
                  <a:gd name="connsiteY1" fmla="*/ 152850 h 171707"/>
                  <a:gd name="connsiteX2" fmla="*/ 144304 w 171735"/>
                  <a:gd name="connsiteY2" fmla="*/ 114282 h 171707"/>
                  <a:gd name="connsiteX3" fmla="*/ 166592 w 171735"/>
                  <a:gd name="connsiteY3" fmla="*/ 114282 h 171707"/>
                  <a:gd name="connsiteX4" fmla="*/ 85725 w 171735"/>
                  <a:gd name="connsiteY4" fmla="*/ 171708 h 171707"/>
                  <a:gd name="connsiteX5" fmla="*/ 0 w 171735"/>
                  <a:gd name="connsiteY5" fmla="*/ 86138 h 171707"/>
                  <a:gd name="connsiteX6" fmla="*/ 85439 w 171735"/>
                  <a:gd name="connsiteY6" fmla="*/ 0 h 171707"/>
                  <a:gd name="connsiteX7" fmla="*/ 158782 w 171735"/>
                  <a:gd name="connsiteY7" fmla="*/ 41885 h 171707"/>
                  <a:gd name="connsiteX8" fmla="*/ 171736 w 171735"/>
                  <a:gd name="connsiteY8" fmla="*/ 87654 h 171707"/>
                  <a:gd name="connsiteX9" fmla="*/ 171450 w 171735"/>
                  <a:gd name="connsiteY9" fmla="*/ 93624 h 171707"/>
                  <a:gd name="connsiteX10" fmla="*/ 21622 w 171735"/>
                  <a:gd name="connsiteY10" fmla="*/ 93624 h 171707"/>
                  <a:gd name="connsiteX11" fmla="*/ 150019 w 171735"/>
                  <a:gd name="connsiteY11" fmla="*/ 74767 h 171707"/>
                  <a:gd name="connsiteX12" fmla="*/ 85630 w 171735"/>
                  <a:gd name="connsiteY12" fmla="*/ 18858 h 171707"/>
                  <a:gd name="connsiteX13" fmla="*/ 21526 w 171735"/>
                  <a:gd name="connsiteY13" fmla="*/ 74767 h 171707"/>
                  <a:gd name="connsiteX14" fmla="*/ 150019 w 171735"/>
                  <a:gd name="connsiteY14" fmla="*/ 74767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1735" h="171707">
                    <a:moveTo>
                      <a:pt x="21622" y="93624"/>
                    </a:moveTo>
                    <a:cubicBezTo>
                      <a:pt x="23146" y="125654"/>
                      <a:pt x="53150" y="152850"/>
                      <a:pt x="85344" y="152850"/>
                    </a:cubicBezTo>
                    <a:cubicBezTo>
                      <a:pt x="115443" y="152282"/>
                      <a:pt x="136779" y="134561"/>
                      <a:pt x="144304" y="114282"/>
                    </a:cubicBezTo>
                    <a:lnTo>
                      <a:pt x="166592" y="114282"/>
                    </a:lnTo>
                    <a:cubicBezTo>
                      <a:pt x="155162" y="146880"/>
                      <a:pt x="123634" y="171708"/>
                      <a:pt x="85725" y="171708"/>
                    </a:cubicBezTo>
                    <a:cubicBezTo>
                      <a:pt x="39719" y="171708"/>
                      <a:pt x="0" y="134561"/>
                      <a:pt x="0" y="86138"/>
                    </a:cubicBezTo>
                    <a:cubicBezTo>
                      <a:pt x="0" y="39800"/>
                      <a:pt x="37624" y="853"/>
                      <a:pt x="85439" y="0"/>
                    </a:cubicBezTo>
                    <a:cubicBezTo>
                      <a:pt x="121539" y="284"/>
                      <a:pt x="147066" y="21511"/>
                      <a:pt x="158782" y="41885"/>
                    </a:cubicBezTo>
                    <a:cubicBezTo>
                      <a:pt x="168402" y="57425"/>
                      <a:pt x="171736" y="73345"/>
                      <a:pt x="171736" y="87654"/>
                    </a:cubicBezTo>
                    <a:cubicBezTo>
                      <a:pt x="171736" y="89739"/>
                      <a:pt x="171450" y="91540"/>
                      <a:pt x="171450" y="93624"/>
                    </a:cubicBezTo>
                    <a:lnTo>
                      <a:pt x="21622" y="93624"/>
                    </a:lnTo>
                    <a:close/>
                    <a:moveTo>
                      <a:pt x="150019" y="74767"/>
                    </a:moveTo>
                    <a:cubicBezTo>
                      <a:pt x="143351" y="36199"/>
                      <a:pt x="111823" y="18858"/>
                      <a:pt x="85630" y="18858"/>
                    </a:cubicBezTo>
                    <a:cubicBezTo>
                      <a:pt x="59817" y="18858"/>
                      <a:pt x="27622" y="36199"/>
                      <a:pt x="21526" y="74767"/>
                    </a:cubicBezTo>
                    <a:lnTo>
                      <a:pt x="150019" y="74767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A9E02DF2-7481-7D3E-157D-34D1D9C8F561}"/>
                  </a:ext>
                </a:extLst>
              </p:cNvPr>
              <p:cNvSpPr/>
              <p:nvPr/>
            </p:nvSpPr>
            <p:spPr>
              <a:xfrm>
                <a:off x="5927216" y="3338881"/>
                <a:ext cx="144684" cy="167822"/>
              </a:xfrm>
              <a:custGeom>
                <a:avLst/>
                <a:gdLst>
                  <a:gd name="connsiteX0" fmla="*/ 95 w 144684"/>
                  <a:gd name="connsiteY0" fmla="*/ 4169 h 167822"/>
                  <a:gd name="connsiteX1" fmla="*/ 21146 w 144684"/>
                  <a:gd name="connsiteY1" fmla="*/ 4169 h 167822"/>
                  <a:gd name="connsiteX2" fmla="*/ 21146 w 144684"/>
                  <a:gd name="connsiteY2" fmla="*/ 25112 h 167822"/>
                  <a:gd name="connsiteX3" fmla="*/ 21717 w 144684"/>
                  <a:gd name="connsiteY3" fmla="*/ 25112 h 167822"/>
                  <a:gd name="connsiteX4" fmla="*/ 72200 w 144684"/>
                  <a:gd name="connsiteY4" fmla="*/ 0 h 167822"/>
                  <a:gd name="connsiteX5" fmla="*/ 124206 w 144684"/>
                  <a:gd name="connsiteY5" fmla="*/ 20089 h 167822"/>
                  <a:gd name="connsiteX6" fmla="*/ 144685 w 144684"/>
                  <a:gd name="connsiteY6" fmla="*/ 77799 h 167822"/>
                  <a:gd name="connsiteX7" fmla="*/ 144685 w 144684"/>
                  <a:gd name="connsiteY7" fmla="*/ 167823 h 167822"/>
                  <a:gd name="connsiteX8" fmla="*/ 123634 w 144684"/>
                  <a:gd name="connsiteY8" fmla="*/ 167823 h 167822"/>
                  <a:gd name="connsiteX9" fmla="*/ 123634 w 144684"/>
                  <a:gd name="connsiteY9" fmla="*/ 77799 h 167822"/>
                  <a:gd name="connsiteX10" fmla="*/ 108013 w 144684"/>
                  <a:gd name="connsiteY10" fmla="*/ 32882 h 167822"/>
                  <a:gd name="connsiteX11" fmla="*/ 72200 w 144684"/>
                  <a:gd name="connsiteY11" fmla="*/ 18858 h 167822"/>
                  <a:gd name="connsiteX12" fmla="*/ 36386 w 144684"/>
                  <a:gd name="connsiteY12" fmla="*/ 32882 h 167822"/>
                  <a:gd name="connsiteX13" fmla="*/ 21050 w 144684"/>
                  <a:gd name="connsiteY13" fmla="*/ 76283 h 167822"/>
                  <a:gd name="connsiteX14" fmla="*/ 21050 w 144684"/>
                  <a:gd name="connsiteY14" fmla="*/ 167823 h 167822"/>
                  <a:gd name="connsiteX15" fmla="*/ 0 w 144684"/>
                  <a:gd name="connsiteY15" fmla="*/ 167823 h 167822"/>
                  <a:gd name="connsiteX16" fmla="*/ 0 w 144684"/>
                  <a:gd name="connsiteY16" fmla="*/ 4169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684" h="167822">
                    <a:moveTo>
                      <a:pt x="95" y="4169"/>
                    </a:moveTo>
                    <a:lnTo>
                      <a:pt x="21146" y="4169"/>
                    </a:lnTo>
                    <a:lnTo>
                      <a:pt x="21146" y="25112"/>
                    </a:lnTo>
                    <a:lnTo>
                      <a:pt x="21717" y="25112"/>
                    </a:lnTo>
                    <a:cubicBezTo>
                      <a:pt x="28004" y="15257"/>
                      <a:pt x="44291" y="0"/>
                      <a:pt x="72200" y="0"/>
                    </a:cubicBezTo>
                    <a:cubicBezTo>
                      <a:pt x="92392" y="0"/>
                      <a:pt x="109252" y="5117"/>
                      <a:pt x="124206" y="20089"/>
                    </a:cubicBezTo>
                    <a:cubicBezTo>
                      <a:pt x="136588" y="32029"/>
                      <a:pt x="144685" y="50887"/>
                      <a:pt x="144685" y="77799"/>
                    </a:cubicBezTo>
                    <a:lnTo>
                      <a:pt x="144685" y="167823"/>
                    </a:lnTo>
                    <a:lnTo>
                      <a:pt x="123634" y="167823"/>
                    </a:lnTo>
                    <a:lnTo>
                      <a:pt x="123634" y="77799"/>
                    </a:lnTo>
                    <a:cubicBezTo>
                      <a:pt x="123634" y="56573"/>
                      <a:pt x="117062" y="41600"/>
                      <a:pt x="108013" y="32882"/>
                    </a:cubicBezTo>
                    <a:cubicBezTo>
                      <a:pt x="96583" y="21795"/>
                      <a:pt x="81534" y="18858"/>
                      <a:pt x="72200" y="18858"/>
                    </a:cubicBezTo>
                    <a:cubicBezTo>
                      <a:pt x="62865" y="18858"/>
                      <a:pt x="47816" y="21890"/>
                      <a:pt x="36386" y="32882"/>
                    </a:cubicBezTo>
                    <a:cubicBezTo>
                      <a:pt x="27622" y="41221"/>
                      <a:pt x="21050" y="55909"/>
                      <a:pt x="21050" y="76283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169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BAEA2724-8F61-BFA1-B439-1A5BD0F2B52B}"/>
                  </a:ext>
                </a:extLst>
              </p:cNvPr>
              <p:cNvSpPr/>
              <p:nvPr/>
            </p:nvSpPr>
            <p:spPr>
              <a:xfrm>
                <a:off x="6124575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3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3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3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E040531-C14F-C974-C63B-65E3D26B8D02}"/>
                  </a:ext>
                </a:extLst>
              </p:cNvPr>
              <p:cNvSpPr/>
              <p:nvPr/>
            </p:nvSpPr>
            <p:spPr>
              <a:xfrm>
                <a:off x="6252305" y="3342861"/>
                <a:ext cx="144113" cy="167727"/>
              </a:xfrm>
              <a:custGeom>
                <a:avLst/>
                <a:gdLst>
                  <a:gd name="connsiteX0" fmla="*/ 144113 w 144113"/>
                  <a:gd name="connsiteY0" fmla="*/ 163843 h 167727"/>
                  <a:gd name="connsiteX1" fmla="*/ 124206 w 144113"/>
                  <a:gd name="connsiteY1" fmla="*/ 163843 h 167727"/>
                  <a:gd name="connsiteX2" fmla="*/ 124206 w 144113"/>
                  <a:gd name="connsiteY2" fmla="*/ 138447 h 167727"/>
                  <a:gd name="connsiteX3" fmla="*/ 123634 w 144113"/>
                  <a:gd name="connsiteY3" fmla="*/ 138447 h 167727"/>
                  <a:gd name="connsiteX4" fmla="*/ 70961 w 144113"/>
                  <a:gd name="connsiteY4" fmla="*/ 167728 h 167727"/>
                  <a:gd name="connsiteX5" fmla="*/ 14383 w 144113"/>
                  <a:gd name="connsiteY5" fmla="*/ 143185 h 167727"/>
                  <a:gd name="connsiteX6" fmla="*/ 0 w 144113"/>
                  <a:gd name="connsiteY6" fmla="*/ 90497 h 167727"/>
                  <a:gd name="connsiteX7" fmla="*/ 0 w 144113"/>
                  <a:gd name="connsiteY7" fmla="*/ 95 h 167727"/>
                  <a:gd name="connsiteX8" fmla="*/ 21050 w 144113"/>
                  <a:gd name="connsiteY8" fmla="*/ 95 h 167727"/>
                  <a:gd name="connsiteX9" fmla="*/ 21050 w 144113"/>
                  <a:gd name="connsiteY9" fmla="*/ 90118 h 167727"/>
                  <a:gd name="connsiteX10" fmla="*/ 32766 w 144113"/>
                  <a:gd name="connsiteY10" fmla="*/ 133235 h 167727"/>
                  <a:gd name="connsiteX11" fmla="*/ 70961 w 144113"/>
                  <a:gd name="connsiteY11" fmla="*/ 148776 h 167727"/>
                  <a:gd name="connsiteX12" fmla="*/ 105823 w 144113"/>
                  <a:gd name="connsiteY12" fmla="*/ 135604 h 167727"/>
                  <a:gd name="connsiteX13" fmla="*/ 122968 w 144113"/>
                  <a:gd name="connsiteY13" fmla="*/ 86517 h 167727"/>
                  <a:gd name="connsiteX14" fmla="*/ 122968 w 144113"/>
                  <a:gd name="connsiteY14" fmla="*/ 0 h 167727"/>
                  <a:gd name="connsiteX15" fmla="*/ 144018 w 144113"/>
                  <a:gd name="connsiteY15" fmla="*/ 0 h 167727"/>
                  <a:gd name="connsiteX16" fmla="*/ 144018 w 144113"/>
                  <a:gd name="connsiteY16" fmla="*/ 163843 h 16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113" h="167727">
                    <a:moveTo>
                      <a:pt x="144113" y="163843"/>
                    </a:moveTo>
                    <a:lnTo>
                      <a:pt x="124206" y="163843"/>
                    </a:lnTo>
                    <a:lnTo>
                      <a:pt x="124206" y="138447"/>
                    </a:lnTo>
                    <a:lnTo>
                      <a:pt x="123634" y="138447"/>
                    </a:lnTo>
                    <a:cubicBezTo>
                      <a:pt x="117634" y="150671"/>
                      <a:pt x="101727" y="167728"/>
                      <a:pt x="70961" y="167728"/>
                    </a:cubicBezTo>
                    <a:cubicBezTo>
                      <a:pt x="38481" y="167728"/>
                      <a:pt x="21622" y="152187"/>
                      <a:pt x="14383" y="143185"/>
                    </a:cubicBezTo>
                    <a:cubicBezTo>
                      <a:pt x="2667" y="128781"/>
                      <a:pt x="0" y="107839"/>
                      <a:pt x="0" y="90497"/>
                    </a:cubicBezTo>
                    <a:lnTo>
                      <a:pt x="0" y="95"/>
                    </a:lnTo>
                    <a:lnTo>
                      <a:pt x="21050" y="95"/>
                    </a:lnTo>
                    <a:lnTo>
                      <a:pt x="21050" y="90118"/>
                    </a:lnTo>
                    <a:cubicBezTo>
                      <a:pt x="21050" y="110776"/>
                      <a:pt x="25527" y="124232"/>
                      <a:pt x="32766" y="133235"/>
                    </a:cubicBezTo>
                    <a:cubicBezTo>
                      <a:pt x="44196" y="146122"/>
                      <a:pt x="59531" y="148776"/>
                      <a:pt x="70961" y="148776"/>
                    </a:cubicBezTo>
                    <a:cubicBezTo>
                      <a:pt x="82677" y="148776"/>
                      <a:pt x="95345" y="146122"/>
                      <a:pt x="105823" y="135604"/>
                    </a:cubicBezTo>
                    <a:cubicBezTo>
                      <a:pt x="115443" y="126033"/>
                      <a:pt x="122968" y="115230"/>
                      <a:pt x="122968" y="86517"/>
                    </a:cubicBezTo>
                    <a:lnTo>
                      <a:pt x="122968" y="0"/>
                    </a:lnTo>
                    <a:lnTo>
                      <a:pt x="144018" y="0"/>
                    </a:lnTo>
                    <a:lnTo>
                      <a:pt x="144018" y="163843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619C6EB6-911C-D13B-0BFF-ACCB7C7CF6C0}"/>
                  </a:ext>
                </a:extLst>
              </p:cNvPr>
              <p:cNvSpPr/>
              <p:nvPr/>
            </p:nvSpPr>
            <p:spPr>
              <a:xfrm>
                <a:off x="6429565" y="3338787"/>
                <a:ext cx="68008" cy="167822"/>
              </a:xfrm>
              <a:custGeom>
                <a:avLst/>
                <a:gdLst>
                  <a:gd name="connsiteX0" fmla="*/ 95 w 68008"/>
                  <a:gd name="connsiteY0" fmla="*/ 4264 h 167822"/>
                  <a:gd name="connsiteX1" fmla="*/ 21146 w 68008"/>
                  <a:gd name="connsiteY1" fmla="*/ 4264 h 167822"/>
                  <a:gd name="connsiteX2" fmla="*/ 21146 w 68008"/>
                  <a:gd name="connsiteY2" fmla="*/ 27860 h 167822"/>
                  <a:gd name="connsiteX3" fmla="*/ 21717 w 68008"/>
                  <a:gd name="connsiteY3" fmla="*/ 27860 h 167822"/>
                  <a:gd name="connsiteX4" fmla="*/ 68008 w 68008"/>
                  <a:gd name="connsiteY4" fmla="*/ 0 h 167822"/>
                  <a:gd name="connsiteX5" fmla="*/ 68008 w 68008"/>
                  <a:gd name="connsiteY5" fmla="*/ 22174 h 167822"/>
                  <a:gd name="connsiteX6" fmla="*/ 32480 w 68008"/>
                  <a:gd name="connsiteY6" fmla="*/ 38284 h 167822"/>
                  <a:gd name="connsiteX7" fmla="*/ 21050 w 68008"/>
                  <a:gd name="connsiteY7" fmla="*/ 72114 h 167822"/>
                  <a:gd name="connsiteX8" fmla="*/ 21050 w 68008"/>
                  <a:gd name="connsiteY8" fmla="*/ 167823 h 167822"/>
                  <a:gd name="connsiteX9" fmla="*/ 0 w 68008"/>
                  <a:gd name="connsiteY9" fmla="*/ 167823 h 167822"/>
                  <a:gd name="connsiteX10" fmla="*/ 0 w 68008"/>
                  <a:gd name="connsiteY10" fmla="*/ 4264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08" h="167822">
                    <a:moveTo>
                      <a:pt x="95" y="4264"/>
                    </a:moveTo>
                    <a:lnTo>
                      <a:pt x="21146" y="4264"/>
                    </a:lnTo>
                    <a:lnTo>
                      <a:pt x="21146" y="27860"/>
                    </a:lnTo>
                    <a:lnTo>
                      <a:pt x="21717" y="27860"/>
                    </a:lnTo>
                    <a:cubicBezTo>
                      <a:pt x="31623" y="4833"/>
                      <a:pt x="50292" y="1232"/>
                      <a:pt x="68008" y="0"/>
                    </a:cubicBezTo>
                    <a:lnTo>
                      <a:pt x="68008" y="22174"/>
                    </a:lnTo>
                    <a:cubicBezTo>
                      <a:pt x="53245" y="23406"/>
                      <a:pt x="40672" y="28713"/>
                      <a:pt x="32480" y="38284"/>
                    </a:cubicBezTo>
                    <a:cubicBezTo>
                      <a:pt x="25241" y="47286"/>
                      <a:pt x="21050" y="58942"/>
                      <a:pt x="21050" y="72114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264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77F16E1-E1B1-1BD2-36B7-393A301DB200}"/>
                  </a:ext>
                </a:extLst>
              </p:cNvPr>
              <p:cNvSpPr/>
              <p:nvPr/>
            </p:nvSpPr>
            <p:spPr>
              <a:xfrm>
                <a:off x="6501765" y="3338881"/>
                <a:ext cx="171068" cy="232260"/>
              </a:xfrm>
              <a:custGeom>
                <a:avLst/>
                <a:gdLst>
                  <a:gd name="connsiteX0" fmla="*/ 171069 w 171068"/>
                  <a:gd name="connsiteY0" fmla="*/ 142142 h 232260"/>
                  <a:gd name="connsiteX1" fmla="*/ 156019 w 171068"/>
                  <a:gd name="connsiteY1" fmla="*/ 202032 h 232260"/>
                  <a:gd name="connsiteX2" fmla="*/ 90773 w 171068"/>
                  <a:gd name="connsiteY2" fmla="*/ 232261 h 232260"/>
                  <a:gd name="connsiteX3" fmla="*/ 6572 w 171068"/>
                  <a:gd name="connsiteY3" fmla="*/ 172087 h 232260"/>
                  <a:gd name="connsiteX4" fmla="*/ 28861 w 171068"/>
                  <a:gd name="connsiteY4" fmla="*/ 172087 h 232260"/>
                  <a:gd name="connsiteX5" fmla="*/ 90488 w 171068"/>
                  <a:gd name="connsiteY5" fmla="*/ 213403 h 232260"/>
                  <a:gd name="connsiteX6" fmla="*/ 150019 w 171068"/>
                  <a:gd name="connsiteY6" fmla="*/ 152377 h 232260"/>
                  <a:gd name="connsiteX7" fmla="*/ 150019 w 171068"/>
                  <a:gd name="connsiteY7" fmla="*/ 137973 h 232260"/>
                  <a:gd name="connsiteX8" fmla="*/ 149447 w 171068"/>
                  <a:gd name="connsiteY8" fmla="*/ 137973 h 232260"/>
                  <a:gd name="connsiteX9" fmla="*/ 86011 w 171068"/>
                  <a:gd name="connsiteY9" fmla="*/ 171803 h 232260"/>
                  <a:gd name="connsiteX10" fmla="*/ 0 w 171068"/>
                  <a:gd name="connsiteY10" fmla="*/ 86802 h 232260"/>
                  <a:gd name="connsiteX11" fmla="*/ 86011 w 171068"/>
                  <a:gd name="connsiteY11" fmla="*/ 0 h 232260"/>
                  <a:gd name="connsiteX12" fmla="*/ 149447 w 171068"/>
                  <a:gd name="connsiteY12" fmla="*/ 33546 h 232260"/>
                  <a:gd name="connsiteX13" fmla="*/ 150019 w 171068"/>
                  <a:gd name="connsiteY13" fmla="*/ 33546 h 232260"/>
                  <a:gd name="connsiteX14" fmla="*/ 150019 w 171068"/>
                  <a:gd name="connsiteY14" fmla="*/ 4264 h 232260"/>
                  <a:gd name="connsiteX15" fmla="*/ 171069 w 171068"/>
                  <a:gd name="connsiteY15" fmla="*/ 4264 h 232260"/>
                  <a:gd name="connsiteX16" fmla="*/ 171069 w 171068"/>
                  <a:gd name="connsiteY16" fmla="*/ 142142 h 232260"/>
                  <a:gd name="connsiteX17" fmla="*/ 85915 w 171068"/>
                  <a:gd name="connsiteY17" fmla="*/ 152945 h 232260"/>
                  <a:gd name="connsiteX18" fmla="*/ 151162 w 171068"/>
                  <a:gd name="connsiteY18" fmla="*/ 86233 h 232260"/>
                  <a:gd name="connsiteX19" fmla="*/ 85915 w 171068"/>
                  <a:gd name="connsiteY19" fmla="*/ 18952 h 232260"/>
                  <a:gd name="connsiteX20" fmla="*/ 20955 w 171068"/>
                  <a:gd name="connsiteY20" fmla="*/ 86233 h 232260"/>
                  <a:gd name="connsiteX21" fmla="*/ 85915 w 171068"/>
                  <a:gd name="connsiteY21" fmla="*/ 152945 h 23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1068" h="232260">
                    <a:moveTo>
                      <a:pt x="171069" y="142142"/>
                    </a:moveTo>
                    <a:cubicBezTo>
                      <a:pt x="171069" y="159768"/>
                      <a:pt x="171069" y="181942"/>
                      <a:pt x="156019" y="202032"/>
                    </a:cubicBezTo>
                    <a:cubicBezTo>
                      <a:pt x="135255" y="230744"/>
                      <a:pt x="97346" y="232261"/>
                      <a:pt x="90773" y="232261"/>
                    </a:cubicBezTo>
                    <a:cubicBezTo>
                      <a:pt x="67342" y="232261"/>
                      <a:pt x="21622" y="223258"/>
                      <a:pt x="6572" y="172087"/>
                    </a:cubicBezTo>
                    <a:lnTo>
                      <a:pt x="28861" y="172087"/>
                    </a:lnTo>
                    <a:cubicBezTo>
                      <a:pt x="34290" y="185543"/>
                      <a:pt x="50482" y="213403"/>
                      <a:pt x="90488" y="213403"/>
                    </a:cubicBezTo>
                    <a:cubicBezTo>
                      <a:pt x="118110" y="213403"/>
                      <a:pt x="150019" y="197578"/>
                      <a:pt x="150019" y="152377"/>
                    </a:cubicBezTo>
                    <a:lnTo>
                      <a:pt x="150019" y="137973"/>
                    </a:lnTo>
                    <a:lnTo>
                      <a:pt x="149447" y="137973"/>
                    </a:lnTo>
                    <a:cubicBezTo>
                      <a:pt x="137065" y="161284"/>
                      <a:pt x="110014" y="171803"/>
                      <a:pt x="86011" y="171803"/>
                    </a:cubicBezTo>
                    <a:cubicBezTo>
                      <a:pt x="42672" y="171803"/>
                      <a:pt x="0" y="138257"/>
                      <a:pt x="0" y="86802"/>
                    </a:cubicBezTo>
                    <a:cubicBezTo>
                      <a:pt x="0" y="34777"/>
                      <a:pt x="42672" y="0"/>
                      <a:pt x="86011" y="0"/>
                    </a:cubicBezTo>
                    <a:cubicBezTo>
                      <a:pt x="101060" y="0"/>
                      <a:pt x="130492" y="4454"/>
                      <a:pt x="149447" y="33546"/>
                    </a:cubicBezTo>
                    <a:lnTo>
                      <a:pt x="150019" y="33546"/>
                    </a:lnTo>
                    <a:lnTo>
                      <a:pt x="150019" y="4264"/>
                    </a:lnTo>
                    <a:lnTo>
                      <a:pt x="171069" y="4264"/>
                    </a:lnTo>
                    <a:lnTo>
                      <a:pt x="171069" y="142142"/>
                    </a:lnTo>
                    <a:close/>
                    <a:moveTo>
                      <a:pt x="85915" y="152945"/>
                    </a:moveTo>
                    <a:cubicBezTo>
                      <a:pt x="129540" y="152945"/>
                      <a:pt x="151162" y="113998"/>
                      <a:pt x="151162" y="86233"/>
                    </a:cubicBezTo>
                    <a:cubicBezTo>
                      <a:pt x="151162" y="50318"/>
                      <a:pt x="122872" y="18952"/>
                      <a:pt x="85915" y="18952"/>
                    </a:cubicBezTo>
                    <a:cubicBezTo>
                      <a:pt x="48577" y="18952"/>
                      <a:pt x="20955" y="50413"/>
                      <a:pt x="20955" y="86233"/>
                    </a:cubicBezTo>
                    <a:cubicBezTo>
                      <a:pt x="20955" y="121769"/>
                      <a:pt x="48673" y="152945"/>
                      <a:pt x="85915" y="152945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E0666E52-770E-4FA3-2AEC-61E04D25FB04}"/>
                  </a:ext>
                </a:extLst>
              </p:cNvPr>
              <p:cNvSpPr/>
              <p:nvPr/>
            </p:nvSpPr>
            <p:spPr>
              <a:xfrm>
                <a:off x="6703980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37715 h 221362"/>
                  <a:gd name="connsiteX3" fmla="*/ 0 w 21050"/>
                  <a:gd name="connsiteY3" fmla="*/ 37715 h 221362"/>
                  <a:gd name="connsiteX4" fmla="*/ 0 w 21050"/>
                  <a:gd name="connsiteY4" fmla="*/ 0 h 221362"/>
                  <a:gd name="connsiteX5" fmla="*/ 0 w 21050"/>
                  <a:gd name="connsiteY5" fmla="*/ 57710 h 221362"/>
                  <a:gd name="connsiteX6" fmla="*/ 21050 w 21050"/>
                  <a:gd name="connsiteY6" fmla="*/ 57710 h 221362"/>
                  <a:gd name="connsiteX7" fmla="*/ 21050 w 21050"/>
                  <a:gd name="connsiteY7" fmla="*/ 221363 h 221362"/>
                  <a:gd name="connsiteX8" fmla="*/ 0 w 21050"/>
                  <a:gd name="connsiteY8" fmla="*/ 221363 h 221362"/>
                  <a:gd name="connsiteX9" fmla="*/ 0 w 21050"/>
                  <a:gd name="connsiteY9" fmla="*/ 5771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37715"/>
                    </a:lnTo>
                    <a:lnTo>
                      <a:pt x="0" y="37715"/>
                    </a:lnTo>
                    <a:lnTo>
                      <a:pt x="0" y="0"/>
                    </a:lnTo>
                    <a:close/>
                    <a:moveTo>
                      <a:pt x="0" y="57710"/>
                    </a:moveTo>
                    <a:lnTo>
                      <a:pt x="21050" y="5771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5771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3F6F30E6-5410-20BB-05A4-209B213F4A2F}"/>
                  </a:ext>
                </a:extLst>
              </p:cNvPr>
              <p:cNvSpPr/>
              <p:nvPr/>
            </p:nvSpPr>
            <p:spPr>
              <a:xfrm>
                <a:off x="6745033" y="3338881"/>
                <a:ext cx="170211" cy="171707"/>
              </a:xfrm>
              <a:custGeom>
                <a:avLst/>
                <a:gdLst>
                  <a:gd name="connsiteX0" fmla="*/ 170212 w 170211"/>
                  <a:gd name="connsiteY0" fmla="*/ 119684 h 171707"/>
                  <a:gd name="connsiteX1" fmla="*/ 88392 w 170211"/>
                  <a:gd name="connsiteY1" fmla="*/ 171708 h 171707"/>
                  <a:gd name="connsiteX2" fmla="*/ 0 w 170211"/>
                  <a:gd name="connsiteY2" fmla="*/ 86138 h 171707"/>
                  <a:gd name="connsiteX3" fmla="*/ 88392 w 170211"/>
                  <a:gd name="connsiteY3" fmla="*/ 0 h 171707"/>
                  <a:gd name="connsiteX4" fmla="*/ 170212 w 170211"/>
                  <a:gd name="connsiteY4" fmla="*/ 53540 h 171707"/>
                  <a:gd name="connsiteX5" fmla="*/ 147066 w 170211"/>
                  <a:gd name="connsiteY5" fmla="*/ 53540 h 171707"/>
                  <a:gd name="connsiteX6" fmla="*/ 88964 w 170211"/>
                  <a:gd name="connsiteY6" fmla="*/ 18858 h 171707"/>
                  <a:gd name="connsiteX7" fmla="*/ 20955 w 170211"/>
                  <a:gd name="connsiteY7" fmla="*/ 85570 h 171707"/>
                  <a:gd name="connsiteX8" fmla="*/ 88964 w 170211"/>
                  <a:gd name="connsiteY8" fmla="*/ 152945 h 171707"/>
                  <a:gd name="connsiteX9" fmla="*/ 147066 w 170211"/>
                  <a:gd name="connsiteY9" fmla="*/ 119684 h 171707"/>
                  <a:gd name="connsiteX10" fmla="*/ 170212 w 170211"/>
                  <a:gd name="connsiteY10" fmla="*/ 119684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211" h="171707">
                    <a:moveTo>
                      <a:pt x="170212" y="119684"/>
                    </a:moveTo>
                    <a:cubicBezTo>
                      <a:pt x="159639" y="140058"/>
                      <a:pt x="137732" y="171708"/>
                      <a:pt x="88392" y="171708"/>
                    </a:cubicBezTo>
                    <a:cubicBezTo>
                      <a:pt x="36957" y="171708"/>
                      <a:pt x="0" y="131908"/>
                      <a:pt x="0" y="86138"/>
                    </a:cubicBezTo>
                    <a:cubicBezTo>
                      <a:pt x="0" y="38852"/>
                      <a:pt x="39433" y="0"/>
                      <a:pt x="88392" y="0"/>
                    </a:cubicBezTo>
                    <a:cubicBezTo>
                      <a:pt x="117253" y="0"/>
                      <a:pt x="154210" y="14404"/>
                      <a:pt x="170212" y="53540"/>
                    </a:cubicBezTo>
                    <a:lnTo>
                      <a:pt x="147066" y="53540"/>
                    </a:lnTo>
                    <a:cubicBezTo>
                      <a:pt x="133826" y="28713"/>
                      <a:pt x="109728" y="18858"/>
                      <a:pt x="88964" y="18858"/>
                    </a:cubicBezTo>
                    <a:cubicBezTo>
                      <a:pt x="56769" y="18858"/>
                      <a:pt x="20955" y="42832"/>
                      <a:pt x="20955" y="85570"/>
                    </a:cubicBezTo>
                    <a:cubicBezTo>
                      <a:pt x="20955" y="122337"/>
                      <a:pt x="49530" y="152945"/>
                      <a:pt x="88964" y="152945"/>
                    </a:cubicBezTo>
                    <a:cubicBezTo>
                      <a:pt x="123253" y="152945"/>
                      <a:pt x="140399" y="132287"/>
                      <a:pt x="147066" y="119684"/>
                    </a:cubicBezTo>
                    <a:lnTo>
                      <a:pt x="170212" y="119684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AC3686D4-66FD-3110-4188-F80A24301723}"/>
                  </a:ext>
                </a:extLst>
              </p:cNvPr>
              <p:cNvSpPr/>
              <p:nvPr/>
            </p:nvSpPr>
            <p:spPr>
              <a:xfrm>
                <a:off x="6924389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493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1050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044E343A-3D71-26E2-504D-2ED2C2405002}"/>
                  </a:ext>
                </a:extLst>
              </p:cNvPr>
              <p:cNvSpPr/>
              <p:nvPr/>
            </p:nvSpPr>
            <p:spPr>
              <a:xfrm>
                <a:off x="7124414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221363 h 221362"/>
                  <a:gd name="connsiteX3" fmla="*/ 0 w 21050"/>
                  <a:gd name="connsiteY3" fmla="*/ 221363 h 221362"/>
                  <a:gd name="connsiteX4" fmla="*/ 0 w 21050"/>
                  <a:gd name="connsiteY4" fmla="*/ 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D5434AB3-8F43-4C79-E66A-4EB73DC50E6E}"/>
                  </a:ext>
                </a:extLst>
              </p:cNvPr>
              <p:cNvSpPr/>
              <p:nvPr/>
            </p:nvSpPr>
            <p:spPr>
              <a:xfrm>
                <a:off x="7166228" y="3448710"/>
                <a:ext cx="59721" cy="57994"/>
              </a:xfrm>
              <a:custGeom>
                <a:avLst/>
                <a:gdLst>
                  <a:gd name="connsiteX0" fmla="*/ 59722 w 59721"/>
                  <a:gd name="connsiteY0" fmla="*/ 28902 h 57994"/>
                  <a:gd name="connsiteX1" fmla="*/ 29909 w 59721"/>
                  <a:gd name="connsiteY1" fmla="*/ 57994 h 57994"/>
                  <a:gd name="connsiteX2" fmla="*/ 0 w 59721"/>
                  <a:gd name="connsiteY2" fmla="*/ 28902 h 57994"/>
                  <a:gd name="connsiteX3" fmla="*/ 30099 w 59721"/>
                  <a:gd name="connsiteY3" fmla="*/ 0 h 57994"/>
                  <a:gd name="connsiteX4" fmla="*/ 59722 w 59721"/>
                  <a:gd name="connsiteY4" fmla="*/ 28902 h 57994"/>
                  <a:gd name="connsiteX5" fmla="*/ 7430 w 59721"/>
                  <a:gd name="connsiteY5" fmla="*/ 28902 h 57994"/>
                  <a:gd name="connsiteX6" fmla="*/ 30099 w 59721"/>
                  <a:gd name="connsiteY6" fmla="*/ 52024 h 57994"/>
                  <a:gd name="connsiteX7" fmla="*/ 52197 w 59721"/>
                  <a:gd name="connsiteY7" fmla="*/ 29092 h 57994"/>
                  <a:gd name="connsiteX8" fmla="*/ 29718 w 59721"/>
                  <a:gd name="connsiteY8" fmla="*/ 5780 h 57994"/>
                  <a:gd name="connsiteX9" fmla="*/ 7430 w 59721"/>
                  <a:gd name="connsiteY9" fmla="*/ 28902 h 57994"/>
                  <a:gd name="connsiteX10" fmla="*/ 25337 w 59721"/>
                  <a:gd name="connsiteY10" fmla="*/ 43969 h 57994"/>
                  <a:gd name="connsiteX11" fmla="*/ 18574 w 59721"/>
                  <a:gd name="connsiteY11" fmla="*/ 43969 h 57994"/>
                  <a:gd name="connsiteX12" fmla="*/ 18574 w 59721"/>
                  <a:gd name="connsiteY12" fmla="*/ 15067 h 57994"/>
                  <a:gd name="connsiteX13" fmla="*/ 29718 w 59721"/>
                  <a:gd name="connsiteY13" fmla="*/ 14214 h 57994"/>
                  <a:gd name="connsiteX14" fmla="*/ 39624 w 59721"/>
                  <a:gd name="connsiteY14" fmla="*/ 16488 h 57994"/>
                  <a:gd name="connsiteX15" fmla="*/ 42672 w 59721"/>
                  <a:gd name="connsiteY15" fmla="*/ 22648 h 57994"/>
                  <a:gd name="connsiteX16" fmla="*/ 36671 w 59721"/>
                  <a:gd name="connsiteY16" fmla="*/ 29566 h 57994"/>
                  <a:gd name="connsiteX17" fmla="*/ 36671 w 59721"/>
                  <a:gd name="connsiteY17" fmla="*/ 29945 h 57994"/>
                  <a:gd name="connsiteX18" fmla="*/ 41815 w 59721"/>
                  <a:gd name="connsiteY18" fmla="*/ 36957 h 57994"/>
                  <a:gd name="connsiteX19" fmla="*/ 43910 w 59721"/>
                  <a:gd name="connsiteY19" fmla="*/ 43969 h 57994"/>
                  <a:gd name="connsiteX20" fmla="*/ 36862 w 59721"/>
                  <a:gd name="connsiteY20" fmla="*/ 43969 h 57994"/>
                  <a:gd name="connsiteX21" fmla="*/ 34576 w 59721"/>
                  <a:gd name="connsiteY21" fmla="*/ 36957 h 57994"/>
                  <a:gd name="connsiteX22" fmla="*/ 28575 w 59721"/>
                  <a:gd name="connsiteY22" fmla="*/ 32503 h 57994"/>
                  <a:gd name="connsiteX23" fmla="*/ 25432 w 59721"/>
                  <a:gd name="connsiteY23" fmla="*/ 32503 h 57994"/>
                  <a:gd name="connsiteX24" fmla="*/ 25432 w 59721"/>
                  <a:gd name="connsiteY24" fmla="*/ 43969 h 57994"/>
                  <a:gd name="connsiteX25" fmla="*/ 25527 w 59721"/>
                  <a:gd name="connsiteY25" fmla="*/ 27670 h 57994"/>
                  <a:gd name="connsiteX26" fmla="*/ 28670 w 59721"/>
                  <a:gd name="connsiteY26" fmla="*/ 27670 h 57994"/>
                  <a:gd name="connsiteX27" fmla="*/ 35433 w 59721"/>
                  <a:gd name="connsiteY27" fmla="*/ 23406 h 57994"/>
                  <a:gd name="connsiteX28" fmla="*/ 29242 w 59721"/>
                  <a:gd name="connsiteY28" fmla="*/ 18952 h 57994"/>
                  <a:gd name="connsiteX29" fmla="*/ 25527 w 59721"/>
                  <a:gd name="connsiteY29" fmla="*/ 19331 h 57994"/>
                  <a:gd name="connsiteX30" fmla="*/ 25527 w 59721"/>
                  <a:gd name="connsiteY30" fmla="*/ 27670 h 57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9721" h="57994">
                    <a:moveTo>
                      <a:pt x="59722" y="28902"/>
                    </a:moveTo>
                    <a:cubicBezTo>
                      <a:pt x="59722" y="45106"/>
                      <a:pt x="46577" y="57994"/>
                      <a:pt x="29909" y="57994"/>
                    </a:cubicBezTo>
                    <a:cubicBezTo>
                      <a:pt x="13240" y="57994"/>
                      <a:pt x="0" y="45106"/>
                      <a:pt x="0" y="28902"/>
                    </a:cubicBezTo>
                    <a:cubicBezTo>
                      <a:pt x="0" y="12698"/>
                      <a:pt x="13335" y="0"/>
                      <a:pt x="30099" y="0"/>
                    </a:cubicBezTo>
                    <a:cubicBezTo>
                      <a:pt x="46577" y="0"/>
                      <a:pt x="59722" y="12698"/>
                      <a:pt x="59722" y="28902"/>
                    </a:cubicBezTo>
                    <a:close/>
                    <a:moveTo>
                      <a:pt x="7430" y="28902"/>
                    </a:moveTo>
                    <a:cubicBezTo>
                      <a:pt x="7430" y="41790"/>
                      <a:pt x="17145" y="52024"/>
                      <a:pt x="30099" y="52024"/>
                    </a:cubicBezTo>
                    <a:cubicBezTo>
                      <a:pt x="42672" y="52214"/>
                      <a:pt x="52197" y="41790"/>
                      <a:pt x="52197" y="29092"/>
                    </a:cubicBezTo>
                    <a:cubicBezTo>
                      <a:pt x="52197" y="16204"/>
                      <a:pt x="42672" y="5780"/>
                      <a:pt x="29718" y="5780"/>
                    </a:cubicBezTo>
                    <a:cubicBezTo>
                      <a:pt x="17145" y="5875"/>
                      <a:pt x="7430" y="16299"/>
                      <a:pt x="7430" y="28902"/>
                    </a:cubicBezTo>
                    <a:close/>
                    <a:moveTo>
                      <a:pt x="25337" y="43969"/>
                    </a:moveTo>
                    <a:lnTo>
                      <a:pt x="18574" y="43969"/>
                    </a:lnTo>
                    <a:lnTo>
                      <a:pt x="18574" y="15067"/>
                    </a:lnTo>
                    <a:cubicBezTo>
                      <a:pt x="21241" y="14688"/>
                      <a:pt x="24956" y="14214"/>
                      <a:pt x="29718" y="14214"/>
                    </a:cubicBezTo>
                    <a:cubicBezTo>
                      <a:pt x="35243" y="14214"/>
                      <a:pt x="37719" y="15067"/>
                      <a:pt x="39624" y="16488"/>
                    </a:cubicBezTo>
                    <a:cubicBezTo>
                      <a:pt x="41434" y="17720"/>
                      <a:pt x="42672" y="19805"/>
                      <a:pt x="42672" y="22648"/>
                    </a:cubicBezTo>
                    <a:cubicBezTo>
                      <a:pt x="42672" y="26154"/>
                      <a:pt x="40005" y="28428"/>
                      <a:pt x="36671" y="29566"/>
                    </a:cubicBezTo>
                    <a:lnTo>
                      <a:pt x="36671" y="29945"/>
                    </a:lnTo>
                    <a:cubicBezTo>
                      <a:pt x="39529" y="30798"/>
                      <a:pt x="40958" y="33072"/>
                      <a:pt x="41815" y="36957"/>
                    </a:cubicBezTo>
                    <a:cubicBezTo>
                      <a:pt x="42672" y="41411"/>
                      <a:pt x="43434" y="42927"/>
                      <a:pt x="43910" y="43969"/>
                    </a:cubicBezTo>
                    <a:lnTo>
                      <a:pt x="36862" y="43969"/>
                    </a:lnTo>
                    <a:cubicBezTo>
                      <a:pt x="36005" y="42927"/>
                      <a:pt x="35433" y="40463"/>
                      <a:pt x="34576" y="36957"/>
                    </a:cubicBezTo>
                    <a:cubicBezTo>
                      <a:pt x="34004" y="33925"/>
                      <a:pt x="32290" y="32503"/>
                      <a:pt x="28575" y="32503"/>
                    </a:cubicBezTo>
                    <a:lnTo>
                      <a:pt x="25432" y="32503"/>
                    </a:lnTo>
                    <a:lnTo>
                      <a:pt x="25432" y="43969"/>
                    </a:lnTo>
                    <a:close/>
                    <a:moveTo>
                      <a:pt x="25527" y="27670"/>
                    </a:moveTo>
                    <a:lnTo>
                      <a:pt x="28670" y="27670"/>
                    </a:lnTo>
                    <a:cubicBezTo>
                      <a:pt x="32385" y="27670"/>
                      <a:pt x="35433" y="26438"/>
                      <a:pt x="35433" y="23406"/>
                    </a:cubicBezTo>
                    <a:cubicBezTo>
                      <a:pt x="35433" y="20753"/>
                      <a:pt x="33528" y="18952"/>
                      <a:pt x="29242" y="18952"/>
                    </a:cubicBezTo>
                    <a:cubicBezTo>
                      <a:pt x="27432" y="18952"/>
                      <a:pt x="26194" y="19142"/>
                      <a:pt x="25527" y="19331"/>
                    </a:cubicBezTo>
                    <a:lnTo>
                      <a:pt x="25527" y="27670"/>
                    </a:lnTo>
                    <a:close/>
                  </a:path>
                </a:pathLst>
              </a:custGeom>
              <a:solidFill>
                <a:srgbClr val="26A6C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D42CD8-86DA-BC02-00B0-9877B8C754C2}"/>
                </a:ext>
              </a:extLst>
            </p:cNvPr>
            <p:cNvSpPr txBox="1"/>
            <p:nvPr/>
          </p:nvSpPr>
          <p:spPr>
            <a:xfrm>
              <a:off x="948921" y="2158566"/>
              <a:ext cx="7340471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en-US" sz="2700">
                  <a:solidFill>
                    <a:srgbClr val="FFFFFF"/>
                  </a:solidFill>
                  <a:latin typeface="Arial" panose="020B0604020202020204"/>
                </a:rPr>
                <a:t>Advancing the Entire Perioperative Experience</a:t>
              </a:r>
              <a:endParaRPr lang="en-US" sz="2700" b="1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3512DA-E673-5D30-31A8-457A91907B27}"/>
                </a:ext>
              </a:extLst>
            </p:cNvPr>
            <p:cNvSpPr txBox="1"/>
            <p:nvPr/>
          </p:nvSpPr>
          <p:spPr>
            <a:xfrm>
              <a:off x="330475" y="3337454"/>
              <a:ext cx="8867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Aspen™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17485C-AD54-F7F0-A75E-F9FF123ED1BA}"/>
                </a:ext>
              </a:extLst>
            </p:cNvPr>
            <p:cNvSpPr txBox="1"/>
            <p:nvPr/>
          </p:nvSpPr>
          <p:spPr>
            <a:xfrm>
              <a:off x="1505166" y="3337454"/>
              <a:ext cx="1260281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Bard-Parker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BC9893-5F68-8EA2-E645-202E64024C01}"/>
                </a:ext>
              </a:extLst>
            </p:cNvPr>
            <p:cNvSpPr txBox="1"/>
            <p:nvPr/>
          </p:nvSpPr>
          <p:spPr>
            <a:xfrm>
              <a:off x="3053757" y="3337454"/>
              <a:ext cx="1202573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Bookwalter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7F1709-34C0-3151-6A99-FCCB3276DB9E}"/>
                </a:ext>
              </a:extLst>
            </p:cNvPr>
            <p:cNvSpPr txBox="1"/>
            <p:nvPr/>
          </p:nvSpPr>
          <p:spPr>
            <a:xfrm>
              <a:off x="4544639" y="3337454"/>
              <a:ext cx="740908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Bovie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3E684A-E050-E287-1BDE-44DCBFAF93F3}"/>
                </a:ext>
              </a:extLst>
            </p:cNvPr>
            <p:cNvSpPr txBox="1"/>
            <p:nvPr/>
          </p:nvSpPr>
          <p:spPr>
            <a:xfrm>
              <a:off x="5573857" y="3337454"/>
              <a:ext cx="75052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Olsen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1CEFD6-17F2-0B05-FD74-CE984A00019E}"/>
                </a:ext>
              </a:extLst>
            </p:cNvPr>
            <p:cNvSpPr txBox="1"/>
            <p:nvPr/>
          </p:nvSpPr>
          <p:spPr>
            <a:xfrm>
              <a:off x="6612694" y="3337454"/>
              <a:ext cx="904415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Precept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7667E5-A7F4-AB88-B258-B3906BDD20C6}"/>
                </a:ext>
              </a:extLst>
            </p:cNvPr>
            <p:cNvSpPr txBox="1"/>
            <p:nvPr/>
          </p:nvSpPr>
          <p:spPr>
            <a:xfrm>
              <a:off x="7805418" y="3337454"/>
              <a:ext cx="1106393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sz="1350" b="1">
                  <a:solidFill>
                    <a:srgbClr val="55A9CB"/>
                  </a:solidFill>
                  <a:latin typeface="Arial" panose="020B0604020202020204"/>
                </a:rPr>
                <a:t>Symmetry</a:t>
              </a:r>
              <a:r>
                <a:rPr lang="en-US" sz="1350" b="1" baseline="30000">
                  <a:solidFill>
                    <a:srgbClr val="55A9CB"/>
                  </a:solidFill>
                  <a:latin typeface="Arial" panose="020B0604020202020204"/>
                </a:rPr>
                <a:t>®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61C91A3-32B9-D416-AD39-FA15332CE5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475" y="2949418"/>
              <a:ext cx="853557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aphic 6">
              <a:extLst>
                <a:ext uri="{FF2B5EF4-FFF2-40B4-BE49-F238E27FC236}">
                  <a16:creationId xmlns:a16="http://schemas.microsoft.com/office/drawing/2014/main" id="{3D4DC21C-27AB-376B-BD2B-0D2316B8C70C}"/>
                </a:ext>
              </a:extLst>
            </p:cNvPr>
            <p:cNvGrpSpPr/>
            <p:nvPr/>
          </p:nvGrpSpPr>
          <p:grpSpPr>
            <a:xfrm>
              <a:off x="7286344" y="4693876"/>
              <a:ext cx="1624925" cy="206593"/>
              <a:chOff x="4978026" y="3285341"/>
              <a:chExt cx="2247923" cy="285800"/>
            </a:xfrm>
            <a:solidFill>
              <a:schemeClr val="bg2"/>
            </a:solidFill>
          </p:grpSpPr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134D7E1E-0FBE-594C-2EE7-1F77AA17E096}"/>
                  </a:ext>
                </a:extLst>
              </p:cNvPr>
              <p:cNvSpPr/>
              <p:nvPr/>
            </p:nvSpPr>
            <p:spPr>
              <a:xfrm>
                <a:off x="4978026" y="3288489"/>
                <a:ext cx="202549" cy="242592"/>
              </a:xfrm>
              <a:custGeom>
                <a:avLst/>
                <a:gdLst>
                  <a:gd name="connsiteX0" fmla="*/ 172903 w 202549"/>
                  <a:gd name="connsiteY0" fmla="*/ 70576 h 242592"/>
                  <a:gd name="connsiteX1" fmla="*/ 172903 w 202549"/>
                  <a:gd name="connsiteY1" fmla="*/ 213098 h 242592"/>
                  <a:gd name="connsiteX2" fmla="*/ 29647 w 202549"/>
                  <a:gd name="connsiteY2" fmla="*/ 213098 h 242592"/>
                  <a:gd name="connsiteX3" fmla="*/ 29647 w 202549"/>
                  <a:gd name="connsiteY3" fmla="*/ 70576 h 242592"/>
                  <a:gd name="connsiteX4" fmla="*/ 100132 w 202549"/>
                  <a:gd name="connsiteY4" fmla="*/ 548 h 242592"/>
                  <a:gd name="connsiteX5" fmla="*/ 102513 w 202549"/>
                  <a:gd name="connsiteY5" fmla="*/ 548 h 242592"/>
                  <a:gd name="connsiteX6" fmla="*/ 145280 w 202549"/>
                  <a:gd name="connsiteY6" fmla="*/ 43001 h 242592"/>
                  <a:gd name="connsiteX7" fmla="*/ 145280 w 202549"/>
                  <a:gd name="connsiteY7" fmla="*/ 45370 h 242592"/>
                  <a:gd name="connsiteX8" fmla="*/ 74890 w 202549"/>
                  <a:gd name="connsiteY8" fmla="*/ 115398 h 242592"/>
                  <a:gd name="connsiteX9" fmla="*/ 74890 w 202549"/>
                  <a:gd name="connsiteY9" fmla="*/ 168086 h 242592"/>
                  <a:gd name="connsiteX10" fmla="*/ 127849 w 202549"/>
                  <a:gd name="connsiteY10" fmla="*/ 168086 h 242592"/>
                  <a:gd name="connsiteX11" fmla="*/ 127849 w 202549"/>
                  <a:gd name="connsiteY11" fmla="*/ 115398 h 242592"/>
                  <a:gd name="connsiteX12" fmla="*/ 112609 w 202549"/>
                  <a:gd name="connsiteY12" fmla="*/ 100142 h 242592"/>
                  <a:gd name="connsiteX13" fmla="*/ 112609 w 202549"/>
                  <a:gd name="connsiteY13" fmla="*/ 97773 h 242592"/>
                  <a:gd name="connsiteX14" fmla="*/ 155281 w 202549"/>
                  <a:gd name="connsiteY14" fmla="*/ 55225 h 242592"/>
                  <a:gd name="connsiteX15" fmla="*/ 157663 w 202549"/>
                  <a:gd name="connsiteY15" fmla="*/ 55225 h 242592"/>
                  <a:gd name="connsiteX16" fmla="*/ 172903 w 202549"/>
                  <a:gd name="connsiteY16" fmla="*/ 70576 h 242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2549" h="242592">
                    <a:moveTo>
                      <a:pt x="172903" y="70576"/>
                    </a:moveTo>
                    <a:cubicBezTo>
                      <a:pt x="212431" y="109902"/>
                      <a:pt x="212431" y="173772"/>
                      <a:pt x="172903" y="213098"/>
                    </a:cubicBezTo>
                    <a:cubicBezTo>
                      <a:pt x="133374" y="252424"/>
                      <a:pt x="69175" y="252424"/>
                      <a:pt x="29647" y="213098"/>
                    </a:cubicBezTo>
                    <a:cubicBezTo>
                      <a:pt x="-9882" y="173772"/>
                      <a:pt x="-9882" y="109997"/>
                      <a:pt x="29647" y="70576"/>
                    </a:cubicBezTo>
                    <a:lnTo>
                      <a:pt x="100132" y="548"/>
                    </a:lnTo>
                    <a:cubicBezTo>
                      <a:pt x="101370" y="-684"/>
                      <a:pt x="102513" y="548"/>
                      <a:pt x="102513" y="548"/>
                    </a:cubicBezTo>
                    <a:lnTo>
                      <a:pt x="145280" y="43001"/>
                    </a:lnTo>
                    <a:cubicBezTo>
                      <a:pt x="146423" y="44233"/>
                      <a:pt x="145280" y="45370"/>
                      <a:pt x="145280" y="45370"/>
                    </a:cubicBezTo>
                    <a:lnTo>
                      <a:pt x="74890" y="115398"/>
                    </a:lnTo>
                    <a:cubicBezTo>
                      <a:pt x="60222" y="129897"/>
                      <a:pt x="60222" y="153493"/>
                      <a:pt x="74890" y="168086"/>
                    </a:cubicBezTo>
                    <a:cubicBezTo>
                      <a:pt x="89464" y="182679"/>
                      <a:pt x="113181" y="182679"/>
                      <a:pt x="127849" y="168086"/>
                    </a:cubicBezTo>
                    <a:cubicBezTo>
                      <a:pt x="142518" y="153493"/>
                      <a:pt x="142518" y="129992"/>
                      <a:pt x="127849" y="115398"/>
                    </a:cubicBezTo>
                    <a:lnTo>
                      <a:pt x="112609" y="100142"/>
                    </a:lnTo>
                    <a:cubicBezTo>
                      <a:pt x="111371" y="98910"/>
                      <a:pt x="112609" y="97773"/>
                      <a:pt x="112609" y="97773"/>
                    </a:cubicBezTo>
                    <a:lnTo>
                      <a:pt x="155281" y="55225"/>
                    </a:lnTo>
                    <a:cubicBezTo>
                      <a:pt x="156520" y="54088"/>
                      <a:pt x="157663" y="55225"/>
                      <a:pt x="157663" y="55225"/>
                    </a:cubicBezTo>
                    <a:lnTo>
                      <a:pt x="172903" y="705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9FC34A65-1E0F-F3D8-A8B6-2F0CB5EC1F4C}"/>
                  </a:ext>
                </a:extLst>
              </p:cNvPr>
              <p:cNvSpPr/>
              <p:nvPr/>
            </p:nvSpPr>
            <p:spPr>
              <a:xfrm>
                <a:off x="5221033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398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0955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C86567A-AA14-F116-1266-572846EA2E15}"/>
                  </a:ext>
                </a:extLst>
              </p:cNvPr>
              <p:cNvSpPr/>
              <p:nvPr/>
            </p:nvSpPr>
            <p:spPr>
              <a:xfrm>
                <a:off x="5421249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2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2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2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1869F5A-7207-0DD8-DDF1-EA72AEBE1631}"/>
                  </a:ext>
                </a:extLst>
              </p:cNvPr>
              <p:cNvSpPr/>
              <p:nvPr/>
            </p:nvSpPr>
            <p:spPr>
              <a:xfrm>
                <a:off x="5547169" y="3338881"/>
                <a:ext cx="174117" cy="225248"/>
              </a:xfrm>
              <a:custGeom>
                <a:avLst/>
                <a:gdLst>
                  <a:gd name="connsiteX0" fmla="*/ 0 w 174117"/>
                  <a:gd name="connsiteY0" fmla="*/ 4169 h 225248"/>
                  <a:gd name="connsiteX1" fmla="*/ 21050 w 174117"/>
                  <a:gd name="connsiteY1" fmla="*/ 4169 h 225248"/>
                  <a:gd name="connsiteX2" fmla="*/ 21050 w 174117"/>
                  <a:gd name="connsiteY2" fmla="*/ 32882 h 225248"/>
                  <a:gd name="connsiteX3" fmla="*/ 21622 w 174117"/>
                  <a:gd name="connsiteY3" fmla="*/ 32882 h 225248"/>
                  <a:gd name="connsiteX4" fmla="*/ 85725 w 174117"/>
                  <a:gd name="connsiteY4" fmla="*/ 0 h 225248"/>
                  <a:gd name="connsiteX5" fmla="*/ 174117 w 174117"/>
                  <a:gd name="connsiteY5" fmla="*/ 85570 h 225248"/>
                  <a:gd name="connsiteX6" fmla="*/ 85725 w 174117"/>
                  <a:gd name="connsiteY6" fmla="*/ 171708 h 225248"/>
                  <a:gd name="connsiteX7" fmla="*/ 21622 w 174117"/>
                  <a:gd name="connsiteY7" fmla="*/ 139110 h 225248"/>
                  <a:gd name="connsiteX8" fmla="*/ 21050 w 174117"/>
                  <a:gd name="connsiteY8" fmla="*/ 139110 h 225248"/>
                  <a:gd name="connsiteX9" fmla="*/ 21050 w 174117"/>
                  <a:gd name="connsiteY9" fmla="*/ 225248 h 225248"/>
                  <a:gd name="connsiteX10" fmla="*/ 0 w 174117"/>
                  <a:gd name="connsiteY10" fmla="*/ 225248 h 225248"/>
                  <a:gd name="connsiteX11" fmla="*/ 0 w 174117"/>
                  <a:gd name="connsiteY11" fmla="*/ 4169 h 225248"/>
                  <a:gd name="connsiteX12" fmla="*/ 85725 w 174117"/>
                  <a:gd name="connsiteY12" fmla="*/ 18858 h 225248"/>
                  <a:gd name="connsiteX13" fmla="*/ 19907 w 174117"/>
                  <a:gd name="connsiteY13" fmla="*/ 86138 h 225248"/>
                  <a:gd name="connsiteX14" fmla="*/ 85725 w 174117"/>
                  <a:gd name="connsiteY14" fmla="*/ 152850 h 225248"/>
                  <a:gd name="connsiteX15" fmla="*/ 153067 w 174117"/>
                  <a:gd name="connsiteY15" fmla="*/ 86423 h 225248"/>
                  <a:gd name="connsiteX16" fmla="*/ 85725 w 174117"/>
                  <a:gd name="connsiteY16" fmla="*/ 18858 h 22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7" h="225248">
                    <a:moveTo>
                      <a:pt x="0" y="4169"/>
                    </a:moveTo>
                    <a:lnTo>
                      <a:pt x="21050" y="4169"/>
                    </a:lnTo>
                    <a:lnTo>
                      <a:pt x="21050" y="32882"/>
                    </a:lnTo>
                    <a:lnTo>
                      <a:pt x="21622" y="32882"/>
                    </a:lnTo>
                    <a:cubicBezTo>
                      <a:pt x="40577" y="5970"/>
                      <a:pt x="67913" y="0"/>
                      <a:pt x="85725" y="0"/>
                    </a:cubicBezTo>
                    <a:cubicBezTo>
                      <a:pt x="139541" y="0"/>
                      <a:pt x="174117" y="41885"/>
                      <a:pt x="174117" y="85570"/>
                    </a:cubicBezTo>
                    <a:cubicBezTo>
                      <a:pt x="174117" y="132571"/>
                      <a:pt x="137446" y="171708"/>
                      <a:pt x="85725" y="171708"/>
                    </a:cubicBezTo>
                    <a:cubicBezTo>
                      <a:pt x="68580" y="171708"/>
                      <a:pt x="40005" y="165738"/>
                      <a:pt x="21622" y="139110"/>
                    </a:cubicBezTo>
                    <a:lnTo>
                      <a:pt x="21050" y="139110"/>
                    </a:lnTo>
                    <a:lnTo>
                      <a:pt x="21050" y="225248"/>
                    </a:lnTo>
                    <a:lnTo>
                      <a:pt x="0" y="225248"/>
                    </a:lnTo>
                    <a:lnTo>
                      <a:pt x="0" y="4169"/>
                    </a:lnTo>
                    <a:close/>
                    <a:moveTo>
                      <a:pt x="85725" y="18858"/>
                    </a:moveTo>
                    <a:cubicBezTo>
                      <a:pt x="47816" y="18858"/>
                      <a:pt x="19907" y="50318"/>
                      <a:pt x="19907" y="86138"/>
                    </a:cubicBezTo>
                    <a:cubicBezTo>
                      <a:pt x="19907" y="124422"/>
                      <a:pt x="50292" y="152850"/>
                      <a:pt x="85725" y="152850"/>
                    </a:cubicBezTo>
                    <a:cubicBezTo>
                      <a:pt x="126016" y="152850"/>
                      <a:pt x="153067" y="122906"/>
                      <a:pt x="153067" y="86423"/>
                    </a:cubicBezTo>
                    <a:cubicBezTo>
                      <a:pt x="153067" y="44917"/>
                      <a:pt x="121825" y="18858"/>
                      <a:pt x="85725" y="1885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EF03E7A4-F1AA-E688-4A7C-5C968C7EBF4C}"/>
                  </a:ext>
                </a:extLst>
              </p:cNvPr>
              <p:cNvSpPr/>
              <p:nvPr/>
            </p:nvSpPr>
            <p:spPr>
              <a:xfrm>
                <a:off x="5736336" y="3338881"/>
                <a:ext cx="171735" cy="171707"/>
              </a:xfrm>
              <a:custGeom>
                <a:avLst/>
                <a:gdLst>
                  <a:gd name="connsiteX0" fmla="*/ 21622 w 171735"/>
                  <a:gd name="connsiteY0" fmla="*/ 93624 h 171707"/>
                  <a:gd name="connsiteX1" fmla="*/ 85344 w 171735"/>
                  <a:gd name="connsiteY1" fmla="*/ 152850 h 171707"/>
                  <a:gd name="connsiteX2" fmla="*/ 144304 w 171735"/>
                  <a:gd name="connsiteY2" fmla="*/ 114282 h 171707"/>
                  <a:gd name="connsiteX3" fmla="*/ 166592 w 171735"/>
                  <a:gd name="connsiteY3" fmla="*/ 114282 h 171707"/>
                  <a:gd name="connsiteX4" fmla="*/ 85725 w 171735"/>
                  <a:gd name="connsiteY4" fmla="*/ 171708 h 171707"/>
                  <a:gd name="connsiteX5" fmla="*/ 0 w 171735"/>
                  <a:gd name="connsiteY5" fmla="*/ 86138 h 171707"/>
                  <a:gd name="connsiteX6" fmla="*/ 85439 w 171735"/>
                  <a:gd name="connsiteY6" fmla="*/ 0 h 171707"/>
                  <a:gd name="connsiteX7" fmla="*/ 158782 w 171735"/>
                  <a:gd name="connsiteY7" fmla="*/ 41885 h 171707"/>
                  <a:gd name="connsiteX8" fmla="*/ 171736 w 171735"/>
                  <a:gd name="connsiteY8" fmla="*/ 87654 h 171707"/>
                  <a:gd name="connsiteX9" fmla="*/ 171450 w 171735"/>
                  <a:gd name="connsiteY9" fmla="*/ 93624 h 171707"/>
                  <a:gd name="connsiteX10" fmla="*/ 21622 w 171735"/>
                  <a:gd name="connsiteY10" fmla="*/ 93624 h 171707"/>
                  <a:gd name="connsiteX11" fmla="*/ 150019 w 171735"/>
                  <a:gd name="connsiteY11" fmla="*/ 74767 h 171707"/>
                  <a:gd name="connsiteX12" fmla="*/ 85630 w 171735"/>
                  <a:gd name="connsiteY12" fmla="*/ 18858 h 171707"/>
                  <a:gd name="connsiteX13" fmla="*/ 21526 w 171735"/>
                  <a:gd name="connsiteY13" fmla="*/ 74767 h 171707"/>
                  <a:gd name="connsiteX14" fmla="*/ 150019 w 171735"/>
                  <a:gd name="connsiteY14" fmla="*/ 74767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1735" h="171707">
                    <a:moveTo>
                      <a:pt x="21622" y="93624"/>
                    </a:moveTo>
                    <a:cubicBezTo>
                      <a:pt x="23146" y="125654"/>
                      <a:pt x="53150" y="152850"/>
                      <a:pt x="85344" y="152850"/>
                    </a:cubicBezTo>
                    <a:cubicBezTo>
                      <a:pt x="115443" y="152282"/>
                      <a:pt x="136779" y="134561"/>
                      <a:pt x="144304" y="114282"/>
                    </a:cubicBezTo>
                    <a:lnTo>
                      <a:pt x="166592" y="114282"/>
                    </a:lnTo>
                    <a:cubicBezTo>
                      <a:pt x="155162" y="146880"/>
                      <a:pt x="123634" y="171708"/>
                      <a:pt x="85725" y="171708"/>
                    </a:cubicBezTo>
                    <a:cubicBezTo>
                      <a:pt x="39719" y="171708"/>
                      <a:pt x="0" y="134561"/>
                      <a:pt x="0" y="86138"/>
                    </a:cubicBezTo>
                    <a:cubicBezTo>
                      <a:pt x="0" y="39800"/>
                      <a:pt x="37624" y="853"/>
                      <a:pt x="85439" y="0"/>
                    </a:cubicBezTo>
                    <a:cubicBezTo>
                      <a:pt x="121539" y="284"/>
                      <a:pt x="147066" y="21511"/>
                      <a:pt x="158782" y="41885"/>
                    </a:cubicBezTo>
                    <a:cubicBezTo>
                      <a:pt x="168402" y="57425"/>
                      <a:pt x="171736" y="73345"/>
                      <a:pt x="171736" y="87654"/>
                    </a:cubicBezTo>
                    <a:cubicBezTo>
                      <a:pt x="171736" y="89739"/>
                      <a:pt x="171450" y="91540"/>
                      <a:pt x="171450" y="93624"/>
                    </a:cubicBezTo>
                    <a:lnTo>
                      <a:pt x="21622" y="93624"/>
                    </a:lnTo>
                    <a:close/>
                    <a:moveTo>
                      <a:pt x="150019" y="74767"/>
                    </a:moveTo>
                    <a:cubicBezTo>
                      <a:pt x="143351" y="36199"/>
                      <a:pt x="111823" y="18858"/>
                      <a:pt x="85630" y="18858"/>
                    </a:cubicBezTo>
                    <a:cubicBezTo>
                      <a:pt x="59817" y="18858"/>
                      <a:pt x="27622" y="36199"/>
                      <a:pt x="21526" y="74767"/>
                    </a:cubicBezTo>
                    <a:lnTo>
                      <a:pt x="150019" y="7476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D78094C2-6522-D4B1-2ACD-FA6493A84CD7}"/>
                  </a:ext>
                </a:extLst>
              </p:cNvPr>
              <p:cNvSpPr/>
              <p:nvPr/>
            </p:nvSpPr>
            <p:spPr>
              <a:xfrm>
                <a:off x="5927216" y="3338881"/>
                <a:ext cx="144684" cy="167822"/>
              </a:xfrm>
              <a:custGeom>
                <a:avLst/>
                <a:gdLst>
                  <a:gd name="connsiteX0" fmla="*/ 95 w 144684"/>
                  <a:gd name="connsiteY0" fmla="*/ 4169 h 167822"/>
                  <a:gd name="connsiteX1" fmla="*/ 21146 w 144684"/>
                  <a:gd name="connsiteY1" fmla="*/ 4169 h 167822"/>
                  <a:gd name="connsiteX2" fmla="*/ 21146 w 144684"/>
                  <a:gd name="connsiteY2" fmla="*/ 25112 h 167822"/>
                  <a:gd name="connsiteX3" fmla="*/ 21717 w 144684"/>
                  <a:gd name="connsiteY3" fmla="*/ 25112 h 167822"/>
                  <a:gd name="connsiteX4" fmla="*/ 72200 w 144684"/>
                  <a:gd name="connsiteY4" fmla="*/ 0 h 167822"/>
                  <a:gd name="connsiteX5" fmla="*/ 124206 w 144684"/>
                  <a:gd name="connsiteY5" fmla="*/ 20089 h 167822"/>
                  <a:gd name="connsiteX6" fmla="*/ 144685 w 144684"/>
                  <a:gd name="connsiteY6" fmla="*/ 77799 h 167822"/>
                  <a:gd name="connsiteX7" fmla="*/ 144685 w 144684"/>
                  <a:gd name="connsiteY7" fmla="*/ 167823 h 167822"/>
                  <a:gd name="connsiteX8" fmla="*/ 123634 w 144684"/>
                  <a:gd name="connsiteY8" fmla="*/ 167823 h 167822"/>
                  <a:gd name="connsiteX9" fmla="*/ 123634 w 144684"/>
                  <a:gd name="connsiteY9" fmla="*/ 77799 h 167822"/>
                  <a:gd name="connsiteX10" fmla="*/ 108013 w 144684"/>
                  <a:gd name="connsiteY10" fmla="*/ 32882 h 167822"/>
                  <a:gd name="connsiteX11" fmla="*/ 72200 w 144684"/>
                  <a:gd name="connsiteY11" fmla="*/ 18858 h 167822"/>
                  <a:gd name="connsiteX12" fmla="*/ 36386 w 144684"/>
                  <a:gd name="connsiteY12" fmla="*/ 32882 h 167822"/>
                  <a:gd name="connsiteX13" fmla="*/ 21050 w 144684"/>
                  <a:gd name="connsiteY13" fmla="*/ 76283 h 167822"/>
                  <a:gd name="connsiteX14" fmla="*/ 21050 w 144684"/>
                  <a:gd name="connsiteY14" fmla="*/ 167823 h 167822"/>
                  <a:gd name="connsiteX15" fmla="*/ 0 w 144684"/>
                  <a:gd name="connsiteY15" fmla="*/ 167823 h 167822"/>
                  <a:gd name="connsiteX16" fmla="*/ 0 w 144684"/>
                  <a:gd name="connsiteY16" fmla="*/ 4169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684" h="167822">
                    <a:moveTo>
                      <a:pt x="95" y="4169"/>
                    </a:moveTo>
                    <a:lnTo>
                      <a:pt x="21146" y="4169"/>
                    </a:lnTo>
                    <a:lnTo>
                      <a:pt x="21146" y="25112"/>
                    </a:lnTo>
                    <a:lnTo>
                      <a:pt x="21717" y="25112"/>
                    </a:lnTo>
                    <a:cubicBezTo>
                      <a:pt x="28004" y="15257"/>
                      <a:pt x="44291" y="0"/>
                      <a:pt x="72200" y="0"/>
                    </a:cubicBezTo>
                    <a:cubicBezTo>
                      <a:pt x="92392" y="0"/>
                      <a:pt x="109252" y="5117"/>
                      <a:pt x="124206" y="20089"/>
                    </a:cubicBezTo>
                    <a:cubicBezTo>
                      <a:pt x="136588" y="32029"/>
                      <a:pt x="144685" y="50887"/>
                      <a:pt x="144685" y="77799"/>
                    </a:cubicBezTo>
                    <a:lnTo>
                      <a:pt x="144685" y="167823"/>
                    </a:lnTo>
                    <a:lnTo>
                      <a:pt x="123634" y="167823"/>
                    </a:lnTo>
                    <a:lnTo>
                      <a:pt x="123634" y="77799"/>
                    </a:lnTo>
                    <a:cubicBezTo>
                      <a:pt x="123634" y="56573"/>
                      <a:pt x="117062" y="41600"/>
                      <a:pt x="108013" y="32882"/>
                    </a:cubicBezTo>
                    <a:cubicBezTo>
                      <a:pt x="96583" y="21795"/>
                      <a:pt x="81534" y="18858"/>
                      <a:pt x="72200" y="18858"/>
                    </a:cubicBezTo>
                    <a:cubicBezTo>
                      <a:pt x="62865" y="18858"/>
                      <a:pt x="47816" y="21890"/>
                      <a:pt x="36386" y="32882"/>
                    </a:cubicBezTo>
                    <a:cubicBezTo>
                      <a:pt x="27622" y="41221"/>
                      <a:pt x="21050" y="55909"/>
                      <a:pt x="21050" y="76283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16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61EC4B0E-D33E-5B26-F91B-3E8ADAA88DCA}"/>
                  </a:ext>
                </a:extLst>
              </p:cNvPr>
              <p:cNvSpPr/>
              <p:nvPr/>
            </p:nvSpPr>
            <p:spPr>
              <a:xfrm>
                <a:off x="6124575" y="3338976"/>
                <a:ext cx="102203" cy="171613"/>
              </a:xfrm>
              <a:custGeom>
                <a:avLst/>
                <a:gdLst>
                  <a:gd name="connsiteX0" fmla="*/ 20860 w 102203"/>
                  <a:gd name="connsiteY0" fmla="*/ 119305 h 171613"/>
                  <a:gd name="connsiteX1" fmla="*/ 50387 w 102203"/>
                  <a:gd name="connsiteY1" fmla="*/ 152850 h 171613"/>
                  <a:gd name="connsiteX2" fmla="*/ 81058 w 102203"/>
                  <a:gd name="connsiteY2" fmla="*/ 123569 h 171613"/>
                  <a:gd name="connsiteX3" fmla="*/ 48292 w 102203"/>
                  <a:gd name="connsiteY3" fmla="*/ 90971 h 171613"/>
                  <a:gd name="connsiteX4" fmla="*/ 4667 w 102203"/>
                  <a:gd name="connsiteY4" fmla="*/ 45486 h 171613"/>
                  <a:gd name="connsiteX5" fmla="*/ 51625 w 102203"/>
                  <a:gd name="connsiteY5" fmla="*/ 0 h 171613"/>
                  <a:gd name="connsiteX6" fmla="*/ 96488 w 102203"/>
                  <a:gd name="connsiteY6" fmla="*/ 43969 h 171613"/>
                  <a:gd name="connsiteX7" fmla="*/ 96488 w 102203"/>
                  <a:gd name="connsiteY7" fmla="*/ 44538 h 171613"/>
                  <a:gd name="connsiteX8" fmla="*/ 75438 w 102203"/>
                  <a:gd name="connsiteY8" fmla="*/ 44538 h 171613"/>
                  <a:gd name="connsiteX9" fmla="*/ 50768 w 102203"/>
                  <a:gd name="connsiteY9" fmla="*/ 18763 h 171613"/>
                  <a:gd name="connsiteX10" fmla="*/ 25813 w 102203"/>
                  <a:gd name="connsiteY10" fmla="*/ 43306 h 171613"/>
                  <a:gd name="connsiteX11" fmla="*/ 55245 w 102203"/>
                  <a:gd name="connsiteY11" fmla="*/ 70503 h 171613"/>
                  <a:gd name="connsiteX12" fmla="*/ 102203 w 102203"/>
                  <a:gd name="connsiteY12" fmla="*/ 121105 h 171613"/>
                  <a:gd name="connsiteX13" fmla="*/ 102203 w 102203"/>
                  <a:gd name="connsiteY13" fmla="*/ 121674 h 171613"/>
                  <a:gd name="connsiteX14" fmla="*/ 50483 w 102203"/>
                  <a:gd name="connsiteY14" fmla="*/ 171613 h 171613"/>
                  <a:gd name="connsiteX15" fmla="*/ 0 w 102203"/>
                  <a:gd name="connsiteY15" fmla="*/ 121010 h 171613"/>
                  <a:gd name="connsiteX16" fmla="*/ 0 w 102203"/>
                  <a:gd name="connsiteY16" fmla="*/ 119210 h 171613"/>
                  <a:gd name="connsiteX17" fmla="*/ 20860 w 102203"/>
                  <a:gd name="connsiteY17" fmla="*/ 119210 h 171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2203" h="171613">
                    <a:moveTo>
                      <a:pt x="20860" y="119305"/>
                    </a:moveTo>
                    <a:cubicBezTo>
                      <a:pt x="21431" y="150387"/>
                      <a:pt x="42863" y="152850"/>
                      <a:pt x="50387" y="152850"/>
                    </a:cubicBezTo>
                    <a:cubicBezTo>
                      <a:pt x="70199" y="152850"/>
                      <a:pt x="81058" y="141195"/>
                      <a:pt x="81058" y="123569"/>
                    </a:cubicBezTo>
                    <a:cubicBezTo>
                      <a:pt x="81058" y="101111"/>
                      <a:pt x="60579" y="96088"/>
                      <a:pt x="48292" y="90971"/>
                    </a:cubicBezTo>
                    <a:cubicBezTo>
                      <a:pt x="31433" y="85285"/>
                      <a:pt x="4667" y="76283"/>
                      <a:pt x="4667" y="45486"/>
                    </a:cubicBezTo>
                    <a:cubicBezTo>
                      <a:pt x="4667" y="22458"/>
                      <a:pt x="21241" y="0"/>
                      <a:pt x="51625" y="0"/>
                    </a:cubicBezTo>
                    <a:cubicBezTo>
                      <a:pt x="76009" y="0"/>
                      <a:pt x="96488" y="18573"/>
                      <a:pt x="96488" y="43969"/>
                    </a:cubicBezTo>
                    <a:lnTo>
                      <a:pt x="96488" y="44538"/>
                    </a:lnTo>
                    <a:lnTo>
                      <a:pt x="75438" y="44538"/>
                    </a:lnTo>
                    <a:cubicBezTo>
                      <a:pt x="73914" y="24448"/>
                      <a:pt x="60103" y="18763"/>
                      <a:pt x="50768" y="18763"/>
                    </a:cubicBezTo>
                    <a:cubicBezTo>
                      <a:pt x="33909" y="18763"/>
                      <a:pt x="25813" y="32219"/>
                      <a:pt x="25813" y="43306"/>
                    </a:cubicBezTo>
                    <a:cubicBezTo>
                      <a:pt x="25813" y="60647"/>
                      <a:pt x="43243" y="66617"/>
                      <a:pt x="55245" y="70503"/>
                    </a:cubicBezTo>
                    <a:cubicBezTo>
                      <a:pt x="74486" y="76757"/>
                      <a:pt x="102203" y="87275"/>
                      <a:pt x="102203" y="121105"/>
                    </a:cubicBezTo>
                    <a:lnTo>
                      <a:pt x="102203" y="121674"/>
                    </a:lnTo>
                    <a:cubicBezTo>
                      <a:pt x="102203" y="149534"/>
                      <a:pt x="85058" y="171613"/>
                      <a:pt x="50483" y="171613"/>
                    </a:cubicBezTo>
                    <a:cubicBezTo>
                      <a:pt x="27908" y="171613"/>
                      <a:pt x="0" y="156641"/>
                      <a:pt x="0" y="121010"/>
                    </a:cubicBezTo>
                    <a:lnTo>
                      <a:pt x="0" y="119210"/>
                    </a:lnTo>
                    <a:lnTo>
                      <a:pt x="20860" y="1192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5B211832-33CC-015D-F476-9B0F5758F89D}"/>
                  </a:ext>
                </a:extLst>
              </p:cNvPr>
              <p:cNvSpPr/>
              <p:nvPr/>
            </p:nvSpPr>
            <p:spPr>
              <a:xfrm>
                <a:off x="6252305" y="3342861"/>
                <a:ext cx="144113" cy="167727"/>
              </a:xfrm>
              <a:custGeom>
                <a:avLst/>
                <a:gdLst>
                  <a:gd name="connsiteX0" fmla="*/ 144113 w 144113"/>
                  <a:gd name="connsiteY0" fmla="*/ 163843 h 167727"/>
                  <a:gd name="connsiteX1" fmla="*/ 124206 w 144113"/>
                  <a:gd name="connsiteY1" fmla="*/ 163843 h 167727"/>
                  <a:gd name="connsiteX2" fmla="*/ 124206 w 144113"/>
                  <a:gd name="connsiteY2" fmla="*/ 138447 h 167727"/>
                  <a:gd name="connsiteX3" fmla="*/ 123634 w 144113"/>
                  <a:gd name="connsiteY3" fmla="*/ 138447 h 167727"/>
                  <a:gd name="connsiteX4" fmla="*/ 70961 w 144113"/>
                  <a:gd name="connsiteY4" fmla="*/ 167728 h 167727"/>
                  <a:gd name="connsiteX5" fmla="*/ 14383 w 144113"/>
                  <a:gd name="connsiteY5" fmla="*/ 143185 h 167727"/>
                  <a:gd name="connsiteX6" fmla="*/ 0 w 144113"/>
                  <a:gd name="connsiteY6" fmla="*/ 90497 h 167727"/>
                  <a:gd name="connsiteX7" fmla="*/ 0 w 144113"/>
                  <a:gd name="connsiteY7" fmla="*/ 95 h 167727"/>
                  <a:gd name="connsiteX8" fmla="*/ 21050 w 144113"/>
                  <a:gd name="connsiteY8" fmla="*/ 95 h 167727"/>
                  <a:gd name="connsiteX9" fmla="*/ 21050 w 144113"/>
                  <a:gd name="connsiteY9" fmla="*/ 90118 h 167727"/>
                  <a:gd name="connsiteX10" fmla="*/ 32766 w 144113"/>
                  <a:gd name="connsiteY10" fmla="*/ 133235 h 167727"/>
                  <a:gd name="connsiteX11" fmla="*/ 70961 w 144113"/>
                  <a:gd name="connsiteY11" fmla="*/ 148776 h 167727"/>
                  <a:gd name="connsiteX12" fmla="*/ 105823 w 144113"/>
                  <a:gd name="connsiteY12" fmla="*/ 135604 h 167727"/>
                  <a:gd name="connsiteX13" fmla="*/ 122968 w 144113"/>
                  <a:gd name="connsiteY13" fmla="*/ 86517 h 167727"/>
                  <a:gd name="connsiteX14" fmla="*/ 122968 w 144113"/>
                  <a:gd name="connsiteY14" fmla="*/ 0 h 167727"/>
                  <a:gd name="connsiteX15" fmla="*/ 144018 w 144113"/>
                  <a:gd name="connsiteY15" fmla="*/ 0 h 167727"/>
                  <a:gd name="connsiteX16" fmla="*/ 144018 w 144113"/>
                  <a:gd name="connsiteY16" fmla="*/ 163843 h 167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4113" h="167727">
                    <a:moveTo>
                      <a:pt x="144113" y="163843"/>
                    </a:moveTo>
                    <a:lnTo>
                      <a:pt x="124206" y="163843"/>
                    </a:lnTo>
                    <a:lnTo>
                      <a:pt x="124206" y="138447"/>
                    </a:lnTo>
                    <a:lnTo>
                      <a:pt x="123634" y="138447"/>
                    </a:lnTo>
                    <a:cubicBezTo>
                      <a:pt x="117634" y="150671"/>
                      <a:pt x="101727" y="167728"/>
                      <a:pt x="70961" y="167728"/>
                    </a:cubicBezTo>
                    <a:cubicBezTo>
                      <a:pt x="38481" y="167728"/>
                      <a:pt x="21622" y="152187"/>
                      <a:pt x="14383" y="143185"/>
                    </a:cubicBezTo>
                    <a:cubicBezTo>
                      <a:pt x="2667" y="128781"/>
                      <a:pt x="0" y="107839"/>
                      <a:pt x="0" y="90497"/>
                    </a:cubicBezTo>
                    <a:lnTo>
                      <a:pt x="0" y="95"/>
                    </a:lnTo>
                    <a:lnTo>
                      <a:pt x="21050" y="95"/>
                    </a:lnTo>
                    <a:lnTo>
                      <a:pt x="21050" y="90118"/>
                    </a:lnTo>
                    <a:cubicBezTo>
                      <a:pt x="21050" y="110776"/>
                      <a:pt x="25527" y="124232"/>
                      <a:pt x="32766" y="133235"/>
                    </a:cubicBezTo>
                    <a:cubicBezTo>
                      <a:pt x="44196" y="146122"/>
                      <a:pt x="59531" y="148776"/>
                      <a:pt x="70961" y="148776"/>
                    </a:cubicBezTo>
                    <a:cubicBezTo>
                      <a:pt x="82677" y="148776"/>
                      <a:pt x="95345" y="146122"/>
                      <a:pt x="105823" y="135604"/>
                    </a:cubicBezTo>
                    <a:cubicBezTo>
                      <a:pt x="115443" y="126033"/>
                      <a:pt x="122968" y="115230"/>
                      <a:pt x="122968" y="86517"/>
                    </a:cubicBezTo>
                    <a:lnTo>
                      <a:pt x="122968" y="0"/>
                    </a:lnTo>
                    <a:lnTo>
                      <a:pt x="144018" y="0"/>
                    </a:lnTo>
                    <a:lnTo>
                      <a:pt x="144018" y="16384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6E601AA-13D0-39E7-93C6-C85B7A9DC2B0}"/>
                  </a:ext>
                </a:extLst>
              </p:cNvPr>
              <p:cNvSpPr/>
              <p:nvPr/>
            </p:nvSpPr>
            <p:spPr>
              <a:xfrm>
                <a:off x="6429565" y="3338787"/>
                <a:ext cx="68008" cy="167822"/>
              </a:xfrm>
              <a:custGeom>
                <a:avLst/>
                <a:gdLst>
                  <a:gd name="connsiteX0" fmla="*/ 95 w 68008"/>
                  <a:gd name="connsiteY0" fmla="*/ 4264 h 167822"/>
                  <a:gd name="connsiteX1" fmla="*/ 21146 w 68008"/>
                  <a:gd name="connsiteY1" fmla="*/ 4264 h 167822"/>
                  <a:gd name="connsiteX2" fmla="*/ 21146 w 68008"/>
                  <a:gd name="connsiteY2" fmla="*/ 27860 h 167822"/>
                  <a:gd name="connsiteX3" fmla="*/ 21717 w 68008"/>
                  <a:gd name="connsiteY3" fmla="*/ 27860 h 167822"/>
                  <a:gd name="connsiteX4" fmla="*/ 68008 w 68008"/>
                  <a:gd name="connsiteY4" fmla="*/ 0 h 167822"/>
                  <a:gd name="connsiteX5" fmla="*/ 68008 w 68008"/>
                  <a:gd name="connsiteY5" fmla="*/ 22174 h 167822"/>
                  <a:gd name="connsiteX6" fmla="*/ 32480 w 68008"/>
                  <a:gd name="connsiteY6" fmla="*/ 38284 h 167822"/>
                  <a:gd name="connsiteX7" fmla="*/ 21050 w 68008"/>
                  <a:gd name="connsiteY7" fmla="*/ 72114 h 167822"/>
                  <a:gd name="connsiteX8" fmla="*/ 21050 w 68008"/>
                  <a:gd name="connsiteY8" fmla="*/ 167823 h 167822"/>
                  <a:gd name="connsiteX9" fmla="*/ 0 w 68008"/>
                  <a:gd name="connsiteY9" fmla="*/ 167823 h 167822"/>
                  <a:gd name="connsiteX10" fmla="*/ 0 w 68008"/>
                  <a:gd name="connsiteY10" fmla="*/ 4264 h 167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8008" h="167822">
                    <a:moveTo>
                      <a:pt x="95" y="4264"/>
                    </a:moveTo>
                    <a:lnTo>
                      <a:pt x="21146" y="4264"/>
                    </a:lnTo>
                    <a:lnTo>
                      <a:pt x="21146" y="27860"/>
                    </a:lnTo>
                    <a:lnTo>
                      <a:pt x="21717" y="27860"/>
                    </a:lnTo>
                    <a:cubicBezTo>
                      <a:pt x="31623" y="4833"/>
                      <a:pt x="50292" y="1232"/>
                      <a:pt x="68008" y="0"/>
                    </a:cubicBezTo>
                    <a:lnTo>
                      <a:pt x="68008" y="22174"/>
                    </a:lnTo>
                    <a:cubicBezTo>
                      <a:pt x="53245" y="23406"/>
                      <a:pt x="40672" y="28713"/>
                      <a:pt x="32480" y="38284"/>
                    </a:cubicBezTo>
                    <a:cubicBezTo>
                      <a:pt x="25241" y="47286"/>
                      <a:pt x="21050" y="58942"/>
                      <a:pt x="21050" y="72114"/>
                    </a:cubicBezTo>
                    <a:lnTo>
                      <a:pt x="21050" y="167823"/>
                    </a:lnTo>
                    <a:lnTo>
                      <a:pt x="0" y="167823"/>
                    </a:lnTo>
                    <a:lnTo>
                      <a:pt x="0" y="42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C529B88D-D4B3-D872-1560-7B307EDA9E58}"/>
                  </a:ext>
                </a:extLst>
              </p:cNvPr>
              <p:cNvSpPr/>
              <p:nvPr/>
            </p:nvSpPr>
            <p:spPr>
              <a:xfrm>
                <a:off x="6501765" y="3338881"/>
                <a:ext cx="171068" cy="232260"/>
              </a:xfrm>
              <a:custGeom>
                <a:avLst/>
                <a:gdLst>
                  <a:gd name="connsiteX0" fmla="*/ 171069 w 171068"/>
                  <a:gd name="connsiteY0" fmla="*/ 142142 h 232260"/>
                  <a:gd name="connsiteX1" fmla="*/ 156019 w 171068"/>
                  <a:gd name="connsiteY1" fmla="*/ 202032 h 232260"/>
                  <a:gd name="connsiteX2" fmla="*/ 90773 w 171068"/>
                  <a:gd name="connsiteY2" fmla="*/ 232261 h 232260"/>
                  <a:gd name="connsiteX3" fmla="*/ 6572 w 171068"/>
                  <a:gd name="connsiteY3" fmla="*/ 172087 h 232260"/>
                  <a:gd name="connsiteX4" fmla="*/ 28861 w 171068"/>
                  <a:gd name="connsiteY4" fmla="*/ 172087 h 232260"/>
                  <a:gd name="connsiteX5" fmla="*/ 90488 w 171068"/>
                  <a:gd name="connsiteY5" fmla="*/ 213403 h 232260"/>
                  <a:gd name="connsiteX6" fmla="*/ 150019 w 171068"/>
                  <a:gd name="connsiteY6" fmla="*/ 152377 h 232260"/>
                  <a:gd name="connsiteX7" fmla="*/ 150019 w 171068"/>
                  <a:gd name="connsiteY7" fmla="*/ 137973 h 232260"/>
                  <a:gd name="connsiteX8" fmla="*/ 149447 w 171068"/>
                  <a:gd name="connsiteY8" fmla="*/ 137973 h 232260"/>
                  <a:gd name="connsiteX9" fmla="*/ 86011 w 171068"/>
                  <a:gd name="connsiteY9" fmla="*/ 171803 h 232260"/>
                  <a:gd name="connsiteX10" fmla="*/ 0 w 171068"/>
                  <a:gd name="connsiteY10" fmla="*/ 86802 h 232260"/>
                  <a:gd name="connsiteX11" fmla="*/ 86011 w 171068"/>
                  <a:gd name="connsiteY11" fmla="*/ 0 h 232260"/>
                  <a:gd name="connsiteX12" fmla="*/ 149447 w 171068"/>
                  <a:gd name="connsiteY12" fmla="*/ 33546 h 232260"/>
                  <a:gd name="connsiteX13" fmla="*/ 150019 w 171068"/>
                  <a:gd name="connsiteY13" fmla="*/ 33546 h 232260"/>
                  <a:gd name="connsiteX14" fmla="*/ 150019 w 171068"/>
                  <a:gd name="connsiteY14" fmla="*/ 4264 h 232260"/>
                  <a:gd name="connsiteX15" fmla="*/ 171069 w 171068"/>
                  <a:gd name="connsiteY15" fmla="*/ 4264 h 232260"/>
                  <a:gd name="connsiteX16" fmla="*/ 171069 w 171068"/>
                  <a:gd name="connsiteY16" fmla="*/ 142142 h 232260"/>
                  <a:gd name="connsiteX17" fmla="*/ 85915 w 171068"/>
                  <a:gd name="connsiteY17" fmla="*/ 152945 h 232260"/>
                  <a:gd name="connsiteX18" fmla="*/ 151162 w 171068"/>
                  <a:gd name="connsiteY18" fmla="*/ 86233 h 232260"/>
                  <a:gd name="connsiteX19" fmla="*/ 85915 w 171068"/>
                  <a:gd name="connsiteY19" fmla="*/ 18952 h 232260"/>
                  <a:gd name="connsiteX20" fmla="*/ 20955 w 171068"/>
                  <a:gd name="connsiteY20" fmla="*/ 86233 h 232260"/>
                  <a:gd name="connsiteX21" fmla="*/ 85915 w 171068"/>
                  <a:gd name="connsiteY21" fmla="*/ 152945 h 23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1068" h="232260">
                    <a:moveTo>
                      <a:pt x="171069" y="142142"/>
                    </a:moveTo>
                    <a:cubicBezTo>
                      <a:pt x="171069" y="159768"/>
                      <a:pt x="171069" y="181942"/>
                      <a:pt x="156019" y="202032"/>
                    </a:cubicBezTo>
                    <a:cubicBezTo>
                      <a:pt x="135255" y="230744"/>
                      <a:pt x="97346" y="232261"/>
                      <a:pt x="90773" y="232261"/>
                    </a:cubicBezTo>
                    <a:cubicBezTo>
                      <a:pt x="67342" y="232261"/>
                      <a:pt x="21622" y="223258"/>
                      <a:pt x="6572" y="172087"/>
                    </a:cubicBezTo>
                    <a:lnTo>
                      <a:pt x="28861" y="172087"/>
                    </a:lnTo>
                    <a:cubicBezTo>
                      <a:pt x="34290" y="185543"/>
                      <a:pt x="50482" y="213403"/>
                      <a:pt x="90488" y="213403"/>
                    </a:cubicBezTo>
                    <a:cubicBezTo>
                      <a:pt x="118110" y="213403"/>
                      <a:pt x="150019" y="197578"/>
                      <a:pt x="150019" y="152377"/>
                    </a:cubicBezTo>
                    <a:lnTo>
                      <a:pt x="150019" y="137973"/>
                    </a:lnTo>
                    <a:lnTo>
                      <a:pt x="149447" y="137973"/>
                    </a:lnTo>
                    <a:cubicBezTo>
                      <a:pt x="137065" y="161284"/>
                      <a:pt x="110014" y="171803"/>
                      <a:pt x="86011" y="171803"/>
                    </a:cubicBezTo>
                    <a:cubicBezTo>
                      <a:pt x="42672" y="171803"/>
                      <a:pt x="0" y="138257"/>
                      <a:pt x="0" y="86802"/>
                    </a:cubicBezTo>
                    <a:cubicBezTo>
                      <a:pt x="0" y="34777"/>
                      <a:pt x="42672" y="0"/>
                      <a:pt x="86011" y="0"/>
                    </a:cubicBezTo>
                    <a:cubicBezTo>
                      <a:pt x="101060" y="0"/>
                      <a:pt x="130492" y="4454"/>
                      <a:pt x="149447" y="33546"/>
                    </a:cubicBezTo>
                    <a:lnTo>
                      <a:pt x="150019" y="33546"/>
                    </a:lnTo>
                    <a:lnTo>
                      <a:pt x="150019" y="4264"/>
                    </a:lnTo>
                    <a:lnTo>
                      <a:pt x="171069" y="4264"/>
                    </a:lnTo>
                    <a:lnTo>
                      <a:pt x="171069" y="142142"/>
                    </a:lnTo>
                    <a:close/>
                    <a:moveTo>
                      <a:pt x="85915" y="152945"/>
                    </a:moveTo>
                    <a:cubicBezTo>
                      <a:pt x="129540" y="152945"/>
                      <a:pt x="151162" y="113998"/>
                      <a:pt x="151162" y="86233"/>
                    </a:cubicBezTo>
                    <a:cubicBezTo>
                      <a:pt x="151162" y="50318"/>
                      <a:pt x="122872" y="18952"/>
                      <a:pt x="85915" y="18952"/>
                    </a:cubicBezTo>
                    <a:cubicBezTo>
                      <a:pt x="48577" y="18952"/>
                      <a:pt x="20955" y="50413"/>
                      <a:pt x="20955" y="86233"/>
                    </a:cubicBezTo>
                    <a:cubicBezTo>
                      <a:pt x="20955" y="121769"/>
                      <a:pt x="48673" y="152945"/>
                      <a:pt x="85915" y="1529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61AF409A-D510-91C8-CC5C-008448B501EE}"/>
                  </a:ext>
                </a:extLst>
              </p:cNvPr>
              <p:cNvSpPr/>
              <p:nvPr/>
            </p:nvSpPr>
            <p:spPr>
              <a:xfrm>
                <a:off x="6703980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37715 h 221362"/>
                  <a:gd name="connsiteX3" fmla="*/ 0 w 21050"/>
                  <a:gd name="connsiteY3" fmla="*/ 37715 h 221362"/>
                  <a:gd name="connsiteX4" fmla="*/ 0 w 21050"/>
                  <a:gd name="connsiteY4" fmla="*/ 0 h 221362"/>
                  <a:gd name="connsiteX5" fmla="*/ 0 w 21050"/>
                  <a:gd name="connsiteY5" fmla="*/ 57710 h 221362"/>
                  <a:gd name="connsiteX6" fmla="*/ 21050 w 21050"/>
                  <a:gd name="connsiteY6" fmla="*/ 57710 h 221362"/>
                  <a:gd name="connsiteX7" fmla="*/ 21050 w 21050"/>
                  <a:gd name="connsiteY7" fmla="*/ 221363 h 221362"/>
                  <a:gd name="connsiteX8" fmla="*/ 0 w 21050"/>
                  <a:gd name="connsiteY8" fmla="*/ 221363 h 221362"/>
                  <a:gd name="connsiteX9" fmla="*/ 0 w 21050"/>
                  <a:gd name="connsiteY9" fmla="*/ 5771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37715"/>
                    </a:lnTo>
                    <a:lnTo>
                      <a:pt x="0" y="37715"/>
                    </a:lnTo>
                    <a:lnTo>
                      <a:pt x="0" y="0"/>
                    </a:lnTo>
                    <a:close/>
                    <a:moveTo>
                      <a:pt x="0" y="57710"/>
                    </a:moveTo>
                    <a:lnTo>
                      <a:pt x="21050" y="5771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5771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B5BE4051-0F08-DE12-62FA-23A7F84AAAB9}"/>
                  </a:ext>
                </a:extLst>
              </p:cNvPr>
              <p:cNvSpPr/>
              <p:nvPr/>
            </p:nvSpPr>
            <p:spPr>
              <a:xfrm>
                <a:off x="6745033" y="3338881"/>
                <a:ext cx="170211" cy="171707"/>
              </a:xfrm>
              <a:custGeom>
                <a:avLst/>
                <a:gdLst>
                  <a:gd name="connsiteX0" fmla="*/ 170212 w 170211"/>
                  <a:gd name="connsiteY0" fmla="*/ 119684 h 171707"/>
                  <a:gd name="connsiteX1" fmla="*/ 88392 w 170211"/>
                  <a:gd name="connsiteY1" fmla="*/ 171708 h 171707"/>
                  <a:gd name="connsiteX2" fmla="*/ 0 w 170211"/>
                  <a:gd name="connsiteY2" fmla="*/ 86138 h 171707"/>
                  <a:gd name="connsiteX3" fmla="*/ 88392 w 170211"/>
                  <a:gd name="connsiteY3" fmla="*/ 0 h 171707"/>
                  <a:gd name="connsiteX4" fmla="*/ 170212 w 170211"/>
                  <a:gd name="connsiteY4" fmla="*/ 53540 h 171707"/>
                  <a:gd name="connsiteX5" fmla="*/ 147066 w 170211"/>
                  <a:gd name="connsiteY5" fmla="*/ 53540 h 171707"/>
                  <a:gd name="connsiteX6" fmla="*/ 88964 w 170211"/>
                  <a:gd name="connsiteY6" fmla="*/ 18858 h 171707"/>
                  <a:gd name="connsiteX7" fmla="*/ 20955 w 170211"/>
                  <a:gd name="connsiteY7" fmla="*/ 85570 h 171707"/>
                  <a:gd name="connsiteX8" fmla="*/ 88964 w 170211"/>
                  <a:gd name="connsiteY8" fmla="*/ 152945 h 171707"/>
                  <a:gd name="connsiteX9" fmla="*/ 147066 w 170211"/>
                  <a:gd name="connsiteY9" fmla="*/ 119684 h 171707"/>
                  <a:gd name="connsiteX10" fmla="*/ 170212 w 170211"/>
                  <a:gd name="connsiteY10" fmla="*/ 119684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211" h="171707">
                    <a:moveTo>
                      <a:pt x="170212" y="119684"/>
                    </a:moveTo>
                    <a:cubicBezTo>
                      <a:pt x="159639" y="140058"/>
                      <a:pt x="137732" y="171708"/>
                      <a:pt x="88392" y="171708"/>
                    </a:cubicBezTo>
                    <a:cubicBezTo>
                      <a:pt x="36957" y="171708"/>
                      <a:pt x="0" y="131908"/>
                      <a:pt x="0" y="86138"/>
                    </a:cubicBezTo>
                    <a:cubicBezTo>
                      <a:pt x="0" y="38852"/>
                      <a:pt x="39433" y="0"/>
                      <a:pt x="88392" y="0"/>
                    </a:cubicBezTo>
                    <a:cubicBezTo>
                      <a:pt x="117253" y="0"/>
                      <a:pt x="154210" y="14404"/>
                      <a:pt x="170212" y="53540"/>
                    </a:cubicBezTo>
                    <a:lnTo>
                      <a:pt x="147066" y="53540"/>
                    </a:lnTo>
                    <a:cubicBezTo>
                      <a:pt x="133826" y="28713"/>
                      <a:pt x="109728" y="18858"/>
                      <a:pt x="88964" y="18858"/>
                    </a:cubicBezTo>
                    <a:cubicBezTo>
                      <a:pt x="56769" y="18858"/>
                      <a:pt x="20955" y="42832"/>
                      <a:pt x="20955" y="85570"/>
                    </a:cubicBezTo>
                    <a:cubicBezTo>
                      <a:pt x="20955" y="122337"/>
                      <a:pt x="49530" y="152945"/>
                      <a:pt x="88964" y="152945"/>
                    </a:cubicBezTo>
                    <a:cubicBezTo>
                      <a:pt x="123253" y="152945"/>
                      <a:pt x="140399" y="132287"/>
                      <a:pt x="147066" y="119684"/>
                    </a:cubicBezTo>
                    <a:lnTo>
                      <a:pt x="170212" y="11968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989FE6D-D8CC-8064-2676-9A1B5D48DF7C}"/>
                  </a:ext>
                </a:extLst>
              </p:cNvPr>
              <p:cNvSpPr/>
              <p:nvPr/>
            </p:nvSpPr>
            <p:spPr>
              <a:xfrm>
                <a:off x="6924389" y="3338881"/>
                <a:ext cx="174116" cy="171707"/>
              </a:xfrm>
              <a:custGeom>
                <a:avLst/>
                <a:gdLst>
                  <a:gd name="connsiteX0" fmla="*/ 174117 w 174116"/>
                  <a:gd name="connsiteY0" fmla="*/ 167823 h 171707"/>
                  <a:gd name="connsiteX1" fmla="*/ 153067 w 174116"/>
                  <a:gd name="connsiteY1" fmla="*/ 167823 h 171707"/>
                  <a:gd name="connsiteX2" fmla="*/ 153067 w 174116"/>
                  <a:gd name="connsiteY2" fmla="*/ 139110 h 171707"/>
                  <a:gd name="connsiteX3" fmla="*/ 152495 w 174116"/>
                  <a:gd name="connsiteY3" fmla="*/ 139110 h 171707"/>
                  <a:gd name="connsiteX4" fmla="*/ 88392 w 174116"/>
                  <a:gd name="connsiteY4" fmla="*/ 171708 h 171707"/>
                  <a:gd name="connsiteX5" fmla="*/ 0 w 174116"/>
                  <a:gd name="connsiteY5" fmla="*/ 85570 h 171707"/>
                  <a:gd name="connsiteX6" fmla="*/ 88392 w 174116"/>
                  <a:gd name="connsiteY6" fmla="*/ 0 h 171707"/>
                  <a:gd name="connsiteX7" fmla="*/ 152495 w 174116"/>
                  <a:gd name="connsiteY7" fmla="*/ 32882 h 171707"/>
                  <a:gd name="connsiteX8" fmla="*/ 153067 w 174116"/>
                  <a:gd name="connsiteY8" fmla="*/ 32882 h 171707"/>
                  <a:gd name="connsiteX9" fmla="*/ 153067 w 174116"/>
                  <a:gd name="connsiteY9" fmla="*/ 4169 h 171707"/>
                  <a:gd name="connsiteX10" fmla="*/ 174117 w 174116"/>
                  <a:gd name="connsiteY10" fmla="*/ 4169 h 171707"/>
                  <a:gd name="connsiteX11" fmla="*/ 174117 w 174116"/>
                  <a:gd name="connsiteY11" fmla="*/ 167823 h 171707"/>
                  <a:gd name="connsiteX12" fmla="*/ 88392 w 174116"/>
                  <a:gd name="connsiteY12" fmla="*/ 152945 h 171707"/>
                  <a:gd name="connsiteX13" fmla="*/ 154210 w 174116"/>
                  <a:gd name="connsiteY13" fmla="*/ 86233 h 171707"/>
                  <a:gd name="connsiteX14" fmla="*/ 88392 w 174116"/>
                  <a:gd name="connsiteY14" fmla="*/ 18952 h 171707"/>
                  <a:gd name="connsiteX15" fmla="*/ 21050 w 174116"/>
                  <a:gd name="connsiteY15" fmla="*/ 86612 h 171707"/>
                  <a:gd name="connsiteX16" fmla="*/ 88392 w 174116"/>
                  <a:gd name="connsiteY16" fmla="*/ 152945 h 171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116" h="171707">
                    <a:moveTo>
                      <a:pt x="174117" y="167823"/>
                    </a:moveTo>
                    <a:lnTo>
                      <a:pt x="153067" y="167823"/>
                    </a:lnTo>
                    <a:lnTo>
                      <a:pt x="153067" y="139110"/>
                    </a:lnTo>
                    <a:lnTo>
                      <a:pt x="152495" y="139110"/>
                    </a:lnTo>
                    <a:cubicBezTo>
                      <a:pt x="134493" y="166022"/>
                      <a:pt x="105537" y="171708"/>
                      <a:pt x="88392" y="171708"/>
                    </a:cubicBezTo>
                    <a:cubicBezTo>
                      <a:pt x="36671" y="171708"/>
                      <a:pt x="0" y="132477"/>
                      <a:pt x="0" y="85570"/>
                    </a:cubicBezTo>
                    <a:cubicBezTo>
                      <a:pt x="0" y="41885"/>
                      <a:pt x="34576" y="0"/>
                      <a:pt x="88392" y="0"/>
                    </a:cubicBezTo>
                    <a:cubicBezTo>
                      <a:pt x="106108" y="0"/>
                      <a:pt x="134969" y="5686"/>
                      <a:pt x="152495" y="32882"/>
                    </a:cubicBezTo>
                    <a:lnTo>
                      <a:pt x="153067" y="32882"/>
                    </a:lnTo>
                    <a:lnTo>
                      <a:pt x="153067" y="4169"/>
                    </a:lnTo>
                    <a:lnTo>
                      <a:pt x="174117" y="4169"/>
                    </a:lnTo>
                    <a:lnTo>
                      <a:pt x="174117" y="167823"/>
                    </a:lnTo>
                    <a:close/>
                    <a:moveTo>
                      <a:pt x="88392" y="152945"/>
                    </a:moveTo>
                    <a:cubicBezTo>
                      <a:pt x="123920" y="152945"/>
                      <a:pt x="154210" y="124517"/>
                      <a:pt x="154210" y="86233"/>
                    </a:cubicBezTo>
                    <a:cubicBezTo>
                      <a:pt x="154210" y="50318"/>
                      <a:pt x="126206" y="18952"/>
                      <a:pt x="88392" y="18952"/>
                    </a:cubicBezTo>
                    <a:cubicBezTo>
                      <a:pt x="52292" y="18952"/>
                      <a:pt x="21050" y="45012"/>
                      <a:pt x="21050" y="86612"/>
                    </a:cubicBezTo>
                    <a:cubicBezTo>
                      <a:pt x="21050" y="123000"/>
                      <a:pt x="48101" y="152945"/>
                      <a:pt x="88392" y="15294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EF324B4A-28AA-21C8-82C7-72F47FCACDDC}"/>
                  </a:ext>
                </a:extLst>
              </p:cNvPr>
              <p:cNvSpPr/>
              <p:nvPr/>
            </p:nvSpPr>
            <p:spPr>
              <a:xfrm>
                <a:off x="7124414" y="3285341"/>
                <a:ext cx="21050" cy="221362"/>
              </a:xfrm>
              <a:custGeom>
                <a:avLst/>
                <a:gdLst>
                  <a:gd name="connsiteX0" fmla="*/ 0 w 21050"/>
                  <a:gd name="connsiteY0" fmla="*/ 0 h 221362"/>
                  <a:gd name="connsiteX1" fmla="*/ 21050 w 21050"/>
                  <a:gd name="connsiteY1" fmla="*/ 0 h 221362"/>
                  <a:gd name="connsiteX2" fmla="*/ 21050 w 21050"/>
                  <a:gd name="connsiteY2" fmla="*/ 221363 h 221362"/>
                  <a:gd name="connsiteX3" fmla="*/ 0 w 21050"/>
                  <a:gd name="connsiteY3" fmla="*/ 221363 h 221362"/>
                  <a:gd name="connsiteX4" fmla="*/ 0 w 21050"/>
                  <a:gd name="connsiteY4" fmla="*/ 0 h 221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50" h="221362">
                    <a:moveTo>
                      <a:pt x="0" y="0"/>
                    </a:moveTo>
                    <a:lnTo>
                      <a:pt x="21050" y="0"/>
                    </a:lnTo>
                    <a:lnTo>
                      <a:pt x="21050" y="221363"/>
                    </a:lnTo>
                    <a:lnTo>
                      <a:pt x="0" y="22136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2B3C776A-87AA-EA01-74F2-EE16D95EB583}"/>
                  </a:ext>
                </a:extLst>
              </p:cNvPr>
              <p:cNvSpPr/>
              <p:nvPr/>
            </p:nvSpPr>
            <p:spPr>
              <a:xfrm>
                <a:off x="7166228" y="3448710"/>
                <a:ext cx="59721" cy="57994"/>
              </a:xfrm>
              <a:custGeom>
                <a:avLst/>
                <a:gdLst>
                  <a:gd name="connsiteX0" fmla="*/ 59722 w 59721"/>
                  <a:gd name="connsiteY0" fmla="*/ 28902 h 57994"/>
                  <a:gd name="connsiteX1" fmla="*/ 29909 w 59721"/>
                  <a:gd name="connsiteY1" fmla="*/ 57994 h 57994"/>
                  <a:gd name="connsiteX2" fmla="*/ 0 w 59721"/>
                  <a:gd name="connsiteY2" fmla="*/ 28902 h 57994"/>
                  <a:gd name="connsiteX3" fmla="*/ 30099 w 59721"/>
                  <a:gd name="connsiteY3" fmla="*/ 0 h 57994"/>
                  <a:gd name="connsiteX4" fmla="*/ 59722 w 59721"/>
                  <a:gd name="connsiteY4" fmla="*/ 28902 h 57994"/>
                  <a:gd name="connsiteX5" fmla="*/ 7430 w 59721"/>
                  <a:gd name="connsiteY5" fmla="*/ 28902 h 57994"/>
                  <a:gd name="connsiteX6" fmla="*/ 30099 w 59721"/>
                  <a:gd name="connsiteY6" fmla="*/ 52024 h 57994"/>
                  <a:gd name="connsiteX7" fmla="*/ 52197 w 59721"/>
                  <a:gd name="connsiteY7" fmla="*/ 29092 h 57994"/>
                  <a:gd name="connsiteX8" fmla="*/ 29718 w 59721"/>
                  <a:gd name="connsiteY8" fmla="*/ 5780 h 57994"/>
                  <a:gd name="connsiteX9" fmla="*/ 7430 w 59721"/>
                  <a:gd name="connsiteY9" fmla="*/ 28902 h 57994"/>
                  <a:gd name="connsiteX10" fmla="*/ 25337 w 59721"/>
                  <a:gd name="connsiteY10" fmla="*/ 43969 h 57994"/>
                  <a:gd name="connsiteX11" fmla="*/ 18574 w 59721"/>
                  <a:gd name="connsiteY11" fmla="*/ 43969 h 57994"/>
                  <a:gd name="connsiteX12" fmla="*/ 18574 w 59721"/>
                  <a:gd name="connsiteY12" fmla="*/ 15067 h 57994"/>
                  <a:gd name="connsiteX13" fmla="*/ 29718 w 59721"/>
                  <a:gd name="connsiteY13" fmla="*/ 14214 h 57994"/>
                  <a:gd name="connsiteX14" fmla="*/ 39624 w 59721"/>
                  <a:gd name="connsiteY14" fmla="*/ 16488 h 57994"/>
                  <a:gd name="connsiteX15" fmla="*/ 42672 w 59721"/>
                  <a:gd name="connsiteY15" fmla="*/ 22648 h 57994"/>
                  <a:gd name="connsiteX16" fmla="*/ 36671 w 59721"/>
                  <a:gd name="connsiteY16" fmla="*/ 29566 h 57994"/>
                  <a:gd name="connsiteX17" fmla="*/ 36671 w 59721"/>
                  <a:gd name="connsiteY17" fmla="*/ 29945 h 57994"/>
                  <a:gd name="connsiteX18" fmla="*/ 41815 w 59721"/>
                  <a:gd name="connsiteY18" fmla="*/ 36957 h 57994"/>
                  <a:gd name="connsiteX19" fmla="*/ 43910 w 59721"/>
                  <a:gd name="connsiteY19" fmla="*/ 43969 h 57994"/>
                  <a:gd name="connsiteX20" fmla="*/ 36862 w 59721"/>
                  <a:gd name="connsiteY20" fmla="*/ 43969 h 57994"/>
                  <a:gd name="connsiteX21" fmla="*/ 34576 w 59721"/>
                  <a:gd name="connsiteY21" fmla="*/ 36957 h 57994"/>
                  <a:gd name="connsiteX22" fmla="*/ 28575 w 59721"/>
                  <a:gd name="connsiteY22" fmla="*/ 32503 h 57994"/>
                  <a:gd name="connsiteX23" fmla="*/ 25432 w 59721"/>
                  <a:gd name="connsiteY23" fmla="*/ 32503 h 57994"/>
                  <a:gd name="connsiteX24" fmla="*/ 25432 w 59721"/>
                  <a:gd name="connsiteY24" fmla="*/ 43969 h 57994"/>
                  <a:gd name="connsiteX25" fmla="*/ 25527 w 59721"/>
                  <a:gd name="connsiteY25" fmla="*/ 27670 h 57994"/>
                  <a:gd name="connsiteX26" fmla="*/ 28670 w 59721"/>
                  <a:gd name="connsiteY26" fmla="*/ 27670 h 57994"/>
                  <a:gd name="connsiteX27" fmla="*/ 35433 w 59721"/>
                  <a:gd name="connsiteY27" fmla="*/ 23406 h 57994"/>
                  <a:gd name="connsiteX28" fmla="*/ 29242 w 59721"/>
                  <a:gd name="connsiteY28" fmla="*/ 18952 h 57994"/>
                  <a:gd name="connsiteX29" fmla="*/ 25527 w 59721"/>
                  <a:gd name="connsiteY29" fmla="*/ 19331 h 57994"/>
                  <a:gd name="connsiteX30" fmla="*/ 25527 w 59721"/>
                  <a:gd name="connsiteY30" fmla="*/ 27670 h 57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9721" h="57994">
                    <a:moveTo>
                      <a:pt x="59722" y="28902"/>
                    </a:moveTo>
                    <a:cubicBezTo>
                      <a:pt x="59722" y="45106"/>
                      <a:pt x="46577" y="57994"/>
                      <a:pt x="29909" y="57994"/>
                    </a:cubicBezTo>
                    <a:cubicBezTo>
                      <a:pt x="13240" y="57994"/>
                      <a:pt x="0" y="45106"/>
                      <a:pt x="0" y="28902"/>
                    </a:cubicBezTo>
                    <a:cubicBezTo>
                      <a:pt x="0" y="12698"/>
                      <a:pt x="13335" y="0"/>
                      <a:pt x="30099" y="0"/>
                    </a:cubicBezTo>
                    <a:cubicBezTo>
                      <a:pt x="46577" y="0"/>
                      <a:pt x="59722" y="12698"/>
                      <a:pt x="59722" y="28902"/>
                    </a:cubicBezTo>
                    <a:close/>
                    <a:moveTo>
                      <a:pt x="7430" y="28902"/>
                    </a:moveTo>
                    <a:cubicBezTo>
                      <a:pt x="7430" y="41790"/>
                      <a:pt x="17145" y="52024"/>
                      <a:pt x="30099" y="52024"/>
                    </a:cubicBezTo>
                    <a:cubicBezTo>
                      <a:pt x="42672" y="52214"/>
                      <a:pt x="52197" y="41790"/>
                      <a:pt x="52197" y="29092"/>
                    </a:cubicBezTo>
                    <a:cubicBezTo>
                      <a:pt x="52197" y="16204"/>
                      <a:pt x="42672" y="5780"/>
                      <a:pt x="29718" y="5780"/>
                    </a:cubicBezTo>
                    <a:cubicBezTo>
                      <a:pt x="17145" y="5875"/>
                      <a:pt x="7430" y="16299"/>
                      <a:pt x="7430" y="28902"/>
                    </a:cubicBezTo>
                    <a:close/>
                    <a:moveTo>
                      <a:pt x="25337" y="43969"/>
                    </a:moveTo>
                    <a:lnTo>
                      <a:pt x="18574" y="43969"/>
                    </a:lnTo>
                    <a:lnTo>
                      <a:pt x="18574" y="15067"/>
                    </a:lnTo>
                    <a:cubicBezTo>
                      <a:pt x="21241" y="14688"/>
                      <a:pt x="24956" y="14214"/>
                      <a:pt x="29718" y="14214"/>
                    </a:cubicBezTo>
                    <a:cubicBezTo>
                      <a:pt x="35243" y="14214"/>
                      <a:pt x="37719" y="15067"/>
                      <a:pt x="39624" y="16488"/>
                    </a:cubicBezTo>
                    <a:cubicBezTo>
                      <a:pt x="41434" y="17720"/>
                      <a:pt x="42672" y="19805"/>
                      <a:pt x="42672" y="22648"/>
                    </a:cubicBezTo>
                    <a:cubicBezTo>
                      <a:pt x="42672" y="26154"/>
                      <a:pt x="40005" y="28428"/>
                      <a:pt x="36671" y="29566"/>
                    </a:cubicBezTo>
                    <a:lnTo>
                      <a:pt x="36671" y="29945"/>
                    </a:lnTo>
                    <a:cubicBezTo>
                      <a:pt x="39529" y="30798"/>
                      <a:pt x="40958" y="33072"/>
                      <a:pt x="41815" y="36957"/>
                    </a:cubicBezTo>
                    <a:cubicBezTo>
                      <a:pt x="42672" y="41411"/>
                      <a:pt x="43434" y="42927"/>
                      <a:pt x="43910" y="43969"/>
                    </a:cubicBezTo>
                    <a:lnTo>
                      <a:pt x="36862" y="43969"/>
                    </a:lnTo>
                    <a:cubicBezTo>
                      <a:pt x="36005" y="42927"/>
                      <a:pt x="35433" y="40463"/>
                      <a:pt x="34576" y="36957"/>
                    </a:cubicBezTo>
                    <a:cubicBezTo>
                      <a:pt x="34004" y="33925"/>
                      <a:pt x="32290" y="32503"/>
                      <a:pt x="28575" y="32503"/>
                    </a:cubicBezTo>
                    <a:lnTo>
                      <a:pt x="25432" y="32503"/>
                    </a:lnTo>
                    <a:lnTo>
                      <a:pt x="25432" y="43969"/>
                    </a:lnTo>
                    <a:close/>
                    <a:moveTo>
                      <a:pt x="25527" y="27670"/>
                    </a:moveTo>
                    <a:lnTo>
                      <a:pt x="28670" y="27670"/>
                    </a:lnTo>
                    <a:cubicBezTo>
                      <a:pt x="32385" y="27670"/>
                      <a:pt x="35433" y="26438"/>
                      <a:pt x="35433" y="23406"/>
                    </a:cubicBezTo>
                    <a:cubicBezTo>
                      <a:pt x="35433" y="20753"/>
                      <a:pt x="33528" y="18952"/>
                      <a:pt x="29242" y="18952"/>
                    </a:cubicBezTo>
                    <a:cubicBezTo>
                      <a:pt x="27432" y="18952"/>
                      <a:pt x="26194" y="19142"/>
                      <a:pt x="25527" y="19331"/>
                    </a:cubicBezTo>
                    <a:lnTo>
                      <a:pt x="25527" y="2767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88FCCAE-9F69-17C2-5F8B-CC43486AAB9D}"/>
                </a:ext>
              </a:extLst>
            </p:cNvPr>
            <p:cNvSpPr txBox="1"/>
            <p:nvPr/>
          </p:nvSpPr>
          <p:spPr>
            <a:xfrm>
              <a:off x="336627" y="4752057"/>
              <a:ext cx="56959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sz="600">
                  <a:solidFill>
                    <a:srgbClr val="55A9CB"/>
                  </a:solidFill>
                  <a:latin typeface="Arial" panose="020B0604020202020204"/>
                </a:rPr>
                <a:t>Page </a:t>
              </a:r>
              <a:fld id="{267278A9-55AB-CD43-88BE-B287B5A3C3CE}" type="slidenum">
                <a:rPr lang="en-US" sz="600">
                  <a:solidFill>
                    <a:srgbClr val="55A9CB"/>
                  </a:solidFill>
                  <a:latin typeface="Arial" panose="020B0604020202020204"/>
                </a:rPr>
                <a:pPr defTabSz="685800">
                  <a:defRPr/>
                </a:pPr>
                <a:t>5</a:t>
              </a:fld>
              <a:endParaRPr lang="en-US" sz="600">
                <a:solidFill>
                  <a:srgbClr val="55A9CB"/>
                </a:solidFill>
                <a:latin typeface="Arial" panose="020B0604020202020204"/>
              </a:endParaRPr>
            </a:p>
            <a:p>
              <a:pPr defTabSz="685800">
                <a:defRPr/>
              </a:pPr>
              <a:r>
                <a:rPr lang="en-US" sz="600">
                  <a:solidFill>
                    <a:srgbClr val="55A9CB"/>
                  </a:solidFill>
                  <a:latin typeface="Arial" panose="020B0604020202020204"/>
                </a:rPr>
                <a:t>©2024 Aspen Surgical Products, Inc ALL RIGHTS RESERVED.</a:t>
              </a: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997DD69-51C2-E2E1-3AE2-DC0AFD5F6AEE}"/>
                </a:ext>
              </a:extLst>
            </p:cNvPr>
            <p:cNvGrpSpPr/>
            <p:nvPr/>
          </p:nvGrpSpPr>
          <p:grpSpPr>
            <a:xfrm>
              <a:off x="379346" y="3835577"/>
              <a:ext cx="8486699" cy="276999"/>
              <a:chOff x="505795" y="5050603"/>
              <a:chExt cx="11315598" cy="369332"/>
            </a:xfrm>
          </p:grpSpPr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084FE203-8A2F-073E-5DBC-5D0EA6403D9C}"/>
                  </a:ext>
                </a:extLst>
              </p:cNvPr>
              <p:cNvSpPr/>
              <p:nvPr/>
            </p:nvSpPr>
            <p:spPr>
              <a:xfrm>
                <a:off x="505795" y="5050603"/>
                <a:ext cx="3681742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42900" rtlCol="0" anchor="ctr"/>
              <a:lstStyle/>
              <a:p>
                <a:pPr defTabSz="685800">
                  <a:defRPr/>
                </a:pPr>
                <a:r>
                  <a:rPr lang="en-US" sz="900">
                    <a:solidFill>
                      <a:srgbClr val="042359"/>
                    </a:solidFill>
                    <a:latin typeface="Arial" panose="020B0604020202020204"/>
                  </a:rPr>
                  <a:t>SURGICAL &amp; MEDICAL ESSENTIALS</a:t>
                </a:r>
              </a:p>
            </p:txBody>
          </p: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A2F219CF-127C-5B00-4BE8-D816622A2CD0}"/>
                  </a:ext>
                </a:extLst>
              </p:cNvPr>
              <p:cNvSpPr/>
              <p:nvPr/>
            </p:nvSpPr>
            <p:spPr>
              <a:xfrm>
                <a:off x="4322723" y="5050603"/>
                <a:ext cx="3681742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42900" rtlCol="0" anchor="ctr"/>
              <a:lstStyle/>
              <a:p>
                <a:pPr defTabSz="685800">
                  <a:defRPr/>
                </a:pPr>
                <a:r>
                  <a:rPr lang="en-US" sz="900">
                    <a:solidFill>
                      <a:srgbClr val="042359"/>
                    </a:solidFill>
                    <a:latin typeface="Arial" panose="020B0604020202020204"/>
                  </a:rPr>
                  <a:t>SURGICAL INSTRUMENTATION</a:t>
                </a: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0DA641E2-E702-BDF0-AF52-A7E592400F2F}"/>
                  </a:ext>
                </a:extLst>
              </p:cNvPr>
              <p:cNvSpPr/>
              <p:nvPr/>
            </p:nvSpPr>
            <p:spPr>
              <a:xfrm>
                <a:off x="8139651" y="5050603"/>
                <a:ext cx="3681742" cy="369332"/>
              </a:xfrm>
              <a:prstGeom prst="roundRect">
                <a:avLst>
                  <a:gd name="adj" fmla="val 5000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42900" rtlCol="0" anchor="ctr"/>
              <a:lstStyle/>
              <a:p>
                <a:pPr defTabSz="685800">
                  <a:defRPr/>
                </a:pPr>
                <a:r>
                  <a:rPr lang="en-US" sz="900">
                    <a:solidFill>
                      <a:srgbClr val="042359"/>
                    </a:solidFill>
                    <a:latin typeface="Arial" panose="020B0604020202020204"/>
                  </a:rPr>
                  <a:t>ELECTROSURGERY</a:t>
                </a: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2420CB32-1E28-CAED-4236-5A2B412CB8E1}"/>
                  </a:ext>
                </a:extLst>
              </p:cNvPr>
              <p:cNvSpPr/>
              <p:nvPr/>
            </p:nvSpPr>
            <p:spPr>
              <a:xfrm rot="5400000">
                <a:off x="630388" y="5126260"/>
                <a:ext cx="181388" cy="218020"/>
              </a:xfrm>
              <a:custGeom>
                <a:avLst/>
                <a:gdLst>
                  <a:gd name="connsiteX0" fmla="*/ 1336959 w 1336958"/>
                  <a:gd name="connsiteY0" fmla="*/ 956376 h 1606958"/>
                  <a:gd name="connsiteX1" fmla="*/ 764438 w 1336958"/>
                  <a:gd name="connsiteY1" fmla="*/ 1599783 h 1606958"/>
                  <a:gd name="connsiteX2" fmla="*/ 8753 w 1336958"/>
                  <a:gd name="connsiteY2" fmla="*/ 1044771 h 1606958"/>
                  <a:gd name="connsiteX3" fmla="*/ 200767 w 1336958"/>
                  <a:gd name="connsiteY3" fmla="*/ 459690 h 1606958"/>
                  <a:gd name="connsiteX4" fmla="*/ 649687 w 1336958"/>
                  <a:gd name="connsiteY4" fmla="*/ 11341 h 1606958"/>
                  <a:gd name="connsiteX5" fmla="*/ 687652 w 1336958"/>
                  <a:gd name="connsiteY5" fmla="*/ 10866 h 1606958"/>
                  <a:gd name="connsiteX6" fmla="*/ 945034 w 1336958"/>
                  <a:gd name="connsiteY6" fmla="*/ 267581 h 1606958"/>
                  <a:gd name="connsiteX7" fmla="*/ 945510 w 1336958"/>
                  <a:gd name="connsiteY7" fmla="*/ 314300 h 1606958"/>
                  <a:gd name="connsiteX8" fmla="*/ 498303 w 1336958"/>
                  <a:gd name="connsiteY8" fmla="*/ 761032 h 1606958"/>
                  <a:gd name="connsiteX9" fmla="*/ 445018 w 1336958"/>
                  <a:gd name="connsiteY9" fmla="*/ 1040299 h 1606958"/>
                  <a:gd name="connsiteX10" fmla="*/ 694312 w 1336958"/>
                  <a:gd name="connsiteY10" fmla="*/ 1181978 h 1606958"/>
                  <a:gd name="connsiteX11" fmla="*/ 898505 w 1336958"/>
                  <a:gd name="connsiteY11" fmla="*/ 1023552 h 1606958"/>
                  <a:gd name="connsiteX12" fmla="*/ 848076 w 1336958"/>
                  <a:gd name="connsiteY12" fmla="*/ 770357 h 1606958"/>
                  <a:gd name="connsiteX13" fmla="*/ 749405 w 1336958"/>
                  <a:gd name="connsiteY13" fmla="*/ 670734 h 1606958"/>
                  <a:gd name="connsiteX14" fmla="*/ 749405 w 1336958"/>
                  <a:gd name="connsiteY14" fmla="*/ 637622 h 1606958"/>
                  <a:gd name="connsiteX15" fmla="*/ 1016777 w 1336958"/>
                  <a:gd name="connsiteY15" fmla="*/ 370629 h 1606958"/>
                  <a:gd name="connsiteX16" fmla="*/ 1044657 w 1336958"/>
                  <a:gd name="connsiteY16" fmla="*/ 367109 h 1606958"/>
                  <a:gd name="connsiteX17" fmla="*/ 1259126 w 1336958"/>
                  <a:gd name="connsiteY17" fmla="*/ 622207 h 1606958"/>
                  <a:gd name="connsiteX18" fmla="*/ 1336768 w 1336958"/>
                  <a:gd name="connsiteY18" fmla="*/ 956376 h 16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6958" h="1606958">
                    <a:moveTo>
                      <a:pt x="1336959" y="956376"/>
                    </a:moveTo>
                    <a:cubicBezTo>
                      <a:pt x="1336959" y="1271895"/>
                      <a:pt x="1095657" y="1550400"/>
                      <a:pt x="764438" y="1599783"/>
                    </a:cubicBezTo>
                    <a:cubicBezTo>
                      <a:pt x="405626" y="1653258"/>
                      <a:pt x="62323" y="1401870"/>
                      <a:pt x="8753" y="1044771"/>
                    </a:cubicBezTo>
                    <a:cubicBezTo>
                      <a:pt x="-25215" y="818217"/>
                      <a:pt x="39868" y="622398"/>
                      <a:pt x="200767" y="459690"/>
                    </a:cubicBezTo>
                    <a:cubicBezTo>
                      <a:pt x="349487" y="309353"/>
                      <a:pt x="500396" y="161108"/>
                      <a:pt x="649687" y="11341"/>
                    </a:cubicBezTo>
                    <a:cubicBezTo>
                      <a:pt x="664150" y="-3217"/>
                      <a:pt x="672808" y="-4168"/>
                      <a:pt x="687652" y="10866"/>
                    </a:cubicBezTo>
                    <a:cubicBezTo>
                      <a:pt x="772907" y="96977"/>
                      <a:pt x="859208" y="182136"/>
                      <a:pt x="945034" y="267581"/>
                    </a:cubicBezTo>
                    <a:cubicBezTo>
                      <a:pt x="968441" y="290893"/>
                      <a:pt x="968536" y="291369"/>
                      <a:pt x="945510" y="314300"/>
                    </a:cubicBezTo>
                    <a:cubicBezTo>
                      <a:pt x="796409" y="463211"/>
                      <a:pt x="647308" y="612121"/>
                      <a:pt x="498303" y="761032"/>
                    </a:cubicBezTo>
                    <a:cubicBezTo>
                      <a:pt x="421421" y="837818"/>
                      <a:pt x="400964" y="945148"/>
                      <a:pt x="445018" y="1040299"/>
                    </a:cubicBezTo>
                    <a:cubicBezTo>
                      <a:pt x="489453" y="1136210"/>
                      <a:pt x="586983" y="1193966"/>
                      <a:pt x="694312" y="1181978"/>
                    </a:cubicBezTo>
                    <a:cubicBezTo>
                      <a:pt x="793079" y="1170940"/>
                      <a:pt x="863776" y="1116990"/>
                      <a:pt x="898505" y="1023552"/>
                    </a:cubicBezTo>
                    <a:cubicBezTo>
                      <a:pt x="933235" y="930305"/>
                      <a:pt x="915062" y="844288"/>
                      <a:pt x="848076" y="770357"/>
                    </a:cubicBezTo>
                    <a:cubicBezTo>
                      <a:pt x="816676" y="735817"/>
                      <a:pt x="783088" y="703180"/>
                      <a:pt x="749405" y="670734"/>
                    </a:cubicBezTo>
                    <a:cubicBezTo>
                      <a:pt x="736559" y="658365"/>
                      <a:pt x="737130" y="649896"/>
                      <a:pt x="749405" y="637622"/>
                    </a:cubicBezTo>
                    <a:cubicBezTo>
                      <a:pt x="838846" y="548941"/>
                      <a:pt x="927907" y="459881"/>
                      <a:pt x="1016777" y="370629"/>
                    </a:cubicBezTo>
                    <a:cubicBezTo>
                      <a:pt x="1025722" y="361590"/>
                      <a:pt x="1033809" y="356167"/>
                      <a:pt x="1044657" y="367109"/>
                    </a:cubicBezTo>
                    <a:cubicBezTo>
                      <a:pt x="1123346" y="446084"/>
                      <a:pt x="1206793" y="520967"/>
                      <a:pt x="1259126" y="622207"/>
                    </a:cubicBezTo>
                    <a:cubicBezTo>
                      <a:pt x="1310602" y="721735"/>
                      <a:pt x="1338196" y="826686"/>
                      <a:pt x="1336768" y="95637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00C99E68-82A6-A42F-5923-633386D755BA}"/>
                  </a:ext>
                </a:extLst>
              </p:cNvPr>
              <p:cNvSpPr/>
              <p:nvPr/>
            </p:nvSpPr>
            <p:spPr>
              <a:xfrm rot="5400000">
                <a:off x="4448008" y="5126260"/>
                <a:ext cx="181388" cy="218020"/>
              </a:xfrm>
              <a:custGeom>
                <a:avLst/>
                <a:gdLst>
                  <a:gd name="connsiteX0" fmla="*/ 1336959 w 1336958"/>
                  <a:gd name="connsiteY0" fmla="*/ 956376 h 1606958"/>
                  <a:gd name="connsiteX1" fmla="*/ 764438 w 1336958"/>
                  <a:gd name="connsiteY1" fmla="*/ 1599783 h 1606958"/>
                  <a:gd name="connsiteX2" fmla="*/ 8753 w 1336958"/>
                  <a:gd name="connsiteY2" fmla="*/ 1044771 h 1606958"/>
                  <a:gd name="connsiteX3" fmla="*/ 200767 w 1336958"/>
                  <a:gd name="connsiteY3" fmla="*/ 459690 h 1606958"/>
                  <a:gd name="connsiteX4" fmla="*/ 649687 w 1336958"/>
                  <a:gd name="connsiteY4" fmla="*/ 11341 h 1606958"/>
                  <a:gd name="connsiteX5" fmla="*/ 687652 w 1336958"/>
                  <a:gd name="connsiteY5" fmla="*/ 10866 h 1606958"/>
                  <a:gd name="connsiteX6" fmla="*/ 945034 w 1336958"/>
                  <a:gd name="connsiteY6" fmla="*/ 267581 h 1606958"/>
                  <a:gd name="connsiteX7" fmla="*/ 945510 w 1336958"/>
                  <a:gd name="connsiteY7" fmla="*/ 314300 h 1606958"/>
                  <a:gd name="connsiteX8" fmla="*/ 498303 w 1336958"/>
                  <a:gd name="connsiteY8" fmla="*/ 761032 h 1606958"/>
                  <a:gd name="connsiteX9" fmla="*/ 445018 w 1336958"/>
                  <a:gd name="connsiteY9" fmla="*/ 1040299 h 1606958"/>
                  <a:gd name="connsiteX10" fmla="*/ 694312 w 1336958"/>
                  <a:gd name="connsiteY10" fmla="*/ 1181978 h 1606958"/>
                  <a:gd name="connsiteX11" fmla="*/ 898505 w 1336958"/>
                  <a:gd name="connsiteY11" fmla="*/ 1023552 h 1606958"/>
                  <a:gd name="connsiteX12" fmla="*/ 848076 w 1336958"/>
                  <a:gd name="connsiteY12" fmla="*/ 770357 h 1606958"/>
                  <a:gd name="connsiteX13" fmla="*/ 749405 w 1336958"/>
                  <a:gd name="connsiteY13" fmla="*/ 670734 h 1606958"/>
                  <a:gd name="connsiteX14" fmla="*/ 749405 w 1336958"/>
                  <a:gd name="connsiteY14" fmla="*/ 637622 h 1606958"/>
                  <a:gd name="connsiteX15" fmla="*/ 1016777 w 1336958"/>
                  <a:gd name="connsiteY15" fmla="*/ 370629 h 1606958"/>
                  <a:gd name="connsiteX16" fmla="*/ 1044657 w 1336958"/>
                  <a:gd name="connsiteY16" fmla="*/ 367109 h 1606958"/>
                  <a:gd name="connsiteX17" fmla="*/ 1259126 w 1336958"/>
                  <a:gd name="connsiteY17" fmla="*/ 622207 h 1606958"/>
                  <a:gd name="connsiteX18" fmla="*/ 1336768 w 1336958"/>
                  <a:gd name="connsiteY18" fmla="*/ 956376 h 16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6958" h="1606958">
                    <a:moveTo>
                      <a:pt x="1336959" y="956376"/>
                    </a:moveTo>
                    <a:cubicBezTo>
                      <a:pt x="1336959" y="1271895"/>
                      <a:pt x="1095657" y="1550400"/>
                      <a:pt x="764438" y="1599783"/>
                    </a:cubicBezTo>
                    <a:cubicBezTo>
                      <a:pt x="405626" y="1653258"/>
                      <a:pt x="62323" y="1401870"/>
                      <a:pt x="8753" y="1044771"/>
                    </a:cubicBezTo>
                    <a:cubicBezTo>
                      <a:pt x="-25215" y="818217"/>
                      <a:pt x="39868" y="622398"/>
                      <a:pt x="200767" y="459690"/>
                    </a:cubicBezTo>
                    <a:cubicBezTo>
                      <a:pt x="349487" y="309353"/>
                      <a:pt x="500396" y="161108"/>
                      <a:pt x="649687" y="11341"/>
                    </a:cubicBezTo>
                    <a:cubicBezTo>
                      <a:pt x="664150" y="-3217"/>
                      <a:pt x="672808" y="-4168"/>
                      <a:pt x="687652" y="10866"/>
                    </a:cubicBezTo>
                    <a:cubicBezTo>
                      <a:pt x="772907" y="96977"/>
                      <a:pt x="859208" y="182136"/>
                      <a:pt x="945034" y="267581"/>
                    </a:cubicBezTo>
                    <a:cubicBezTo>
                      <a:pt x="968441" y="290893"/>
                      <a:pt x="968536" y="291369"/>
                      <a:pt x="945510" y="314300"/>
                    </a:cubicBezTo>
                    <a:cubicBezTo>
                      <a:pt x="796409" y="463211"/>
                      <a:pt x="647308" y="612121"/>
                      <a:pt x="498303" y="761032"/>
                    </a:cubicBezTo>
                    <a:cubicBezTo>
                      <a:pt x="421421" y="837818"/>
                      <a:pt x="400964" y="945148"/>
                      <a:pt x="445018" y="1040299"/>
                    </a:cubicBezTo>
                    <a:cubicBezTo>
                      <a:pt x="489453" y="1136210"/>
                      <a:pt x="586983" y="1193966"/>
                      <a:pt x="694312" y="1181978"/>
                    </a:cubicBezTo>
                    <a:cubicBezTo>
                      <a:pt x="793079" y="1170940"/>
                      <a:pt x="863776" y="1116990"/>
                      <a:pt x="898505" y="1023552"/>
                    </a:cubicBezTo>
                    <a:cubicBezTo>
                      <a:pt x="933235" y="930305"/>
                      <a:pt x="915062" y="844288"/>
                      <a:pt x="848076" y="770357"/>
                    </a:cubicBezTo>
                    <a:cubicBezTo>
                      <a:pt x="816676" y="735817"/>
                      <a:pt x="783088" y="703180"/>
                      <a:pt x="749405" y="670734"/>
                    </a:cubicBezTo>
                    <a:cubicBezTo>
                      <a:pt x="736559" y="658365"/>
                      <a:pt x="737130" y="649896"/>
                      <a:pt x="749405" y="637622"/>
                    </a:cubicBezTo>
                    <a:cubicBezTo>
                      <a:pt x="838846" y="548941"/>
                      <a:pt x="927907" y="459881"/>
                      <a:pt x="1016777" y="370629"/>
                    </a:cubicBezTo>
                    <a:cubicBezTo>
                      <a:pt x="1025722" y="361590"/>
                      <a:pt x="1033809" y="356167"/>
                      <a:pt x="1044657" y="367109"/>
                    </a:cubicBezTo>
                    <a:cubicBezTo>
                      <a:pt x="1123346" y="446084"/>
                      <a:pt x="1206793" y="520967"/>
                      <a:pt x="1259126" y="622207"/>
                    </a:cubicBezTo>
                    <a:cubicBezTo>
                      <a:pt x="1310602" y="721735"/>
                      <a:pt x="1338196" y="826686"/>
                      <a:pt x="1336768" y="95637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13EC6BDE-08DB-E460-E272-18F40B1C4502}"/>
                  </a:ext>
                </a:extLst>
              </p:cNvPr>
              <p:cNvSpPr/>
              <p:nvPr/>
            </p:nvSpPr>
            <p:spPr>
              <a:xfrm rot="5400000">
                <a:off x="8258008" y="5126260"/>
                <a:ext cx="181388" cy="218020"/>
              </a:xfrm>
              <a:custGeom>
                <a:avLst/>
                <a:gdLst>
                  <a:gd name="connsiteX0" fmla="*/ 1336959 w 1336958"/>
                  <a:gd name="connsiteY0" fmla="*/ 956376 h 1606958"/>
                  <a:gd name="connsiteX1" fmla="*/ 764438 w 1336958"/>
                  <a:gd name="connsiteY1" fmla="*/ 1599783 h 1606958"/>
                  <a:gd name="connsiteX2" fmla="*/ 8753 w 1336958"/>
                  <a:gd name="connsiteY2" fmla="*/ 1044771 h 1606958"/>
                  <a:gd name="connsiteX3" fmla="*/ 200767 w 1336958"/>
                  <a:gd name="connsiteY3" fmla="*/ 459690 h 1606958"/>
                  <a:gd name="connsiteX4" fmla="*/ 649687 w 1336958"/>
                  <a:gd name="connsiteY4" fmla="*/ 11341 h 1606958"/>
                  <a:gd name="connsiteX5" fmla="*/ 687652 w 1336958"/>
                  <a:gd name="connsiteY5" fmla="*/ 10866 h 1606958"/>
                  <a:gd name="connsiteX6" fmla="*/ 945034 w 1336958"/>
                  <a:gd name="connsiteY6" fmla="*/ 267581 h 1606958"/>
                  <a:gd name="connsiteX7" fmla="*/ 945510 w 1336958"/>
                  <a:gd name="connsiteY7" fmla="*/ 314300 h 1606958"/>
                  <a:gd name="connsiteX8" fmla="*/ 498303 w 1336958"/>
                  <a:gd name="connsiteY8" fmla="*/ 761032 h 1606958"/>
                  <a:gd name="connsiteX9" fmla="*/ 445018 w 1336958"/>
                  <a:gd name="connsiteY9" fmla="*/ 1040299 h 1606958"/>
                  <a:gd name="connsiteX10" fmla="*/ 694312 w 1336958"/>
                  <a:gd name="connsiteY10" fmla="*/ 1181978 h 1606958"/>
                  <a:gd name="connsiteX11" fmla="*/ 898505 w 1336958"/>
                  <a:gd name="connsiteY11" fmla="*/ 1023552 h 1606958"/>
                  <a:gd name="connsiteX12" fmla="*/ 848076 w 1336958"/>
                  <a:gd name="connsiteY12" fmla="*/ 770357 h 1606958"/>
                  <a:gd name="connsiteX13" fmla="*/ 749405 w 1336958"/>
                  <a:gd name="connsiteY13" fmla="*/ 670734 h 1606958"/>
                  <a:gd name="connsiteX14" fmla="*/ 749405 w 1336958"/>
                  <a:gd name="connsiteY14" fmla="*/ 637622 h 1606958"/>
                  <a:gd name="connsiteX15" fmla="*/ 1016777 w 1336958"/>
                  <a:gd name="connsiteY15" fmla="*/ 370629 h 1606958"/>
                  <a:gd name="connsiteX16" fmla="*/ 1044657 w 1336958"/>
                  <a:gd name="connsiteY16" fmla="*/ 367109 h 1606958"/>
                  <a:gd name="connsiteX17" fmla="*/ 1259126 w 1336958"/>
                  <a:gd name="connsiteY17" fmla="*/ 622207 h 1606958"/>
                  <a:gd name="connsiteX18" fmla="*/ 1336768 w 1336958"/>
                  <a:gd name="connsiteY18" fmla="*/ 956376 h 16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36958" h="1606958">
                    <a:moveTo>
                      <a:pt x="1336959" y="956376"/>
                    </a:moveTo>
                    <a:cubicBezTo>
                      <a:pt x="1336959" y="1271895"/>
                      <a:pt x="1095657" y="1550400"/>
                      <a:pt x="764438" y="1599783"/>
                    </a:cubicBezTo>
                    <a:cubicBezTo>
                      <a:pt x="405626" y="1653258"/>
                      <a:pt x="62323" y="1401870"/>
                      <a:pt x="8753" y="1044771"/>
                    </a:cubicBezTo>
                    <a:cubicBezTo>
                      <a:pt x="-25215" y="818217"/>
                      <a:pt x="39868" y="622398"/>
                      <a:pt x="200767" y="459690"/>
                    </a:cubicBezTo>
                    <a:cubicBezTo>
                      <a:pt x="349487" y="309353"/>
                      <a:pt x="500396" y="161108"/>
                      <a:pt x="649687" y="11341"/>
                    </a:cubicBezTo>
                    <a:cubicBezTo>
                      <a:pt x="664150" y="-3217"/>
                      <a:pt x="672808" y="-4168"/>
                      <a:pt x="687652" y="10866"/>
                    </a:cubicBezTo>
                    <a:cubicBezTo>
                      <a:pt x="772907" y="96977"/>
                      <a:pt x="859208" y="182136"/>
                      <a:pt x="945034" y="267581"/>
                    </a:cubicBezTo>
                    <a:cubicBezTo>
                      <a:pt x="968441" y="290893"/>
                      <a:pt x="968536" y="291369"/>
                      <a:pt x="945510" y="314300"/>
                    </a:cubicBezTo>
                    <a:cubicBezTo>
                      <a:pt x="796409" y="463211"/>
                      <a:pt x="647308" y="612121"/>
                      <a:pt x="498303" y="761032"/>
                    </a:cubicBezTo>
                    <a:cubicBezTo>
                      <a:pt x="421421" y="837818"/>
                      <a:pt x="400964" y="945148"/>
                      <a:pt x="445018" y="1040299"/>
                    </a:cubicBezTo>
                    <a:cubicBezTo>
                      <a:pt x="489453" y="1136210"/>
                      <a:pt x="586983" y="1193966"/>
                      <a:pt x="694312" y="1181978"/>
                    </a:cubicBezTo>
                    <a:cubicBezTo>
                      <a:pt x="793079" y="1170940"/>
                      <a:pt x="863776" y="1116990"/>
                      <a:pt x="898505" y="1023552"/>
                    </a:cubicBezTo>
                    <a:cubicBezTo>
                      <a:pt x="933235" y="930305"/>
                      <a:pt x="915062" y="844288"/>
                      <a:pt x="848076" y="770357"/>
                    </a:cubicBezTo>
                    <a:cubicBezTo>
                      <a:pt x="816676" y="735817"/>
                      <a:pt x="783088" y="703180"/>
                      <a:pt x="749405" y="670734"/>
                    </a:cubicBezTo>
                    <a:cubicBezTo>
                      <a:pt x="736559" y="658365"/>
                      <a:pt x="737130" y="649896"/>
                      <a:pt x="749405" y="637622"/>
                    </a:cubicBezTo>
                    <a:cubicBezTo>
                      <a:pt x="838846" y="548941"/>
                      <a:pt x="927907" y="459881"/>
                      <a:pt x="1016777" y="370629"/>
                    </a:cubicBezTo>
                    <a:cubicBezTo>
                      <a:pt x="1025722" y="361590"/>
                      <a:pt x="1033809" y="356167"/>
                      <a:pt x="1044657" y="367109"/>
                    </a:cubicBezTo>
                    <a:cubicBezTo>
                      <a:pt x="1123346" y="446084"/>
                      <a:pt x="1206793" y="520967"/>
                      <a:pt x="1259126" y="622207"/>
                    </a:cubicBezTo>
                    <a:cubicBezTo>
                      <a:pt x="1310602" y="721735"/>
                      <a:pt x="1338196" y="826686"/>
                      <a:pt x="1336768" y="95637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>
                  <a:solidFill>
                    <a:srgbClr val="042359"/>
                  </a:solidFill>
                  <a:latin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313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DE70488E-6D96-86CC-85FB-8012A94DD851}"/>
              </a:ext>
            </a:extLst>
          </p:cNvPr>
          <p:cNvSpPr/>
          <p:nvPr/>
        </p:nvSpPr>
        <p:spPr>
          <a:xfrm>
            <a:off x="0" y="4784919"/>
            <a:ext cx="12192000" cy="20730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3B974F-A8D0-AEB0-94DA-501DD5E25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Who We Are</a:t>
            </a:r>
            <a:endParaRPr lang="en-US" sz="360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9B91FF95-F8DF-D0B2-3EF4-2ABC2677907D}"/>
              </a:ext>
            </a:extLst>
          </p:cNvPr>
          <p:cNvSpPr/>
          <p:nvPr/>
        </p:nvSpPr>
        <p:spPr>
          <a:xfrm>
            <a:off x="6454143" y="1952091"/>
            <a:ext cx="5145087" cy="588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>
                <a:solidFill>
                  <a:schemeClr val="tx2"/>
                </a:solidFill>
                <a:latin typeface="Arial"/>
                <a:ea typeface="Arial" pitchFamily="34" charset="-122"/>
                <a:cs typeface="Arial"/>
              </a:rPr>
              <a:t>To provide clinicians with the tools to advance the entire perioperative patient journey.</a:t>
            </a:r>
          </a:p>
        </p:txBody>
      </p:sp>
      <p:sp>
        <p:nvSpPr>
          <p:cNvPr id="23" name="Text 11">
            <a:extLst>
              <a:ext uri="{FF2B5EF4-FFF2-40B4-BE49-F238E27FC236}">
                <a16:creationId xmlns:a16="http://schemas.microsoft.com/office/drawing/2014/main" id="{80CFA608-27C8-5401-69B6-145DBBE1B871}"/>
              </a:ext>
            </a:extLst>
          </p:cNvPr>
          <p:cNvSpPr/>
          <p:nvPr/>
        </p:nvSpPr>
        <p:spPr>
          <a:xfrm>
            <a:off x="6454144" y="3745323"/>
            <a:ext cx="5318756" cy="828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>
                <a:solidFill>
                  <a:schemeClr val="tx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earn trust across the procedures of today and tomorrow by delivering a broad portfolio and creating clinical, economic, and relationship value.</a:t>
            </a:r>
            <a:endParaRPr lang="en-US" sz="1600">
              <a:solidFill>
                <a:schemeClr val="tx2"/>
              </a:solidFill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CD5EC44-E963-EDE1-BFB3-F317243D13C8}"/>
              </a:ext>
            </a:extLst>
          </p:cNvPr>
          <p:cNvSpPr/>
          <p:nvPr/>
        </p:nvSpPr>
        <p:spPr>
          <a:xfrm>
            <a:off x="6350266" y="1550872"/>
            <a:ext cx="5422634" cy="33215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bg1"/>
                </a:solidFill>
              </a:rPr>
              <a:t>Our Purpose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D3E5A2F-DD68-0B47-6070-3C5690453DAF}"/>
              </a:ext>
            </a:extLst>
          </p:cNvPr>
          <p:cNvSpPr/>
          <p:nvPr/>
        </p:nvSpPr>
        <p:spPr>
          <a:xfrm>
            <a:off x="6350266" y="3315813"/>
            <a:ext cx="5422634" cy="33215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bg1"/>
                </a:solidFill>
              </a:rPr>
              <a:t>Our Mission</a:t>
            </a:r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0158DB85-3CD2-6CB4-4C39-3B1697C0E97F}"/>
              </a:ext>
            </a:extLst>
          </p:cNvPr>
          <p:cNvSpPr/>
          <p:nvPr/>
        </p:nvSpPr>
        <p:spPr>
          <a:xfrm>
            <a:off x="6308620" y="5160124"/>
            <a:ext cx="1123267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7</a:t>
            </a:r>
            <a:endParaRPr lang="en-US" sz="6000" baseline="30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66587BF3-D325-2BF3-DCB9-7A46B3D70577}"/>
              </a:ext>
            </a:extLst>
          </p:cNvPr>
          <p:cNvSpPr/>
          <p:nvPr/>
        </p:nvSpPr>
        <p:spPr>
          <a:xfrm>
            <a:off x="249006" y="5155875"/>
            <a:ext cx="26825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400" b="1" baseline="30000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~$</a:t>
            </a:r>
            <a:r>
              <a:rPr lang="en-US" sz="6000" b="1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475</a:t>
            </a:r>
            <a:r>
              <a:rPr lang="en-US" sz="4800" b="1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M</a:t>
            </a:r>
            <a:endParaRPr lang="en-US" sz="6000" baseline="30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AA7B43D7-F5DF-3D64-D94A-3732FB6212AF}"/>
              </a:ext>
            </a:extLst>
          </p:cNvPr>
          <p:cNvSpPr/>
          <p:nvPr/>
        </p:nvSpPr>
        <p:spPr>
          <a:xfrm>
            <a:off x="522561" y="5832608"/>
            <a:ext cx="1975207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b="1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99D0613A-FAB5-3640-238D-CF1A3B68A1F0}"/>
              </a:ext>
            </a:extLst>
          </p:cNvPr>
          <p:cNvSpPr/>
          <p:nvPr/>
        </p:nvSpPr>
        <p:spPr>
          <a:xfrm>
            <a:off x="6308620" y="5821899"/>
            <a:ext cx="1975207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>
                <a:latin typeface="Arial" pitchFamily="34" charset="0"/>
                <a:ea typeface="Arial" pitchFamily="34" charset="-122"/>
                <a:cs typeface="Arial" pitchFamily="34" charset="-120"/>
              </a:rPr>
              <a:t>Trusted Brands</a:t>
            </a:r>
            <a:endParaRPr lang="en-US" b="1"/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8D62489F-092E-3C4C-17B9-F12E6710CDCF}"/>
              </a:ext>
            </a:extLst>
          </p:cNvPr>
          <p:cNvSpPr/>
          <p:nvPr/>
        </p:nvSpPr>
        <p:spPr>
          <a:xfrm>
            <a:off x="3455230" y="5155875"/>
            <a:ext cx="26825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1400</a:t>
            </a:r>
            <a:r>
              <a:rPr lang="en-US" sz="4800" b="1" baseline="30000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+</a:t>
            </a:r>
            <a:endParaRPr lang="en-US" sz="6000" baseline="30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D2A1DD0B-543B-1FA4-59DE-A92609D37773}"/>
              </a:ext>
            </a:extLst>
          </p:cNvPr>
          <p:cNvSpPr/>
          <p:nvPr/>
        </p:nvSpPr>
        <p:spPr>
          <a:xfrm>
            <a:off x="3544392" y="5832608"/>
            <a:ext cx="1975207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>
                <a:latin typeface="Arial" pitchFamily="34" charset="0"/>
                <a:ea typeface="Arial" pitchFamily="34" charset="-122"/>
                <a:cs typeface="Arial" pitchFamily="34" charset="-120"/>
              </a:rPr>
              <a:t>Employees</a:t>
            </a:r>
            <a:endParaRPr lang="en-US" b="1"/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9222247B-139A-F130-0693-1DC540708B34}"/>
              </a:ext>
            </a:extLst>
          </p:cNvPr>
          <p:cNvSpPr/>
          <p:nvPr/>
        </p:nvSpPr>
        <p:spPr>
          <a:xfrm>
            <a:off x="9145968" y="5155875"/>
            <a:ext cx="268256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spc="-300">
                <a:solidFill>
                  <a:schemeClr val="bg2"/>
                </a:solidFill>
                <a:latin typeface="+mj-lt"/>
                <a:ea typeface="Arial Black" pitchFamily="34" charset="-122"/>
                <a:cs typeface="Arial Black" pitchFamily="34" charset="-120"/>
              </a:rPr>
              <a:t>5</a:t>
            </a:r>
            <a:endParaRPr lang="en-US" sz="6000" baseline="300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5" name="Text 13">
            <a:extLst>
              <a:ext uri="{FF2B5EF4-FFF2-40B4-BE49-F238E27FC236}">
                <a16:creationId xmlns:a16="http://schemas.microsoft.com/office/drawing/2014/main" id="{702A504C-552C-9F58-3DF8-C82FD30225EA}"/>
              </a:ext>
            </a:extLst>
          </p:cNvPr>
          <p:cNvSpPr/>
          <p:nvPr/>
        </p:nvSpPr>
        <p:spPr>
          <a:xfrm>
            <a:off x="9179343" y="5804534"/>
            <a:ext cx="1975207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>
                <a:latin typeface="Arial" pitchFamily="34" charset="0"/>
                <a:ea typeface="Arial" pitchFamily="34" charset="-122"/>
                <a:cs typeface="Arial" pitchFamily="34" charset="-120"/>
              </a:rPr>
              <a:t>Manufacturing Sites</a:t>
            </a:r>
            <a:endParaRPr lang="en-US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7B6E3D-D84E-8122-05BD-678FAEDCAEDD}"/>
              </a:ext>
            </a:extLst>
          </p:cNvPr>
          <p:cNvSpPr txBox="1"/>
          <p:nvPr/>
        </p:nvSpPr>
        <p:spPr>
          <a:xfrm>
            <a:off x="448836" y="6336075"/>
            <a:ext cx="7594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</a:rPr>
              <a:t>Page </a:t>
            </a:r>
            <a:fld id="{267278A9-55AB-CD43-88BE-B287B5A3C3CE}" type="slidenum">
              <a:rPr lang="en-US" sz="80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lang="en-US" sz="80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</a:rPr>
              <a:t>©2026 Aspen Surgical Products, Inc ALL RIGHTS RESERVED.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FB3B6E-1DC6-A8BC-E487-5C42DFEF542F}"/>
              </a:ext>
            </a:extLst>
          </p:cNvPr>
          <p:cNvSpPr txBox="1"/>
          <p:nvPr/>
        </p:nvSpPr>
        <p:spPr>
          <a:xfrm>
            <a:off x="557960" y="1952091"/>
            <a:ext cx="496164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>
                <a:solidFill>
                  <a:srgbClr val="002060"/>
                </a:solidFill>
                <a:latin typeface="Arial"/>
                <a:ea typeface="Arial" pitchFamily="34" charset="-122"/>
                <a:cs typeface="Arial"/>
              </a:rPr>
              <a:t>A trusted provider of surgical essentials offering a unique combination of portfolio scale and partnership flexibility, committed to delivering quality and consistency.</a:t>
            </a:r>
            <a:r>
              <a:rPr lang="en-US" sz="1600">
                <a:solidFill>
                  <a:srgbClr val="002060"/>
                </a:solidFill>
                <a:latin typeface="Arial"/>
                <a:cs typeface="Arial"/>
              </a:rPr>
              <a:t> Our portfolio spans the entire patient perioperative journey, from single-use essentials to sophisticated equipment, enabling clinical excellence. 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CC672CC-6E3A-B2C9-BBF9-5B1E0286E738}"/>
              </a:ext>
            </a:extLst>
          </p:cNvPr>
          <p:cNvGrpSpPr/>
          <p:nvPr/>
        </p:nvGrpSpPr>
        <p:grpSpPr>
          <a:xfrm>
            <a:off x="3253418" y="5155875"/>
            <a:ext cx="5627594" cy="1146383"/>
            <a:chOff x="3347547" y="4781722"/>
            <a:chExt cx="5627594" cy="1188155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3C4EFD8F-2AF1-6FE4-A663-6627005FA0E7}"/>
                </a:ext>
              </a:extLst>
            </p:cNvPr>
            <p:cNvCxnSpPr>
              <a:cxnSpLocks/>
            </p:cNvCxnSpPr>
            <p:nvPr/>
          </p:nvCxnSpPr>
          <p:spPr>
            <a:xfrm>
              <a:off x="3347547" y="4781722"/>
              <a:ext cx="0" cy="1188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9A1498D-D05C-0643-4A68-A18861EA42CD}"/>
                </a:ext>
              </a:extLst>
            </p:cNvPr>
            <p:cNvCxnSpPr>
              <a:cxnSpLocks/>
            </p:cNvCxnSpPr>
            <p:nvPr/>
          </p:nvCxnSpPr>
          <p:spPr>
            <a:xfrm>
              <a:off x="6161344" y="4781722"/>
              <a:ext cx="0" cy="1188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A1CE65F-87E5-2DE1-29C3-B5A002B29F72}"/>
                </a:ext>
              </a:extLst>
            </p:cNvPr>
            <p:cNvCxnSpPr>
              <a:cxnSpLocks/>
            </p:cNvCxnSpPr>
            <p:nvPr/>
          </p:nvCxnSpPr>
          <p:spPr>
            <a:xfrm>
              <a:off x="8975141" y="4781722"/>
              <a:ext cx="0" cy="11881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13F2B585-F0C0-B979-1F42-BC1562087012}"/>
              </a:ext>
            </a:extLst>
          </p:cNvPr>
          <p:cNvSpPr/>
          <p:nvPr/>
        </p:nvSpPr>
        <p:spPr>
          <a:xfrm>
            <a:off x="406666" y="1550872"/>
            <a:ext cx="5422634" cy="33215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bg1"/>
                </a:solidFill>
              </a:rPr>
              <a:t>Who We Are</a:t>
            </a:r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BF78D666-9709-3C74-E10E-5558041885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8995" y="916511"/>
            <a:ext cx="499876" cy="49987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62BB4E82-6757-E73C-63E1-F9AD8282C7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4143" y="837928"/>
            <a:ext cx="643883" cy="643883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4639388A-5745-25F4-00C2-F4E0ED082E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54143" y="2604961"/>
            <a:ext cx="670444" cy="670444"/>
          </a:xfrm>
          <a:prstGeom prst="rect">
            <a:avLst/>
          </a:prstGeom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2116243-0C4D-FB1C-F6FD-3C87E859427C}"/>
              </a:ext>
            </a:extLst>
          </p:cNvPr>
          <p:cNvCxnSpPr>
            <a:cxnSpLocks/>
          </p:cNvCxnSpPr>
          <p:nvPr/>
        </p:nvCxnSpPr>
        <p:spPr>
          <a:xfrm>
            <a:off x="6067215" y="1550872"/>
            <a:ext cx="0" cy="2913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80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F1997-3D18-5253-FF17-FA2EF721D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Industry-leading Surgical Solutions</a:t>
            </a:r>
          </a:p>
        </p:txBody>
      </p:sp>
      <p:sp>
        <p:nvSpPr>
          <p:cNvPr id="421" name="Rectangle 420">
            <a:extLst>
              <a:ext uri="{FF2B5EF4-FFF2-40B4-BE49-F238E27FC236}">
                <a16:creationId xmlns:a16="http://schemas.microsoft.com/office/drawing/2014/main" id="{C4C2EB80-44B3-D2D9-6F11-EFAB3FB81BD4}"/>
              </a:ext>
            </a:extLst>
          </p:cNvPr>
          <p:cNvSpPr/>
          <p:nvPr/>
        </p:nvSpPr>
        <p:spPr>
          <a:xfrm>
            <a:off x="9550518" y="6014394"/>
            <a:ext cx="2369933" cy="531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CD006D1E-F344-99C5-3D45-569D3EC4ABFB}"/>
              </a:ext>
            </a:extLst>
          </p:cNvPr>
          <p:cNvGrpSpPr/>
          <p:nvPr/>
        </p:nvGrpSpPr>
        <p:grpSpPr>
          <a:xfrm>
            <a:off x="3324822" y="1972916"/>
            <a:ext cx="8602745" cy="4685740"/>
            <a:chOff x="405196" y="330200"/>
            <a:chExt cx="11378432" cy="6197600"/>
          </a:xfrm>
          <a:solidFill>
            <a:schemeClr val="bg2"/>
          </a:solidFill>
        </p:grpSpPr>
        <p:grpSp>
          <p:nvGrpSpPr>
            <p:cNvPr id="423" name="Group 205">
              <a:extLst>
                <a:ext uri="{FF2B5EF4-FFF2-40B4-BE49-F238E27FC236}">
                  <a16:creationId xmlns:a16="http://schemas.microsoft.com/office/drawing/2014/main" id="{A123E7F2-B3E0-BC5B-F948-358E449022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76452" y="418224"/>
              <a:ext cx="9565859" cy="5728738"/>
              <a:chOff x="1003" y="129"/>
              <a:chExt cx="5325" cy="3189"/>
            </a:xfrm>
            <a:grpFill/>
          </p:grpSpPr>
          <p:sp>
            <p:nvSpPr>
              <p:cNvPr id="580" name="Freeform 5">
                <a:extLst>
                  <a:ext uri="{FF2B5EF4-FFF2-40B4-BE49-F238E27FC236}">
                    <a16:creationId xmlns:a16="http://schemas.microsoft.com/office/drawing/2014/main" id="{60EB300F-B12E-F6B8-4BD8-72A2290DD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1" y="2580"/>
                <a:ext cx="131" cy="149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Freeform 6">
                <a:extLst>
                  <a:ext uri="{FF2B5EF4-FFF2-40B4-BE49-F238E27FC236}">
                    <a16:creationId xmlns:a16="http://schemas.microsoft.com/office/drawing/2014/main" id="{BFEC3C85-C5D6-5790-9279-24B57F5C0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1" y="2580"/>
                <a:ext cx="131" cy="149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Freeform 7">
                <a:extLst>
                  <a:ext uri="{FF2B5EF4-FFF2-40B4-BE49-F238E27FC236}">
                    <a16:creationId xmlns:a16="http://schemas.microsoft.com/office/drawing/2014/main" id="{7454E79A-CFE8-7641-9FD9-F3666F14F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2429"/>
                <a:ext cx="196" cy="206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8">
                <a:extLst>
                  <a:ext uri="{FF2B5EF4-FFF2-40B4-BE49-F238E27FC236}">
                    <a16:creationId xmlns:a16="http://schemas.microsoft.com/office/drawing/2014/main" id="{5D2DE5C8-0318-4ACE-7383-8F7394C79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2429"/>
                <a:ext cx="196" cy="206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Freeform 9">
                <a:extLst>
                  <a:ext uri="{FF2B5EF4-FFF2-40B4-BE49-F238E27FC236}">
                    <a16:creationId xmlns:a16="http://schemas.microsoft.com/office/drawing/2014/main" id="{DAF1BBBB-646E-977A-567C-057619311F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2133"/>
                <a:ext cx="334" cy="39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Freeform 10">
                <a:extLst>
                  <a:ext uri="{FF2B5EF4-FFF2-40B4-BE49-F238E27FC236}">
                    <a16:creationId xmlns:a16="http://schemas.microsoft.com/office/drawing/2014/main" id="{F802AB57-ED35-2BCB-8285-9A4DE0FB1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2133"/>
                <a:ext cx="334" cy="39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Freeform 11">
                <a:extLst>
                  <a:ext uri="{FF2B5EF4-FFF2-40B4-BE49-F238E27FC236}">
                    <a16:creationId xmlns:a16="http://schemas.microsoft.com/office/drawing/2014/main" id="{8FEF4CAA-E2D2-79B8-28D2-FE096804B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7" y="1244"/>
                <a:ext cx="90" cy="98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Freeform 12">
                <a:extLst>
                  <a:ext uri="{FF2B5EF4-FFF2-40B4-BE49-F238E27FC236}">
                    <a16:creationId xmlns:a16="http://schemas.microsoft.com/office/drawing/2014/main" id="{C78DDC7D-B90A-A1C2-BA62-6FE86C704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7" y="1244"/>
                <a:ext cx="90" cy="98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Freeform 13">
                <a:extLst>
                  <a:ext uri="{FF2B5EF4-FFF2-40B4-BE49-F238E27FC236}">
                    <a16:creationId xmlns:a16="http://schemas.microsoft.com/office/drawing/2014/main" id="{8C3782DC-66CB-E471-8450-E3BB8A0D7D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7" y="1852"/>
                <a:ext cx="204" cy="14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Freeform 14">
                <a:extLst>
                  <a:ext uri="{FF2B5EF4-FFF2-40B4-BE49-F238E27FC236}">
                    <a16:creationId xmlns:a16="http://schemas.microsoft.com/office/drawing/2014/main" id="{78B675EE-EB83-554E-A127-F7758FD447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7" y="1852"/>
                <a:ext cx="204" cy="14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Freeform 15">
                <a:extLst>
                  <a:ext uri="{FF2B5EF4-FFF2-40B4-BE49-F238E27FC236}">
                    <a16:creationId xmlns:a16="http://schemas.microsoft.com/office/drawing/2014/main" id="{9B257469-5346-D2CB-034C-FABD8ED774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1662"/>
                <a:ext cx="155" cy="143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Freeform 16">
                <a:extLst>
                  <a:ext uri="{FF2B5EF4-FFF2-40B4-BE49-F238E27FC236}">
                    <a16:creationId xmlns:a16="http://schemas.microsoft.com/office/drawing/2014/main" id="{3CA27E13-86CB-4217-F8EC-6EFF96282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1662"/>
                <a:ext cx="155" cy="143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2" name="Freeform 17">
                <a:extLst>
                  <a:ext uri="{FF2B5EF4-FFF2-40B4-BE49-F238E27FC236}">
                    <a16:creationId xmlns:a16="http://schemas.microsoft.com/office/drawing/2014/main" id="{60CCE504-648A-E68B-3EB1-2829788ACB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7" y="1768"/>
                <a:ext cx="124" cy="314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Freeform 18">
                <a:extLst>
                  <a:ext uri="{FF2B5EF4-FFF2-40B4-BE49-F238E27FC236}">
                    <a16:creationId xmlns:a16="http://schemas.microsoft.com/office/drawing/2014/main" id="{9FEB898F-D855-1305-0AAD-4122B68145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7" y="1768"/>
                <a:ext cx="124" cy="314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4" name="Freeform 19">
                <a:extLst>
                  <a:ext uri="{FF2B5EF4-FFF2-40B4-BE49-F238E27FC236}">
                    <a16:creationId xmlns:a16="http://schemas.microsoft.com/office/drawing/2014/main" id="{6E8399CA-BC3D-06B1-313C-0F9D6F0005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4" y="1999"/>
                <a:ext cx="234" cy="248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5" name="Freeform 20">
                <a:extLst>
                  <a:ext uri="{FF2B5EF4-FFF2-40B4-BE49-F238E27FC236}">
                    <a16:creationId xmlns:a16="http://schemas.microsoft.com/office/drawing/2014/main" id="{5FE6CCB9-9DCE-01F6-2360-C90C6BBF18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4" y="1999"/>
                <a:ext cx="234" cy="248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6" name="Freeform 21">
                <a:extLst>
                  <a:ext uri="{FF2B5EF4-FFF2-40B4-BE49-F238E27FC236}">
                    <a16:creationId xmlns:a16="http://schemas.microsoft.com/office/drawing/2014/main" id="{371AD935-658D-3520-8405-2F7A00CE07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9" y="2598"/>
                <a:ext cx="18" cy="4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7" name="Freeform 22">
                <a:extLst>
                  <a:ext uri="{FF2B5EF4-FFF2-40B4-BE49-F238E27FC236}">
                    <a16:creationId xmlns:a16="http://schemas.microsoft.com/office/drawing/2014/main" id="{0ED4A144-89EA-E33F-2FAB-98F3D7C256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9" y="2598"/>
                <a:ext cx="18" cy="4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8" name="Freeform 23">
                <a:extLst>
                  <a:ext uri="{FF2B5EF4-FFF2-40B4-BE49-F238E27FC236}">
                    <a16:creationId xmlns:a16="http://schemas.microsoft.com/office/drawing/2014/main" id="{6EAD4B6C-43A4-DEAE-C98F-F297201DE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1250"/>
                <a:ext cx="282" cy="200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9" name="Freeform 24">
                <a:extLst>
                  <a:ext uri="{FF2B5EF4-FFF2-40B4-BE49-F238E27FC236}">
                    <a16:creationId xmlns:a16="http://schemas.microsoft.com/office/drawing/2014/main" id="{A91CEB05-40B6-C2CD-C05E-16DDEF0D96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1250"/>
                <a:ext cx="282" cy="200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0" name="Freeform 25">
                <a:extLst>
                  <a:ext uri="{FF2B5EF4-FFF2-40B4-BE49-F238E27FC236}">
                    <a16:creationId xmlns:a16="http://schemas.microsoft.com/office/drawing/2014/main" id="{DF7725D7-8F67-0CC0-B683-FE97633804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148"/>
                <a:ext cx="979" cy="565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1" name="Freeform 26">
                <a:extLst>
                  <a:ext uri="{FF2B5EF4-FFF2-40B4-BE49-F238E27FC236}">
                    <a16:creationId xmlns:a16="http://schemas.microsoft.com/office/drawing/2014/main" id="{6699EAF4-6FCB-BAB7-1EF0-C4B471F032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148"/>
                <a:ext cx="979" cy="565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2" name="Freeform 27">
                <a:extLst>
                  <a:ext uri="{FF2B5EF4-FFF2-40B4-BE49-F238E27FC236}">
                    <a16:creationId xmlns:a16="http://schemas.microsoft.com/office/drawing/2014/main" id="{C08958DC-7A02-DDAF-74E5-7B3FC015B4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3" y="2904"/>
                <a:ext cx="92" cy="104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3" name="Freeform 28">
                <a:extLst>
                  <a:ext uri="{FF2B5EF4-FFF2-40B4-BE49-F238E27FC236}">
                    <a16:creationId xmlns:a16="http://schemas.microsoft.com/office/drawing/2014/main" id="{12DF88E2-6183-B230-11F2-3CCEFF3EF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3" y="2904"/>
                <a:ext cx="92" cy="104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" name="Freeform 29">
                <a:extLst>
                  <a:ext uri="{FF2B5EF4-FFF2-40B4-BE49-F238E27FC236}">
                    <a16:creationId xmlns:a16="http://schemas.microsoft.com/office/drawing/2014/main" id="{12F3DC0C-D25F-DBC5-F95B-8A270A0DBC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82" y="838"/>
                <a:ext cx="171" cy="296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" name="Freeform 30">
                <a:extLst>
                  <a:ext uri="{FF2B5EF4-FFF2-40B4-BE49-F238E27FC236}">
                    <a16:creationId xmlns:a16="http://schemas.microsoft.com/office/drawing/2014/main" id="{9E761AE5-F988-BA58-13BF-B4BE450871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82" y="838"/>
                <a:ext cx="171" cy="296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6" name="Freeform 31">
                <a:extLst>
                  <a:ext uri="{FF2B5EF4-FFF2-40B4-BE49-F238E27FC236}">
                    <a16:creationId xmlns:a16="http://schemas.microsoft.com/office/drawing/2014/main" id="{29D9ADC3-248F-5B05-A86B-9CCBE5BE0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" y="1703"/>
                <a:ext cx="90" cy="63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7" name="Freeform 32">
                <a:extLst>
                  <a:ext uri="{FF2B5EF4-FFF2-40B4-BE49-F238E27FC236}">
                    <a16:creationId xmlns:a16="http://schemas.microsoft.com/office/drawing/2014/main" id="{779969E7-FABE-12BF-D696-731486ABC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" y="1703"/>
                <a:ext cx="90" cy="63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8" name="Freeform 33">
                <a:extLst>
                  <a:ext uri="{FF2B5EF4-FFF2-40B4-BE49-F238E27FC236}">
                    <a16:creationId xmlns:a16="http://schemas.microsoft.com/office/drawing/2014/main" id="{A35F72D4-8E42-93CA-CFE6-2EA4525477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2" y="1071"/>
                <a:ext cx="292" cy="210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9" name="Freeform 34">
                <a:extLst>
                  <a:ext uri="{FF2B5EF4-FFF2-40B4-BE49-F238E27FC236}">
                    <a16:creationId xmlns:a16="http://schemas.microsoft.com/office/drawing/2014/main" id="{835E9515-B044-D1E9-1943-020DF71FF0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2" y="1071"/>
                <a:ext cx="292" cy="210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0" name="Freeform 35">
                <a:extLst>
                  <a:ext uri="{FF2B5EF4-FFF2-40B4-BE49-F238E27FC236}">
                    <a16:creationId xmlns:a16="http://schemas.microsoft.com/office/drawing/2014/main" id="{EA1BB1B6-EAC1-3A1A-E634-D37BFD2B24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2" y="2162"/>
                <a:ext cx="102" cy="138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1" name="Freeform 36">
                <a:extLst>
                  <a:ext uri="{FF2B5EF4-FFF2-40B4-BE49-F238E27FC236}">
                    <a16:creationId xmlns:a16="http://schemas.microsoft.com/office/drawing/2014/main" id="{93EBE5B1-F5E4-E1A5-8620-06D55B21AF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2" y="2162"/>
                <a:ext cx="102" cy="138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Freeform 37">
                <a:extLst>
                  <a:ext uri="{FF2B5EF4-FFF2-40B4-BE49-F238E27FC236}">
                    <a16:creationId xmlns:a16="http://schemas.microsoft.com/office/drawing/2014/main" id="{49D51FC8-7E15-577C-1900-80AA23CA53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2" y="1314"/>
                <a:ext cx="241" cy="173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Freeform 38">
                <a:extLst>
                  <a:ext uri="{FF2B5EF4-FFF2-40B4-BE49-F238E27FC236}">
                    <a16:creationId xmlns:a16="http://schemas.microsoft.com/office/drawing/2014/main" id="{A80F2169-E4F4-363D-C8B7-CA8CEE9DCC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2" y="1314"/>
                <a:ext cx="241" cy="173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" name="Freeform 39">
                <a:extLst>
                  <a:ext uri="{FF2B5EF4-FFF2-40B4-BE49-F238E27FC236}">
                    <a16:creationId xmlns:a16="http://schemas.microsoft.com/office/drawing/2014/main" id="{D506AAD1-48F9-E39B-49D6-A27E66F50F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1" y="1332"/>
                <a:ext cx="321" cy="151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Freeform 40">
                <a:extLst>
                  <a:ext uri="{FF2B5EF4-FFF2-40B4-BE49-F238E27FC236}">
                    <a16:creationId xmlns:a16="http://schemas.microsoft.com/office/drawing/2014/main" id="{A0D9A9CE-462C-7B74-0A83-056868AAB0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1" y="1332"/>
                <a:ext cx="321" cy="151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6" name="Freeform 41">
                <a:extLst>
                  <a:ext uri="{FF2B5EF4-FFF2-40B4-BE49-F238E27FC236}">
                    <a16:creationId xmlns:a16="http://schemas.microsoft.com/office/drawing/2014/main" id="{ED4D2821-1BEF-0772-5F2F-30358AE49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446"/>
                <a:ext cx="76" cy="151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Freeform 42">
                <a:extLst>
                  <a:ext uri="{FF2B5EF4-FFF2-40B4-BE49-F238E27FC236}">
                    <a16:creationId xmlns:a16="http://schemas.microsoft.com/office/drawing/2014/main" id="{02C65E64-AED0-C0C9-0611-772180C9B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446"/>
                <a:ext cx="76" cy="151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8" name="Freeform 43">
                <a:extLst>
                  <a:ext uri="{FF2B5EF4-FFF2-40B4-BE49-F238E27FC236}">
                    <a16:creationId xmlns:a16="http://schemas.microsoft.com/office/drawing/2014/main" id="{8F652391-55A0-DBB3-9081-E04D2BC56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2023"/>
                <a:ext cx="10" cy="14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Freeform 44">
                <a:extLst>
                  <a:ext uri="{FF2B5EF4-FFF2-40B4-BE49-F238E27FC236}">
                    <a16:creationId xmlns:a16="http://schemas.microsoft.com/office/drawing/2014/main" id="{577C0837-71D9-686D-9356-CDD26CCE39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2023"/>
                <a:ext cx="10" cy="14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Freeform 45">
                <a:extLst>
                  <a:ext uri="{FF2B5EF4-FFF2-40B4-BE49-F238E27FC236}">
                    <a16:creationId xmlns:a16="http://schemas.microsoft.com/office/drawing/2014/main" id="{8CE1F41B-5DDE-0042-BAA1-F37991164D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005"/>
                <a:ext cx="38" cy="130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1" name="Freeform 46">
                <a:extLst>
                  <a:ext uri="{FF2B5EF4-FFF2-40B4-BE49-F238E27FC236}">
                    <a16:creationId xmlns:a16="http://schemas.microsoft.com/office/drawing/2014/main" id="{BC45F394-225E-0389-A235-5BC1141BC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005"/>
                <a:ext cx="38" cy="130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Freeform 47">
                <a:extLst>
                  <a:ext uri="{FF2B5EF4-FFF2-40B4-BE49-F238E27FC236}">
                    <a16:creationId xmlns:a16="http://schemas.microsoft.com/office/drawing/2014/main" id="{26BEAC4B-614E-B30E-635B-5C3F0E4140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2" y="1831"/>
                <a:ext cx="124" cy="312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3" name="Freeform 48">
                <a:extLst>
                  <a:ext uri="{FF2B5EF4-FFF2-40B4-BE49-F238E27FC236}">
                    <a16:creationId xmlns:a16="http://schemas.microsoft.com/office/drawing/2014/main" id="{17533226-7715-C701-461B-79E86C0C68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2" y="1831"/>
                <a:ext cx="124" cy="312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Freeform 49">
                <a:extLst>
                  <a:ext uri="{FF2B5EF4-FFF2-40B4-BE49-F238E27FC236}">
                    <a16:creationId xmlns:a16="http://schemas.microsoft.com/office/drawing/2014/main" id="{33D7D409-F0B2-F331-EAB0-A3D818CD54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7" y="2292"/>
                <a:ext cx="185" cy="220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5" name="Freeform 50">
                <a:extLst>
                  <a:ext uri="{FF2B5EF4-FFF2-40B4-BE49-F238E27FC236}">
                    <a16:creationId xmlns:a16="http://schemas.microsoft.com/office/drawing/2014/main" id="{5F6D3DF8-6018-30D1-B1A3-2338E65C67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7" y="2292"/>
                <a:ext cx="185" cy="220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Freeform 51">
                <a:extLst>
                  <a:ext uri="{FF2B5EF4-FFF2-40B4-BE49-F238E27FC236}">
                    <a16:creationId xmlns:a16="http://schemas.microsoft.com/office/drawing/2014/main" id="{AE369EDD-8B81-5204-C140-D6720B28D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9" y="1360"/>
                <a:ext cx="127" cy="115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7" name="Freeform 52">
                <a:extLst>
                  <a:ext uri="{FF2B5EF4-FFF2-40B4-BE49-F238E27FC236}">
                    <a16:creationId xmlns:a16="http://schemas.microsoft.com/office/drawing/2014/main" id="{1A9E348F-D66E-834E-D7A1-8A2658D253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9" y="1360"/>
                <a:ext cx="127" cy="115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Freeform 53">
                <a:extLst>
                  <a:ext uri="{FF2B5EF4-FFF2-40B4-BE49-F238E27FC236}">
                    <a16:creationId xmlns:a16="http://schemas.microsoft.com/office/drawing/2014/main" id="{C8CF17F0-3554-E22D-BABC-63B7CBB02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5" y="1715"/>
                <a:ext cx="35" cy="69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Freeform 54">
                <a:extLst>
                  <a:ext uri="{FF2B5EF4-FFF2-40B4-BE49-F238E27FC236}">
                    <a16:creationId xmlns:a16="http://schemas.microsoft.com/office/drawing/2014/main" id="{C7B7FFDD-2E6F-B819-E9EC-A4BA1DBE0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5" y="1715"/>
                <a:ext cx="35" cy="69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Freeform 55">
                <a:extLst>
                  <a:ext uri="{FF2B5EF4-FFF2-40B4-BE49-F238E27FC236}">
                    <a16:creationId xmlns:a16="http://schemas.microsoft.com/office/drawing/2014/main" id="{91FF9DEA-68EF-5352-3E2B-1D1D1F379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442"/>
                <a:ext cx="110" cy="118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1" name="Freeform 56">
                <a:extLst>
                  <a:ext uri="{FF2B5EF4-FFF2-40B4-BE49-F238E27FC236}">
                    <a16:creationId xmlns:a16="http://schemas.microsoft.com/office/drawing/2014/main" id="{016CDDB6-E621-4158-8432-A75521748B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442"/>
                <a:ext cx="110" cy="118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2" name="Freeform 57">
                <a:extLst>
                  <a:ext uri="{FF2B5EF4-FFF2-40B4-BE49-F238E27FC236}">
                    <a16:creationId xmlns:a16="http://schemas.microsoft.com/office/drawing/2014/main" id="{742F3DC6-0CC5-4B6B-AE0E-FBF9E5C61A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1187"/>
                <a:ext cx="83" cy="61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" name="Freeform 58">
                <a:extLst>
                  <a:ext uri="{FF2B5EF4-FFF2-40B4-BE49-F238E27FC236}">
                    <a16:creationId xmlns:a16="http://schemas.microsoft.com/office/drawing/2014/main" id="{27A2F18A-7CBA-D767-5593-18C2B4614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1187"/>
                <a:ext cx="83" cy="61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" name="Freeform 59">
                <a:extLst>
                  <a:ext uri="{FF2B5EF4-FFF2-40B4-BE49-F238E27FC236}">
                    <a16:creationId xmlns:a16="http://schemas.microsoft.com/office/drawing/2014/main" id="{9197C6F4-F14B-A8E6-9561-4386605E9C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0" y="590"/>
                <a:ext cx="221" cy="42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5" name="Freeform 60">
                <a:extLst>
                  <a:ext uri="{FF2B5EF4-FFF2-40B4-BE49-F238E27FC236}">
                    <a16:creationId xmlns:a16="http://schemas.microsoft.com/office/drawing/2014/main" id="{4F003556-BE75-2B43-CC26-583457944B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0" y="590"/>
                <a:ext cx="221" cy="42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6" name="Freeform 61">
                <a:extLst>
                  <a:ext uri="{FF2B5EF4-FFF2-40B4-BE49-F238E27FC236}">
                    <a16:creationId xmlns:a16="http://schemas.microsoft.com/office/drawing/2014/main" id="{A6CE346A-E134-1BEA-659A-45436BF8C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2800"/>
                <a:ext cx="22" cy="31"/>
              </a:xfrm>
              <a:custGeom>
                <a:avLst/>
                <a:gdLst>
                  <a:gd name="T0" fmla="*/ 10 w 11"/>
                  <a:gd name="T1" fmla="*/ 10 h 16"/>
                  <a:gd name="T2" fmla="*/ 11 w 11"/>
                  <a:gd name="T3" fmla="*/ 4 h 16"/>
                  <a:gd name="T4" fmla="*/ 7 w 11"/>
                  <a:gd name="T5" fmla="*/ 0 h 16"/>
                  <a:gd name="T6" fmla="*/ 3 w 11"/>
                  <a:gd name="T7" fmla="*/ 1 h 16"/>
                  <a:gd name="T8" fmla="*/ 1 w 11"/>
                  <a:gd name="T9" fmla="*/ 5 h 16"/>
                  <a:gd name="T10" fmla="*/ 1 w 11"/>
                  <a:gd name="T11" fmla="*/ 11 h 16"/>
                  <a:gd name="T12" fmla="*/ 4 w 11"/>
                  <a:gd name="T13" fmla="*/ 14 h 16"/>
                  <a:gd name="T14" fmla="*/ 11 w 11"/>
                  <a:gd name="T15" fmla="*/ 16 h 16"/>
                  <a:gd name="T16" fmla="*/ 10 w 11"/>
                  <a:gd name="T17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">
                    <a:moveTo>
                      <a:pt x="10" y="10"/>
                    </a:moveTo>
                    <a:cubicBezTo>
                      <a:pt x="10" y="10"/>
                      <a:pt x="11" y="6"/>
                      <a:pt x="11" y="4"/>
                    </a:cubicBezTo>
                    <a:cubicBezTo>
                      <a:pt x="11" y="2"/>
                      <a:pt x="7" y="0"/>
                      <a:pt x="7" y="0"/>
                    </a:cubicBezTo>
                    <a:cubicBezTo>
                      <a:pt x="7" y="0"/>
                      <a:pt x="5" y="2"/>
                      <a:pt x="3" y="1"/>
                    </a:cubicBezTo>
                    <a:cubicBezTo>
                      <a:pt x="2" y="0"/>
                      <a:pt x="1" y="2"/>
                      <a:pt x="1" y="5"/>
                    </a:cubicBezTo>
                    <a:cubicBezTo>
                      <a:pt x="1" y="9"/>
                      <a:pt x="0" y="8"/>
                      <a:pt x="1" y="11"/>
                    </a:cubicBezTo>
                    <a:cubicBezTo>
                      <a:pt x="3" y="14"/>
                      <a:pt x="2" y="12"/>
                      <a:pt x="4" y="14"/>
                    </a:cubicBezTo>
                    <a:cubicBezTo>
                      <a:pt x="7" y="15"/>
                      <a:pt x="11" y="16"/>
                      <a:pt x="11" y="16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7" name="Freeform 62">
                <a:extLst>
                  <a:ext uri="{FF2B5EF4-FFF2-40B4-BE49-F238E27FC236}">
                    <a16:creationId xmlns:a16="http://schemas.microsoft.com/office/drawing/2014/main" id="{4F6702AD-A256-ED89-F3D9-F6B94B4367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2113"/>
                <a:ext cx="71" cy="112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8" name="Freeform 63">
                <a:extLst>
                  <a:ext uri="{FF2B5EF4-FFF2-40B4-BE49-F238E27FC236}">
                    <a16:creationId xmlns:a16="http://schemas.microsoft.com/office/drawing/2014/main" id="{2AA6A8AF-6703-6C59-176D-EDB576FD3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2113"/>
                <a:ext cx="71" cy="112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9" name="Freeform 64">
                <a:extLst>
                  <a:ext uri="{FF2B5EF4-FFF2-40B4-BE49-F238E27FC236}">
                    <a16:creationId xmlns:a16="http://schemas.microsoft.com/office/drawing/2014/main" id="{CE1A6329-7737-E0C3-7776-CCB024E811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0" y="1756"/>
                <a:ext cx="288" cy="418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0" name="Freeform 65">
                <a:extLst>
                  <a:ext uri="{FF2B5EF4-FFF2-40B4-BE49-F238E27FC236}">
                    <a16:creationId xmlns:a16="http://schemas.microsoft.com/office/drawing/2014/main" id="{CB6747BA-D998-AD7F-EE00-6B99324EDF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0" y="1756"/>
                <a:ext cx="288" cy="418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Freeform 66">
                <a:extLst>
                  <a:ext uri="{FF2B5EF4-FFF2-40B4-BE49-F238E27FC236}">
                    <a16:creationId xmlns:a16="http://schemas.microsoft.com/office/drawing/2014/main" id="{74EB67CB-2558-32FA-5648-719233101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5" y="2052"/>
                <a:ext cx="39" cy="81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2" name="Freeform 67">
                <a:extLst>
                  <a:ext uri="{FF2B5EF4-FFF2-40B4-BE49-F238E27FC236}">
                    <a16:creationId xmlns:a16="http://schemas.microsoft.com/office/drawing/2014/main" id="{EF9D2A55-8058-A530-39A8-5AF95AC29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5" y="2052"/>
                <a:ext cx="39" cy="81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Freeform 68">
                <a:extLst>
                  <a:ext uri="{FF2B5EF4-FFF2-40B4-BE49-F238E27FC236}">
                    <a16:creationId xmlns:a16="http://schemas.microsoft.com/office/drawing/2014/main" id="{29F87465-007F-FFA9-27BD-25FB56E4D8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3" y="1289"/>
                <a:ext cx="388" cy="373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4" name="Freeform 69">
                <a:extLst>
                  <a:ext uri="{FF2B5EF4-FFF2-40B4-BE49-F238E27FC236}">
                    <a16:creationId xmlns:a16="http://schemas.microsoft.com/office/drawing/2014/main" id="{30C865E4-66BA-1672-FCD3-7E289D89E7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3" y="1289"/>
                <a:ext cx="388" cy="373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Freeform 70">
                <a:extLst>
                  <a:ext uri="{FF2B5EF4-FFF2-40B4-BE49-F238E27FC236}">
                    <a16:creationId xmlns:a16="http://schemas.microsoft.com/office/drawing/2014/main" id="{204ECD10-1A6F-2BEE-909C-D753294B37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7" y="1424"/>
                <a:ext cx="57" cy="118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6" name="Freeform 71">
                <a:extLst>
                  <a:ext uri="{FF2B5EF4-FFF2-40B4-BE49-F238E27FC236}">
                    <a16:creationId xmlns:a16="http://schemas.microsoft.com/office/drawing/2014/main" id="{62799625-B1EB-8F64-FC64-94E1516588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7" y="1424"/>
                <a:ext cx="57" cy="118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7" name="Freeform 72">
                <a:extLst>
                  <a:ext uri="{FF2B5EF4-FFF2-40B4-BE49-F238E27FC236}">
                    <a16:creationId xmlns:a16="http://schemas.microsoft.com/office/drawing/2014/main" id="{5341323D-2C63-A765-C0FA-9946C32ED8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2" y="2723"/>
                <a:ext cx="274" cy="279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8" name="Freeform 73">
                <a:extLst>
                  <a:ext uri="{FF2B5EF4-FFF2-40B4-BE49-F238E27FC236}">
                    <a16:creationId xmlns:a16="http://schemas.microsoft.com/office/drawing/2014/main" id="{68B10083-CA4B-CE70-86D6-184BEF8FC0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2" y="2723"/>
                <a:ext cx="274" cy="279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9" name="Freeform 74">
                <a:extLst>
                  <a:ext uri="{FF2B5EF4-FFF2-40B4-BE49-F238E27FC236}">
                    <a16:creationId xmlns:a16="http://schemas.microsoft.com/office/drawing/2014/main" id="{21929F8A-A374-14FA-528D-4F9A8736B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2007"/>
                <a:ext cx="165" cy="265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0" name="Freeform 75">
                <a:extLst>
                  <a:ext uri="{FF2B5EF4-FFF2-40B4-BE49-F238E27FC236}">
                    <a16:creationId xmlns:a16="http://schemas.microsoft.com/office/drawing/2014/main" id="{8437884D-CA1E-2020-69C7-DEE463703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2007"/>
                <a:ext cx="165" cy="265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1" name="Freeform 76">
                <a:extLst>
                  <a:ext uri="{FF2B5EF4-FFF2-40B4-BE49-F238E27FC236}">
                    <a16:creationId xmlns:a16="http://schemas.microsoft.com/office/drawing/2014/main" id="{98448BF7-78C2-E291-1F5F-F85FE7BC64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3" y="2406"/>
                <a:ext cx="102" cy="90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2" name="Freeform 77">
                <a:extLst>
                  <a:ext uri="{FF2B5EF4-FFF2-40B4-BE49-F238E27FC236}">
                    <a16:creationId xmlns:a16="http://schemas.microsoft.com/office/drawing/2014/main" id="{AB8455DA-5554-07C7-504F-1920A3C8A7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3" y="2406"/>
                <a:ext cx="102" cy="90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3" name="Freeform 78">
                <a:extLst>
                  <a:ext uri="{FF2B5EF4-FFF2-40B4-BE49-F238E27FC236}">
                    <a16:creationId xmlns:a16="http://schemas.microsoft.com/office/drawing/2014/main" id="{C15B76F5-BDDD-7794-4F99-C9A1B16ED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205"/>
                <a:ext cx="65" cy="53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4" name="Freeform 79">
                <a:extLst>
                  <a:ext uri="{FF2B5EF4-FFF2-40B4-BE49-F238E27FC236}">
                    <a16:creationId xmlns:a16="http://schemas.microsoft.com/office/drawing/2014/main" id="{2E407369-109F-CAAA-DD63-70F2DB54A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205"/>
                <a:ext cx="65" cy="53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5" name="Freeform 80">
                <a:extLst>
                  <a:ext uri="{FF2B5EF4-FFF2-40B4-BE49-F238E27FC236}">
                    <a16:creationId xmlns:a16="http://schemas.microsoft.com/office/drawing/2014/main" id="{4938E58C-C058-FD70-421E-3029EA9A9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1134"/>
                <a:ext cx="125" cy="57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6" name="Freeform 81">
                <a:extLst>
                  <a:ext uri="{FF2B5EF4-FFF2-40B4-BE49-F238E27FC236}">
                    <a16:creationId xmlns:a16="http://schemas.microsoft.com/office/drawing/2014/main" id="{747FEC18-8E8B-D867-FBA3-A9079447A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1134"/>
                <a:ext cx="125" cy="57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7" name="Freeform 82">
                <a:extLst>
                  <a:ext uri="{FF2B5EF4-FFF2-40B4-BE49-F238E27FC236}">
                    <a16:creationId xmlns:a16="http://schemas.microsoft.com/office/drawing/2014/main" id="{995431F1-8558-3F38-685C-0903751D1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035"/>
                <a:ext cx="61" cy="74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8" name="Freeform 83">
                <a:extLst>
                  <a:ext uri="{FF2B5EF4-FFF2-40B4-BE49-F238E27FC236}">
                    <a16:creationId xmlns:a16="http://schemas.microsoft.com/office/drawing/2014/main" id="{F50A0448-F62F-5737-74B9-147FB6FFDC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035"/>
                <a:ext cx="61" cy="74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9" name="Freeform 84">
                <a:extLst>
                  <a:ext uri="{FF2B5EF4-FFF2-40B4-BE49-F238E27FC236}">
                    <a16:creationId xmlns:a16="http://schemas.microsoft.com/office/drawing/2014/main" id="{FC3ED1AF-1933-41CC-B306-8AE4CE348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1889"/>
                <a:ext cx="98" cy="103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0" name="Freeform 85">
                <a:extLst>
                  <a:ext uri="{FF2B5EF4-FFF2-40B4-BE49-F238E27FC236}">
                    <a16:creationId xmlns:a16="http://schemas.microsoft.com/office/drawing/2014/main" id="{4D598D64-2189-03F5-959B-FED1DA068C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1889"/>
                <a:ext cx="98" cy="103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1" name="Freeform 86">
                <a:extLst>
                  <a:ext uri="{FF2B5EF4-FFF2-40B4-BE49-F238E27FC236}">
                    <a16:creationId xmlns:a16="http://schemas.microsoft.com/office/drawing/2014/main" id="{CBCD9CD1-F8FF-14E6-7284-CDDAA7BDA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1570"/>
                <a:ext cx="357" cy="343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2" name="Freeform 87">
                <a:extLst>
                  <a:ext uri="{FF2B5EF4-FFF2-40B4-BE49-F238E27FC236}">
                    <a16:creationId xmlns:a16="http://schemas.microsoft.com/office/drawing/2014/main" id="{89AB7DDE-0080-8A62-05F3-C8B8A87D2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1570"/>
                <a:ext cx="357" cy="343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3" name="Freeform 88">
                <a:extLst>
                  <a:ext uri="{FF2B5EF4-FFF2-40B4-BE49-F238E27FC236}">
                    <a16:creationId xmlns:a16="http://schemas.microsoft.com/office/drawing/2014/main" id="{84769289-84A6-4D87-0FA1-A1E7D8CCF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2292"/>
                <a:ext cx="41" cy="35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4" name="Freeform 89">
                <a:extLst>
                  <a:ext uri="{FF2B5EF4-FFF2-40B4-BE49-F238E27FC236}">
                    <a16:creationId xmlns:a16="http://schemas.microsoft.com/office/drawing/2014/main" id="{16A3B64C-1B11-2BBD-B590-F0836930C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2292"/>
                <a:ext cx="41" cy="35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5" name="Freeform 90">
                <a:extLst>
                  <a:ext uri="{FF2B5EF4-FFF2-40B4-BE49-F238E27FC236}">
                    <a16:creationId xmlns:a16="http://schemas.microsoft.com/office/drawing/2014/main" id="{3A7DC4E9-CBBC-1B7C-2983-E3D06556F1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9" y="129"/>
                <a:ext cx="2879" cy="1229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6" name="Freeform 91">
                <a:extLst>
                  <a:ext uri="{FF2B5EF4-FFF2-40B4-BE49-F238E27FC236}">
                    <a16:creationId xmlns:a16="http://schemas.microsoft.com/office/drawing/2014/main" id="{9F74C249-0011-33CB-A203-C8F6F6054C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9" y="129"/>
                <a:ext cx="2879" cy="1229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7" name="Freeform 92">
                <a:extLst>
                  <a:ext uri="{FF2B5EF4-FFF2-40B4-BE49-F238E27FC236}">
                    <a16:creationId xmlns:a16="http://schemas.microsoft.com/office/drawing/2014/main" id="{998AB9F9-1829-83C5-6E65-AE4E76FF7D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1175"/>
                <a:ext cx="145" cy="11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8" name="Freeform 93">
                <a:extLst>
                  <a:ext uri="{FF2B5EF4-FFF2-40B4-BE49-F238E27FC236}">
                    <a16:creationId xmlns:a16="http://schemas.microsoft.com/office/drawing/2014/main" id="{D6522A8A-48FC-2E8E-72DB-A40E76F3D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1175"/>
                <a:ext cx="145" cy="11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9" name="Freeform 94">
                <a:extLst>
                  <a:ext uri="{FF2B5EF4-FFF2-40B4-BE49-F238E27FC236}">
                    <a16:creationId xmlns:a16="http://schemas.microsoft.com/office/drawing/2014/main" id="{7C499D3C-98FD-284D-3035-57AAD0A86F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1699"/>
                <a:ext cx="16" cy="2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0" name="Freeform 95">
                <a:extLst>
                  <a:ext uri="{FF2B5EF4-FFF2-40B4-BE49-F238E27FC236}">
                    <a16:creationId xmlns:a16="http://schemas.microsoft.com/office/drawing/2014/main" id="{78196B3C-6D19-4659-EA37-8AA84FCC20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1699"/>
                <a:ext cx="16" cy="2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1" name="Freeform 96">
                <a:extLst>
                  <a:ext uri="{FF2B5EF4-FFF2-40B4-BE49-F238E27FC236}">
                    <a16:creationId xmlns:a16="http://schemas.microsoft.com/office/drawing/2014/main" id="{E936411F-14F1-6918-6806-CE8DE3A3A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6" y="1854"/>
                <a:ext cx="29" cy="16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2" name="Freeform 97">
                <a:extLst>
                  <a:ext uri="{FF2B5EF4-FFF2-40B4-BE49-F238E27FC236}">
                    <a16:creationId xmlns:a16="http://schemas.microsoft.com/office/drawing/2014/main" id="{3AA60D5E-5EFA-A95F-3CAB-AB8274AE90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6" y="1854"/>
                <a:ext cx="29" cy="16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3" name="Freeform 98">
                <a:extLst>
                  <a:ext uri="{FF2B5EF4-FFF2-40B4-BE49-F238E27FC236}">
                    <a16:creationId xmlns:a16="http://schemas.microsoft.com/office/drawing/2014/main" id="{F1182294-D4B9-03F6-8D00-4876555896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328"/>
                <a:ext cx="53" cy="122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4" name="Freeform 99">
                <a:extLst>
                  <a:ext uri="{FF2B5EF4-FFF2-40B4-BE49-F238E27FC236}">
                    <a16:creationId xmlns:a16="http://schemas.microsoft.com/office/drawing/2014/main" id="{E1B79D40-F343-B973-A063-B40E8B8FE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328"/>
                <a:ext cx="53" cy="122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5" name="Freeform 100">
                <a:extLst>
                  <a:ext uri="{FF2B5EF4-FFF2-40B4-BE49-F238E27FC236}">
                    <a16:creationId xmlns:a16="http://schemas.microsoft.com/office/drawing/2014/main" id="{5D37072D-E87E-6F58-55BA-BBC6E10DD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014"/>
                <a:ext cx="188" cy="153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6" name="Freeform 101">
                <a:extLst>
                  <a:ext uri="{FF2B5EF4-FFF2-40B4-BE49-F238E27FC236}">
                    <a16:creationId xmlns:a16="http://schemas.microsoft.com/office/drawing/2014/main" id="{4F0FA18D-C1B3-3F96-5E2F-B48B58CC7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014"/>
                <a:ext cx="188" cy="153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7" name="Freeform 102">
                <a:extLst>
                  <a:ext uri="{FF2B5EF4-FFF2-40B4-BE49-F238E27FC236}">
                    <a16:creationId xmlns:a16="http://schemas.microsoft.com/office/drawing/2014/main" id="{C0C2D39C-9310-CBF4-DF45-6560253BED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0" y="1858"/>
                <a:ext cx="161" cy="281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8" name="Freeform 103">
                <a:extLst>
                  <a:ext uri="{FF2B5EF4-FFF2-40B4-BE49-F238E27FC236}">
                    <a16:creationId xmlns:a16="http://schemas.microsoft.com/office/drawing/2014/main" id="{78172C65-8F06-2E4C-F497-E8F3AE2AB3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0" y="1858"/>
                <a:ext cx="161" cy="281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9" name="Freeform 104">
                <a:extLst>
                  <a:ext uri="{FF2B5EF4-FFF2-40B4-BE49-F238E27FC236}">
                    <a16:creationId xmlns:a16="http://schemas.microsoft.com/office/drawing/2014/main" id="{71D448C7-41FB-ABCB-52CB-293F08418B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5" y="2258"/>
                <a:ext cx="210" cy="37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0" name="Freeform 105">
                <a:extLst>
                  <a:ext uri="{FF2B5EF4-FFF2-40B4-BE49-F238E27FC236}">
                    <a16:creationId xmlns:a16="http://schemas.microsoft.com/office/drawing/2014/main" id="{01FB18DA-2E74-458B-DED1-49D5013D3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5" y="2258"/>
                <a:ext cx="210" cy="37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1" name="Freeform 106">
                <a:extLst>
                  <a:ext uri="{FF2B5EF4-FFF2-40B4-BE49-F238E27FC236}">
                    <a16:creationId xmlns:a16="http://schemas.microsoft.com/office/drawing/2014/main" id="{5A9BC48C-52C9-9FC0-7D74-6F9C6A93B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" y="2659"/>
                <a:ext cx="134" cy="180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2" name="Freeform 107">
                <a:extLst>
                  <a:ext uri="{FF2B5EF4-FFF2-40B4-BE49-F238E27FC236}">
                    <a16:creationId xmlns:a16="http://schemas.microsoft.com/office/drawing/2014/main" id="{047792FB-B88C-66D9-08C2-D2D4475FD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" y="2659"/>
                <a:ext cx="134" cy="180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3" name="Freeform 108">
                <a:extLst>
                  <a:ext uri="{FF2B5EF4-FFF2-40B4-BE49-F238E27FC236}">
                    <a16:creationId xmlns:a16="http://schemas.microsoft.com/office/drawing/2014/main" id="{1E67BC99-16E2-2DDC-0579-81AAD13323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86" y="2306"/>
                <a:ext cx="259" cy="180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4" name="Freeform 109">
                <a:extLst>
                  <a:ext uri="{FF2B5EF4-FFF2-40B4-BE49-F238E27FC236}">
                    <a16:creationId xmlns:a16="http://schemas.microsoft.com/office/drawing/2014/main" id="{3E105DF7-5B7D-67B8-CF88-DA78A2051D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86" y="2306"/>
                <a:ext cx="259" cy="180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5" name="Freeform 110">
                <a:extLst>
                  <a:ext uri="{FF2B5EF4-FFF2-40B4-BE49-F238E27FC236}">
                    <a16:creationId xmlns:a16="http://schemas.microsoft.com/office/drawing/2014/main" id="{1E3E47BE-3A27-1244-6E97-4B76E51E52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7" y="2048"/>
                <a:ext cx="100" cy="57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6" name="Freeform 111">
                <a:extLst>
                  <a:ext uri="{FF2B5EF4-FFF2-40B4-BE49-F238E27FC236}">
                    <a16:creationId xmlns:a16="http://schemas.microsoft.com/office/drawing/2014/main" id="{DDE87ADE-5F1B-C089-944B-3C0C3E507D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7" y="2048"/>
                <a:ext cx="100" cy="57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7" name="Freeform 112">
                <a:extLst>
                  <a:ext uri="{FF2B5EF4-FFF2-40B4-BE49-F238E27FC236}">
                    <a16:creationId xmlns:a16="http://schemas.microsoft.com/office/drawing/2014/main" id="{DCDF0468-D2E7-F293-DC1D-C94A9DAE38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3" y="1460"/>
                <a:ext cx="259" cy="290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8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8" name="Freeform 113">
                <a:extLst>
                  <a:ext uri="{FF2B5EF4-FFF2-40B4-BE49-F238E27FC236}">
                    <a16:creationId xmlns:a16="http://schemas.microsoft.com/office/drawing/2014/main" id="{190DE864-ED57-5541-3F95-330D251BC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3" y="1460"/>
                <a:ext cx="259" cy="290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8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9" name="Freeform 114">
                <a:extLst>
                  <a:ext uri="{FF2B5EF4-FFF2-40B4-BE49-F238E27FC236}">
                    <a16:creationId xmlns:a16="http://schemas.microsoft.com/office/drawing/2014/main" id="{2648732D-8594-B62F-483A-E8EE166C4B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4" y="1695"/>
                <a:ext cx="135" cy="204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0" name="Freeform 115">
                <a:extLst>
                  <a:ext uri="{FF2B5EF4-FFF2-40B4-BE49-F238E27FC236}">
                    <a16:creationId xmlns:a16="http://schemas.microsoft.com/office/drawing/2014/main" id="{8E4903FA-5641-2633-92AB-5CFC740EF7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4" y="1695"/>
                <a:ext cx="135" cy="204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1" name="Freeform 116">
                <a:extLst>
                  <a:ext uri="{FF2B5EF4-FFF2-40B4-BE49-F238E27FC236}">
                    <a16:creationId xmlns:a16="http://schemas.microsoft.com/office/drawing/2014/main" id="{E86890A4-9E43-C0EC-0A8C-F406852F34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8" y="204"/>
                <a:ext cx="457" cy="722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2" name="Freeform 117">
                <a:extLst>
                  <a:ext uri="{FF2B5EF4-FFF2-40B4-BE49-F238E27FC236}">
                    <a16:creationId xmlns:a16="http://schemas.microsoft.com/office/drawing/2014/main" id="{8EF61BB1-C7A9-4EF0-6BE9-B9D9425B06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8" y="204"/>
                <a:ext cx="457" cy="722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3" name="Freeform 118">
                <a:extLst>
                  <a:ext uri="{FF2B5EF4-FFF2-40B4-BE49-F238E27FC236}">
                    <a16:creationId xmlns:a16="http://schemas.microsoft.com/office/drawing/2014/main" id="{ADB9F138-F68C-6FEF-58D6-DE07523D3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5" y="1299"/>
                <a:ext cx="102" cy="141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4" name="Freeform 119">
                <a:extLst>
                  <a:ext uri="{FF2B5EF4-FFF2-40B4-BE49-F238E27FC236}">
                    <a16:creationId xmlns:a16="http://schemas.microsoft.com/office/drawing/2014/main" id="{49D71774-F851-E8C9-9D1E-748BB5E4AD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5" y="1299"/>
                <a:ext cx="102" cy="141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5" name="Freeform 120">
                <a:extLst>
                  <a:ext uri="{FF2B5EF4-FFF2-40B4-BE49-F238E27FC236}">
                    <a16:creationId xmlns:a16="http://schemas.microsoft.com/office/drawing/2014/main" id="{DD3A773C-B9AB-001F-6ACF-E155C29C9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1950"/>
                <a:ext cx="205" cy="214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6" name="Freeform 121">
                <a:extLst>
                  <a:ext uri="{FF2B5EF4-FFF2-40B4-BE49-F238E27FC236}">
                    <a16:creationId xmlns:a16="http://schemas.microsoft.com/office/drawing/2014/main" id="{5DF7623A-4F91-E8EA-0BD7-337A93B22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1950"/>
                <a:ext cx="205" cy="214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7" name="Freeform 122">
                <a:extLst>
                  <a:ext uri="{FF2B5EF4-FFF2-40B4-BE49-F238E27FC236}">
                    <a16:creationId xmlns:a16="http://schemas.microsoft.com/office/drawing/2014/main" id="{601E64ED-B964-1727-712A-5AC219380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1750"/>
                <a:ext cx="275" cy="245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8" name="Freeform 123">
                <a:extLst>
                  <a:ext uri="{FF2B5EF4-FFF2-40B4-BE49-F238E27FC236}">
                    <a16:creationId xmlns:a16="http://schemas.microsoft.com/office/drawing/2014/main" id="{9B56BD9B-4C50-5545-0FD7-CC0EBF923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1750"/>
                <a:ext cx="275" cy="245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9" name="Freeform 124">
                <a:extLst>
                  <a:ext uri="{FF2B5EF4-FFF2-40B4-BE49-F238E27FC236}">
                    <a16:creationId xmlns:a16="http://schemas.microsoft.com/office/drawing/2014/main" id="{C2392038-CCA1-7E39-7701-FD6A65D39A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7" y="1939"/>
                <a:ext cx="70" cy="80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0" name="Freeform 125">
                <a:extLst>
                  <a:ext uri="{FF2B5EF4-FFF2-40B4-BE49-F238E27FC236}">
                    <a16:creationId xmlns:a16="http://schemas.microsoft.com/office/drawing/2014/main" id="{0AB88699-6B7C-8F2A-6838-2D182A7BE7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7" y="1939"/>
                <a:ext cx="70" cy="80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1" name="Freeform 126">
                <a:extLst>
                  <a:ext uri="{FF2B5EF4-FFF2-40B4-BE49-F238E27FC236}">
                    <a16:creationId xmlns:a16="http://schemas.microsoft.com/office/drawing/2014/main" id="{4EE6B194-4317-0591-DF71-64AE603D5B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4" y="3010"/>
                <a:ext cx="209" cy="308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2" name="Freeform 127">
                <a:extLst>
                  <a:ext uri="{FF2B5EF4-FFF2-40B4-BE49-F238E27FC236}">
                    <a16:creationId xmlns:a16="http://schemas.microsoft.com/office/drawing/2014/main" id="{0350614B-1411-BC45-B223-38748BB526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4" y="3010"/>
                <a:ext cx="209" cy="308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3" name="Freeform 128">
                <a:extLst>
                  <a:ext uri="{FF2B5EF4-FFF2-40B4-BE49-F238E27FC236}">
                    <a16:creationId xmlns:a16="http://schemas.microsoft.com/office/drawing/2014/main" id="{A10DBC4C-B253-07E2-0F93-FD409DB370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2" y="1046"/>
                <a:ext cx="75" cy="66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4" name="Freeform 129">
                <a:extLst>
                  <a:ext uri="{FF2B5EF4-FFF2-40B4-BE49-F238E27FC236}">
                    <a16:creationId xmlns:a16="http://schemas.microsoft.com/office/drawing/2014/main" id="{C9ACC4D2-B33A-2732-8B09-D58A575861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2" y="1046"/>
                <a:ext cx="75" cy="66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5" name="Freeform 130">
                <a:extLst>
                  <a:ext uri="{FF2B5EF4-FFF2-40B4-BE49-F238E27FC236}">
                    <a16:creationId xmlns:a16="http://schemas.microsoft.com/office/drawing/2014/main" id="{785E8FA2-AFD7-2BD0-E25C-28C86CB8D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0" y="1613"/>
                <a:ext cx="140" cy="84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0" h="84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6" name="Freeform 131">
                <a:extLst>
                  <a:ext uri="{FF2B5EF4-FFF2-40B4-BE49-F238E27FC236}">
                    <a16:creationId xmlns:a16="http://schemas.microsoft.com/office/drawing/2014/main" id="{3AFB55F7-72DD-2946-C734-EF9529A21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0" y="1613"/>
                <a:ext cx="140" cy="84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0" h="84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7" name="Freeform 132">
                <a:extLst>
                  <a:ext uri="{FF2B5EF4-FFF2-40B4-BE49-F238E27FC236}">
                    <a16:creationId xmlns:a16="http://schemas.microsoft.com/office/drawing/2014/main" id="{90CC3D83-1DF1-56F0-B197-E23805BBC7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3" y="2612"/>
                <a:ext cx="228" cy="261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8" name="Freeform 133">
                <a:extLst>
                  <a:ext uri="{FF2B5EF4-FFF2-40B4-BE49-F238E27FC236}">
                    <a16:creationId xmlns:a16="http://schemas.microsoft.com/office/drawing/2014/main" id="{58DF7150-37B9-6E4A-DFBC-66DCAF5ED7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3" y="2612"/>
                <a:ext cx="228" cy="261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9" name="Freeform 134">
                <a:extLst>
                  <a:ext uri="{FF2B5EF4-FFF2-40B4-BE49-F238E27FC236}">
                    <a16:creationId xmlns:a16="http://schemas.microsoft.com/office/drawing/2014/main" id="{41E8209E-81B4-9974-4C4A-0F08D545D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1371"/>
                <a:ext cx="15" cy="18"/>
              </a:xfrm>
              <a:custGeom>
                <a:avLst/>
                <a:gdLst>
                  <a:gd name="T0" fmla="*/ 6 w 8"/>
                  <a:gd name="T1" fmla="*/ 9 h 9"/>
                  <a:gd name="T2" fmla="*/ 0 w 8"/>
                  <a:gd name="T3" fmla="*/ 1 h 9"/>
                  <a:gd name="T4" fmla="*/ 4 w 8"/>
                  <a:gd name="T5" fmla="*/ 0 h 9"/>
                  <a:gd name="T6" fmla="*/ 5 w 8"/>
                  <a:gd name="T7" fmla="*/ 2 h 9"/>
                  <a:gd name="T8" fmla="*/ 4 w 8"/>
                  <a:gd name="T9" fmla="*/ 2 h 9"/>
                  <a:gd name="T10" fmla="*/ 5 w 8"/>
                  <a:gd name="T11" fmla="*/ 5 h 9"/>
                  <a:gd name="T12" fmla="*/ 8 w 8"/>
                  <a:gd name="T13" fmla="*/ 7 h 9"/>
                  <a:gd name="T14" fmla="*/ 6 w 8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9">
                    <a:moveTo>
                      <a:pt x="6" y="9"/>
                    </a:moveTo>
                    <a:cubicBezTo>
                      <a:pt x="4" y="7"/>
                      <a:pt x="1" y="4"/>
                      <a:pt x="0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5"/>
                      <a:pt x="8" y="6"/>
                      <a:pt x="8" y="7"/>
                    </a:cubicBezTo>
                    <a:cubicBezTo>
                      <a:pt x="8" y="8"/>
                      <a:pt x="7" y="9"/>
                      <a:pt x="6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0" name="Freeform 135">
                <a:extLst>
                  <a:ext uri="{FF2B5EF4-FFF2-40B4-BE49-F238E27FC236}">
                    <a16:creationId xmlns:a16="http://schemas.microsoft.com/office/drawing/2014/main" id="{12F86D8E-8BFD-BF09-BA1F-93ABC7E54A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484"/>
                <a:ext cx="183" cy="336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1" name="Freeform 136">
                <a:extLst>
                  <a:ext uri="{FF2B5EF4-FFF2-40B4-BE49-F238E27FC236}">
                    <a16:creationId xmlns:a16="http://schemas.microsoft.com/office/drawing/2014/main" id="{76606255-5694-BF49-DB01-AE43F39BE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484"/>
                <a:ext cx="183" cy="336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2" name="Freeform 137">
                <a:extLst>
                  <a:ext uri="{FF2B5EF4-FFF2-40B4-BE49-F238E27FC236}">
                    <a16:creationId xmlns:a16="http://schemas.microsoft.com/office/drawing/2014/main" id="{ACF2224F-C940-C6ED-7AEF-CAE4F769D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75"/>
                <a:ext cx="190" cy="189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3" name="Freeform 138">
                <a:extLst>
                  <a:ext uri="{FF2B5EF4-FFF2-40B4-BE49-F238E27FC236}">
                    <a16:creationId xmlns:a16="http://schemas.microsoft.com/office/drawing/2014/main" id="{E4BF8052-2775-32BB-889D-527015D7A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75"/>
                <a:ext cx="190" cy="189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4" name="Freeform 139">
                <a:extLst>
                  <a:ext uri="{FF2B5EF4-FFF2-40B4-BE49-F238E27FC236}">
                    <a16:creationId xmlns:a16="http://schemas.microsoft.com/office/drawing/2014/main" id="{BEEEB222-95C3-48DD-DCF2-38EEBD7E99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2" y="1083"/>
                <a:ext cx="531" cy="261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5" name="Freeform 140">
                <a:extLst>
                  <a:ext uri="{FF2B5EF4-FFF2-40B4-BE49-F238E27FC236}">
                    <a16:creationId xmlns:a16="http://schemas.microsoft.com/office/drawing/2014/main" id="{9775482B-1194-F5AA-032D-C634B2FAF9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2" y="1083"/>
                <a:ext cx="531" cy="261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" name="Freeform 141">
                <a:extLst>
                  <a:ext uri="{FF2B5EF4-FFF2-40B4-BE49-F238E27FC236}">
                    <a16:creationId xmlns:a16="http://schemas.microsoft.com/office/drawing/2014/main" id="{2E0619C7-AE1C-3DFF-CFD4-75C061B99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1" y="1291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" name="Freeform 142">
                <a:extLst>
                  <a:ext uri="{FF2B5EF4-FFF2-40B4-BE49-F238E27FC236}">
                    <a16:creationId xmlns:a16="http://schemas.microsoft.com/office/drawing/2014/main" id="{1A0B687D-A3DC-C398-29DB-722B7EFDDC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1" y="1291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" name="Freeform 143">
                <a:extLst>
                  <a:ext uri="{FF2B5EF4-FFF2-40B4-BE49-F238E27FC236}">
                    <a16:creationId xmlns:a16="http://schemas.microsoft.com/office/drawing/2014/main" id="{CF988DE8-4268-314D-1D58-A13E1C6F6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" y="1167"/>
                <a:ext cx="65" cy="83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" name="Freeform 144">
                <a:extLst>
                  <a:ext uri="{FF2B5EF4-FFF2-40B4-BE49-F238E27FC236}">
                    <a16:creationId xmlns:a16="http://schemas.microsoft.com/office/drawing/2014/main" id="{7E782E16-5BE9-D51E-E7DF-F5DE16417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" y="1167"/>
                <a:ext cx="65" cy="83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" name="Freeform 145">
                <a:extLst>
                  <a:ext uri="{FF2B5EF4-FFF2-40B4-BE49-F238E27FC236}">
                    <a16:creationId xmlns:a16="http://schemas.microsoft.com/office/drawing/2014/main" id="{EC89C6EB-1410-85B2-7E88-F22E0C0B7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" y="1544"/>
                <a:ext cx="518" cy="387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" name="Freeform 146">
                <a:extLst>
                  <a:ext uri="{FF2B5EF4-FFF2-40B4-BE49-F238E27FC236}">
                    <a16:creationId xmlns:a16="http://schemas.microsoft.com/office/drawing/2014/main" id="{0B15954B-CA6B-2850-51A5-9A37467F5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" y="1544"/>
                <a:ext cx="518" cy="387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" name="Freeform 147">
                <a:extLst>
                  <a:ext uri="{FF2B5EF4-FFF2-40B4-BE49-F238E27FC236}">
                    <a16:creationId xmlns:a16="http://schemas.microsoft.com/office/drawing/2014/main" id="{1B45C656-7D6E-0F19-A8F5-0EC331E8A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2680"/>
                <a:ext cx="14" cy="16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" name="Freeform 148">
                <a:extLst>
                  <a:ext uri="{FF2B5EF4-FFF2-40B4-BE49-F238E27FC236}">
                    <a16:creationId xmlns:a16="http://schemas.microsoft.com/office/drawing/2014/main" id="{2BC8F98B-D416-448F-43E6-6C3E7309E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2680"/>
                <a:ext cx="14" cy="16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" name="Freeform 149">
                <a:extLst>
                  <a:ext uri="{FF2B5EF4-FFF2-40B4-BE49-F238E27FC236}">
                    <a16:creationId xmlns:a16="http://schemas.microsoft.com/office/drawing/2014/main" id="{754B8551-B8CA-3368-1A11-3F9164DDF6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7" y="1676"/>
                <a:ext cx="208" cy="261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5" name="Freeform 150">
                <a:extLst>
                  <a:ext uri="{FF2B5EF4-FFF2-40B4-BE49-F238E27FC236}">
                    <a16:creationId xmlns:a16="http://schemas.microsoft.com/office/drawing/2014/main" id="{B2FA9DDC-FD76-E1A6-1557-FD2386F38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7" y="1676"/>
                <a:ext cx="208" cy="261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" name="Freeform 151">
                <a:extLst>
                  <a:ext uri="{FF2B5EF4-FFF2-40B4-BE49-F238E27FC236}">
                    <a16:creationId xmlns:a16="http://schemas.microsoft.com/office/drawing/2014/main" id="{8D7D7603-9E5C-0A2D-11B1-C9CE4BEAF1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8" y="1719"/>
                <a:ext cx="278" cy="33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" name="Freeform 152">
                <a:extLst>
                  <a:ext uri="{FF2B5EF4-FFF2-40B4-BE49-F238E27FC236}">
                    <a16:creationId xmlns:a16="http://schemas.microsoft.com/office/drawing/2014/main" id="{63C498C1-D796-0062-1264-608FDF80B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8" y="1719"/>
                <a:ext cx="278" cy="33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" name="Freeform 153">
                <a:extLst>
                  <a:ext uri="{FF2B5EF4-FFF2-40B4-BE49-F238E27FC236}">
                    <a16:creationId xmlns:a16="http://schemas.microsoft.com/office/drawing/2014/main" id="{9164AEE2-D01C-2F77-BF31-3719D7A50E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4" y="2109"/>
                <a:ext cx="313" cy="130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" name="Freeform 154">
                <a:extLst>
                  <a:ext uri="{FF2B5EF4-FFF2-40B4-BE49-F238E27FC236}">
                    <a16:creationId xmlns:a16="http://schemas.microsoft.com/office/drawing/2014/main" id="{331BF356-41FB-E579-CFF3-C0DFA49E9C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4" y="2109"/>
                <a:ext cx="313" cy="130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" name="Freeform 155">
                <a:extLst>
                  <a:ext uri="{FF2B5EF4-FFF2-40B4-BE49-F238E27FC236}">
                    <a16:creationId xmlns:a16="http://schemas.microsoft.com/office/drawing/2014/main" id="{6C8EBDEC-9A1C-BD29-8245-13A1EAC18B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2453"/>
                <a:ext cx="60" cy="163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" name="Freeform 156">
                <a:extLst>
                  <a:ext uri="{FF2B5EF4-FFF2-40B4-BE49-F238E27FC236}">
                    <a16:creationId xmlns:a16="http://schemas.microsoft.com/office/drawing/2014/main" id="{E496DC33-D397-2473-9C07-2A089346F2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2453"/>
                <a:ext cx="60" cy="163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" name="Freeform 157">
                <a:extLst>
                  <a:ext uri="{FF2B5EF4-FFF2-40B4-BE49-F238E27FC236}">
                    <a16:creationId xmlns:a16="http://schemas.microsoft.com/office/drawing/2014/main" id="{FDB61890-916E-A544-ACF9-CBA78D04D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2519"/>
                <a:ext cx="133" cy="285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" name="Freeform 158">
                <a:extLst>
                  <a:ext uri="{FF2B5EF4-FFF2-40B4-BE49-F238E27FC236}">
                    <a16:creationId xmlns:a16="http://schemas.microsoft.com/office/drawing/2014/main" id="{62C5F22B-FCC5-04D9-317A-D238152F8F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2519"/>
                <a:ext cx="133" cy="285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" name="Freeform 159">
                <a:extLst>
                  <a:ext uri="{FF2B5EF4-FFF2-40B4-BE49-F238E27FC236}">
                    <a16:creationId xmlns:a16="http://schemas.microsoft.com/office/drawing/2014/main" id="{E2F98B59-5FCB-1D51-E6F4-81F942CE2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1326"/>
                <a:ext cx="51" cy="43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" name="Freeform 160">
                <a:extLst>
                  <a:ext uri="{FF2B5EF4-FFF2-40B4-BE49-F238E27FC236}">
                    <a16:creationId xmlns:a16="http://schemas.microsoft.com/office/drawing/2014/main" id="{01A338AE-69A5-34E4-D707-63DA17B0F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1326"/>
                <a:ext cx="51" cy="43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" name="Freeform 161">
                <a:extLst>
                  <a:ext uri="{FF2B5EF4-FFF2-40B4-BE49-F238E27FC236}">
                    <a16:creationId xmlns:a16="http://schemas.microsoft.com/office/drawing/2014/main" id="{938EC7D2-4304-7DC7-84B0-D4C7ED4632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1" y="1132"/>
                <a:ext cx="16" cy="22"/>
              </a:xfrm>
              <a:custGeom>
                <a:avLst/>
                <a:gdLst>
                  <a:gd name="T0" fmla="*/ 2 w 8"/>
                  <a:gd name="T1" fmla="*/ 7 h 11"/>
                  <a:gd name="T2" fmla="*/ 2 w 8"/>
                  <a:gd name="T3" fmla="*/ 4 h 11"/>
                  <a:gd name="T4" fmla="*/ 4 w 8"/>
                  <a:gd name="T5" fmla="*/ 1 h 11"/>
                  <a:gd name="T6" fmla="*/ 5 w 8"/>
                  <a:gd name="T7" fmla="*/ 3 h 11"/>
                  <a:gd name="T8" fmla="*/ 6 w 8"/>
                  <a:gd name="T9" fmla="*/ 6 h 11"/>
                  <a:gd name="T10" fmla="*/ 6 w 8"/>
                  <a:gd name="T11" fmla="*/ 11 h 11"/>
                  <a:gd name="T12" fmla="*/ 3 w 8"/>
                  <a:gd name="T13" fmla="*/ 10 h 11"/>
                  <a:gd name="T14" fmla="*/ 2 w 8"/>
                  <a:gd name="T1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1">
                    <a:moveTo>
                      <a:pt x="2" y="7"/>
                    </a:moveTo>
                    <a:cubicBezTo>
                      <a:pt x="2" y="7"/>
                      <a:pt x="0" y="6"/>
                      <a:pt x="2" y="4"/>
                    </a:cubicBezTo>
                    <a:cubicBezTo>
                      <a:pt x="2" y="3"/>
                      <a:pt x="0" y="1"/>
                      <a:pt x="4" y="1"/>
                    </a:cubicBezTo>
                    <a:cubicBezTo>
                      <a:pt x="4" y="1"/>
                      <a:pt x="4" y="0"/>
                      <a:pt x="5" y="3"/>
                    </a:cubicBezTo>
                    <a:cubicBezTo>
                      <a:pt x="7" y="6"/>
                      <a:pt x="8" y="3"/>
                      <a:pt x="6" y="6"/>
                    </a:cubicBezTo>
                    <a:cubicBezTo>
                      <a:pt x="4" y="10"/>
                      <a:pt x="6" y="11"/>
                      <a:pt x="6" y="11"/>
                    </a:cubicBezTo>
                    <a:cubicBezTo>
                      <a:pt x="6" y="11"/>
                      <a:pt x="4" y="10"/>
                      <a:pt x="3" y="10"/>
                    </a:cubicBezTo>
                    <a:cubicBezTo>
                      <a:pt x="1" y="10"/>
                      <a:pt x="2" y="7"/>
                      <a:pt x="2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" name="Freeform 162">
                <a:extLst>
                  <a:ext uri="{FF2B5EF4-FFF2-40B4-BE49-F238E27FC236}">
                    <a16:creationId xmlns:a16="http://schemas.microsoft.com/office/drawing/2014/main" id="{BD2869F0-563B-00E1-6BE0-2C9528C847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6" y="967"/>
                <a:ext cx="104" cy="7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" name="Freeform 163">
                <a:extLst>
                  <a:ext uri="{FF2B5EF4-FFF2-40B4-BE49-F238E27FC236}">
                    <a16:creationId xmlns:a16="http://schemas.microsoft.com/office/drawing/2014/main" id="{8F5B29C3-D0BB-2CD7-CE3D-219C17BF16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6" y="967"/>
                <a:ext cx="104" cy="7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" name="Freeform 164">
                <a:extLst>
                  <a:ext uri="{FF2B5EF4-FFF2-40B4-BE49-F238E27FC236}">
                    <a16:creationId xmlns:a16="http://schemas.microsoft.com/office/drawing/2014/main" id="{DBB933C1-3981-3B1F-7AF2-7AB1F1C3E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1203"/>
                <a:ext cx="8" cy="9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" name="Freeform 165">
                <a:extLst>
                  <a:ext uri="{FF2B5EF4-FFF2-40B4-BE49-F238E27FC236}">
                    <a16:creationId xmlns:a16="http://schemas.microsoft.com/office/drawing/2014/main" id="{CCA9632E-1E7D-F932-21BB-AC2FD4003F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1203"/>
                <a:ext cx="8" cy="9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" name="Freeform 166">
                <a:extLst>
                  <a:ext uri="{FF2B5EF4-FFF2-40B4-BE49-F238E27FC236}">
                    <a16:creationId xmlns:a16="http://schemas.microsoft.com/office/drawing/2014/main" id="{5E1189DF-5794-4351-D33D-EBC77325A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" y="1536"/>
                <a:ext cx="286" cy="300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" name="Freeform 167">
                <a:extLst>
                  <a:ext uri="{FF2B5EF4-FFF2-40B4-BE49-F238E27FC236}">
                    <a16:creationId xmlns:a16="http://schemas.microsoft.com/office/drawing/2014/main" id="{0755F7C3-D3AD-CAED-67ED-DE0D5FD51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" y="1536"/>
                <a:ext cx="286" cy="300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" name="Freeform 168">
                <a:extLst>
                  <a:ext uri="{FF2B5EF4-FFF2-40B4-BE49-F238E27FC236}">
                    <a16:creationId xmlns:a16="http://schemas.microsoft.com/office/drawing/2014/main" id="{DDDAC730-BE3D-AEEF-B46E-AB07A3487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2068"/>
                <a:ext cx="73" cy="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" name="Freeform 169">
                <a:extLst>
                  <a:ext uri="{FF2B5EF4-FFF2-40B4-BE49-F238E27FC236}">
                    <a16:creationId xmlns:a16="http://schemas.microsoft.com/office/drawing/2014/main" id="{57BC9B91-479A-1685-B85A-2530F21238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2068"/>
                <a:ext cx="73" cy="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" name="Freeform 170">
                <a:extLst>
                  <a:ext uri="{FF2B5EF4-FFF2-40B4-BE49-F238E27FC236}">
                    <a16:creationId xmlns:a16="http://schemas.microsoft.com/office/drawing/2014/main" id="{E077668A-C4A2-23FE-336B-0F5AF676B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8" y="2875"/>
                <a:ext cx="34" cy="31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" name="Freeform 171">
                <a:extLst>
                  <a:ext uri="{FF2B5EF4-FFF2-40B4-BE49-F238E27FC236}">
                    <a16:creationId xmlns:a16="http://schemas.microsoft.com/office/drawing/2014/main" id="{41A23C4E-940A-006F-A17B-338A700A1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8" y="2875"/>
                <a:ext cx="34" cy="31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" name="Freeform 172">
                <a:extLst>
                  <a:ext uri="{FF2B5EF4-FFF2-40B4-BE49-F238E27FC236}">
                    <a16:creationId xmlns:a16="http://schemas.microsoft.com/office/drawing/2014/main" id="{C0B30E89-D37E-4A23-3587-026DED689A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2" y="1505"/>
                <a:ext cx="33" cy="53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" name="Freeform 173">
                <a:extLst>
                  <a:ext uri="{FF2B5EF4-FFF2-40B4-BE49-F238E27FC236}">
                    <a16:creationId xmlns:a16="http://schemas.microsoft.com/office/drawing/2014/main" id="{929491F8-09E1-B614-D330-41F82CB1B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2" y="1505"/>
                <a:ext cx="33" cy="53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" name="Freeform 174">
                <a:extLst>
                  <a:ext uri="{FF2B5EF4-FFF2-40B4-BE49-F238E27FC236}">
                    <a16:creationId xmlns:a16="http://schemas.microsoft.com/office/drawing/2014/main" id="{048643EE-15B7-7652-57BE-A632DCA9E1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2" y="920"/>
                <a:ext cx="132" cy="77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" name="Freeform 175">
                <a:extLst>
                  <a:ext uri="{FF2B5EF4-FFF2-40B4-BE49-F238E27FC236}">
                    <a16:creationId xmlns:a16="http://schemas.microsoft.com/office/drawing/2014/main" id="{13176CBE-7A6B-9FA6-AA7C-13AE2B562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2" y="920"/>
                <a:ext cx="132" cy="77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" name="Freeform 176">
                <a:extLst>
                  <a:ext uri="{FF2B5EF4-FFF2-40B4-BE49-F238E27FC236}">
                    <a16:creationId xmlns:a16="http://schemas.microsoft.com/office/drawing/2014/main" id="{46491849-B667-68CB-C82F-98CE3F8AF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6" y="1778"/>
                <a:ext cx="117" cy="180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" name="Freeform 177">
                <a:extLst>
                  <a:ext uri="{FF2B5EF4-FFF2-40B4-BE49-F238E27FC236}">
                    <a16:creationId xmlns:a16="http://schemas.microsoft.com/office/drawing/2014/main" id="{D9BE50CF-41E6-503C-3EE8-EB3AF6D4F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6" y="1778"/>
                <a:ext cx="117" cy="180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" name="Freeform 178">
                <a:extLst>
                  <a:ext uri="{FF2B5EF4-FFF2-40B4-BE49-F238E27FC236}">
                    <a16:creationId xmlns:a16="http://schemas.microsoft.com/office/drawing/2014/main" id="{70B0B7BC-9795-AAB7-982E-3326E3DC44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88" y="1305"/>
                <a:ext cx="186" cy="92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" name="Freeform 179">
                <a:extLst>
                  <a:ext uri="{FF2B5EF4-FFF2-40B4-BE49-F238E27FC236}">
                    <a16:creationId xmlns:a16="http://schemas.microsoft.com/office/drawing/2014/main" id="{4B4F93C5-C504-1D20-2FEE-8292179F9B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88" y="1305"/>
                <a:ext cx="186" cy="92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" name="Freeform 180">
                <a:extLst>
                  <a:ext uri="{FF2B5EF4-FFF2-40B4-BE49-F238E27FC236}">
                    <a16:creationId xmlns:a16="http://schemas.microsoft.com/office/drawing/2014/main" id="{37B0B502-E749-27DA-FF7D-3A8944F8C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" y="1597"/>
                <a:ext cx="45" cy="39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" name="Freeform 181">
                <a:extLst>
                  <a:ext uri="{FF2B5EF4-FFF2-40B4-BE49-F238E27FC236}">
                    <a16:creationId xmlns:a16="http://schemas.microsoft.com/office/drawing/2014/main" id="{CB6E130E-0F02-400B-946B-2953B87384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" y="1597"/>
                <a:ext cx="45" cy="39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" name="Freeform 182">
                <a:extLst>
                  <a:ext uri="{FF2B5EF4-FFF2-40B4-BE49-F238E27FC236}">
                    <a16:creationId xmlns:a16="http://schemas.microsoft.com/office/drawing/2014/main" id="{96B55CD2-CFCC-5C9C-9FC1-FA68BDDDFE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2154"/>
                <a:ext cx="149" cy="197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" name="Freeform 183">
                <a:extLst>
                  <a:ext uri="{FF2B5EF4-FFF2-40B4-BE49-F238E27FC236}">
                    <a16:creationId xmlns:a16="http://schemas.microsoft.com/office/drawing/2014/main" id="{F7ED8C0E-3E10-982B-CF51-E5958BE61B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2154"/>
                <a:ext cx="149" cy="197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" name="Freeform 184">
                <a:extLst>
                  <a:ext uri="{FF2B5EF4-FFF2-40B4-BE49-F238E27FC236}">
                    <a16:creationId xmlns:a16="http://schemas.microsoft.com/office/drawing/2014/main" id="{6EB27054-CEBC-5721-6BD4-B7595E5DB2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2" y="1004"/>
                <a:ext cx="694" cy="354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" name="Freeform 185">
                <a:extLst>
                  <a:ext uri="{FF2B5EF4-FFF2-40B4-BE49-F238E27FC236}">
                    <a16:creationId xmlns:a16="http://schemas.microsoft.com/office/drawing/2014/main" id="{400D51ED-F4B3-37E1-1C01-4C3A0B12B5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2" y="1004"/>
                <a:ext cx="694" cy="354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" name="Freeform 186">
                <a:extLst>
                  <a:ext uri="{FF2B5EF4-FFF2-40B4-BE49-F238E27FC236}">
                    <a16:creationId xmlns:a16="http://schemas.microsoft.com/office/drawing/2014/main" id="{4F4C4809-1C40-B839-0A69-4A0C6FCBE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" y="1540"/>
                <a:ext cx="78" cy="92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" name="Freeform 187">
                <a:extLst>
                  <a:ext uri="{FF2B5EF4-FFF2-40B4-BE49-F238E27FC236}">
                    <a16:creationId xmlns:a16="http://schemas.microsoft.com/office/drawing/2014/main" id="{3AAC9249-486D-D6DE-A551-430CD4FD2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" y="1540"/>
                <a:ext cx="78" cy="92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" name="Freeform 188">
                <a:extLst>
                  <a:ext uri="{FF2B5EF4-FFF2-40B4-BE49-F238E27FC236}">
                    <a16:creationId xmlns:a16="http://schemas.microsoft.com/office/drawing/2014/main" id="{67526D84-F232-9C61-61AF-14936F763F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3" y="1248"/>
                <a:ext cx="317" cy="441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" name="Freeform 189">
                <a:extLst>
                  <a:ext uri="{FF2B5EF4-FFF2-40B4-BE49-F238E27FC236}">
                    <a16:creationId xmlns:a16="http://schemas.microsoft.com/office/drawing/2014/main" id="{34CFEDCF-5EB4-A182-B33A-3623D7193F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3" y="1248"/>
                <a:ext cx="317" cy="441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" name="Freeform 190">
                <a:extLst>
                  <a:ext uri="{FF2B5EF4-FFF2-40B4-BE49-F238E27FC236}">
                    <a16:creationId xmlns:a16="http://schemas.microsoft.com/office/drawing/2014/main" id="{6794DE5E-465D-A1B1-4A9D-31C6D9ACB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" y="1850"/>
                <a:ext cx="39" cy="22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" name="Freeform 191">
                <a:extLst>
                  <a:ext uri="{FF2B5EF4-FFF2-40B4-BE49-F238E27FC236}">
                    <a16:creationId xmlns:a16="http://schemas.microsoft.com/office/drawing/2014/main" id="{811BEB4F-66C8-CA30-EF0C-0F513E35A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" y="1850"/>
                <a:ext cx="39" cy="22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" name="Freeform 192">
                <a:extLst>
                  <a:ext uri="{FF2B5EF4-FFF2-40B4-BE49-F238E27FC236}">
                    <a16:creationId xmlns:a16="http://schemas.microsoft.com/office/drawing/2014/main" id="{CEDF56A4-7C92-F53F-F73E-FBE491E41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4" y="2025"/>
                <a:ext cx="110" cy="139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" name="Freeform 193">
                <a:extLst>
                  <a:ext uri="{FF2B5EF4-FFF2-40B4-BE49-F238E27FC236}">
                    <a16:creationId xmlns:a16="http://schemas.microsoft.com/office/drawing/2014/main" id="{276A7E59-18B1-A86F-4240-B97B854250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4" y="2025"/>
                <a:ext cx="110" cy="139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" name="Freeform 194">
                <a:extLst>
                  <a:ext uri="{FF2B5EF4-FFF2-40B4-BE49-F238E27FC236}">
                    <a16:creationId xmlns:a16="http://schemas.microsoft.com/office/drawing/2014/main" id="{4EBD364C-D4EF-9013-3DDA-8BE30B96D6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7" y="1212"/>
                <a:ext cx="196" cy="248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" name="Freeform 195">
                <a:extLst>
                  <a:ext uri="{FF2B5EF4-FFF2-40B4-BE49-F238E27FC236}">
                    <a16:creationId xmlns:a16="http://schemas.microsoft.com/office/drawing/2014/main" id="{A6669B6E-098E-4342-4DB3-403FEA0E66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7" y="1212"/>
                <a:ext cx="196" cy="248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" name="Freeform 196">
                <a:extLst>
                  <a:ext uri="{FF2B5EF4-FFF2-40B4-BE49-F238E27FC236}">
                    <a16:creationId xmlns:a16="http://schemas.microsoft.com/office/drawing/2014/main" id="{D4D9B8C7-CA80-44DF-10AC-BD3083F2D7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0" y="1550"/>
                <a:ext cx="27" cy="78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" name="Freeform 197">
                <a:extLst>
                  <a:ext uri="{FF2B5EF4-FFF2-40B4-BE49-F238E27FC236}">
                    <a16:creationId xmlns:a16="http://schemas.microsoft.com/office/drawing/2014/main" id="{C5647382-75C2-9769-96BE-3980859913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0" y="1550"/>
                <a:ext cx="27" cy="78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" name="Freeform 198">
                <a:extLst>
                  <a:ext uri="{FF2B5EF4-FFF2-40B4-BE49-F238E27FC236}">
                    <a16:creationId xmlns:a16="http://schemas.microsoft.com/office/drawing/2014/main" id="{FC9004ED-521E-CCB2-C5A2-13049D844E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43" y="995"/>
                <a:ext cx="66" cy="106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" name="Freeform 199">
                <a:extLst>
                  <a:ext uri="{FF2B5EF4-FFF2-40B4-BE49-F238E27FC236}">
                    <a16:creationId xmlns:a16="http://schemas.microsoft.com/office/drawing/2014/main" id="{2592392E-D44A-DB5D-F534-4791A38947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43" y="995"/>
                <a:ext cx="66" cy="106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" name="Freeform 200">
                <a:extLst>
                  <a:ext uri="{FF2B5EF4-FFF2-40B4-BE49-F238E27FC236}">
                    <a16:creationId xmlns:a16="http://schemas.microsoft.com/office/drawing/2014/main" id="{8326B693-CBC3-6397-D44B-E199E6DC2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6" y="1444"/>
                <a:ext cx="175" cy="181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" name="Freeform 201">
                <a:extLst>
                  <a:ext uri="{FF2B5EF4-FFF2-40B4-BE49-F238E27FC236}">
                    <a16:creationId xmlns:a16="http://schemas.microsoft.com/office/drawing/2014/main" id="{444F3286-4CC7-9512-C047-66F19BD164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6" y="1444"/>
                <a:ext cx="175" cy="181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" name="Freeform 202">
                <a:extLst>
                  <a:ext uri="{FF2B5EF4-FFF2-40B4-BE49-F238E27FC236}">
                    <a16:creationId xmlns:a16="http://schemas.microsoft.com/office/drawing/2014/main" id="{929F9E1E-B534-6733-5231-2AC7419DB7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1" y="1385"/>
                <a:ext cx="333" cy="338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" name="Freeform 203">
                <a:extLst>
                  <a:ext uri="{FF2B5EF4-FFF2-40B4-BE49-F238E27FC236}">
                    <a16:creationId xmlns:a16="http://schemas.microsoft.com/office/drawing/2014/main" id="{2A06616E-0925-FCFC-1307-629B1BFF26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1" y="1385"/>
                <a:ext cx="333" cy="338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2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" name="Freeform 204">
                <a:extLst>
                  <a:ext uri="{FF2B5EF4-FFF2-40B4-BE49-F238E27FC236}">
                    <a16:creationId xmlns:a16="http://schemas.microsoft.com/office/drawing/2014/main" id="{2321F7E3-77A4-1090-4E0E-B9D0850560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1" y="2131"/>
                <a:ext cx="769" cy="363"/>
              </a:xfrm>
              <a:custGeom>
                <a:avLst/>
                <a:gdLst>
                  <a:gd name="T0" fmla="*/ 21 w 392"/>
                  <a:gd name="T1" fmla="*/ 30 h 185"/>
                  <a:gd name="T2" fmla="*/ 42 w 392"/>
                  <a:gd name="T3" fmla="*/ 67 h 185"/>
                  <a:gd name="T4" fmla="*/ 73 w 392"/>
                  <a:gd name="T5" fmla="*/ 116 h 185"/>
                  <a:gd name="T6" fmla="*/ 93 w 392"/>
                  <a:gd name="T7" fmla="*/ 97 h 185"/>
                  <a:gd name="T8" fmla="*/ 73 w 392"/>
                  <a:gd name="T9" fmla="*/ 74 h 185"/>
                  <a:gd name="T10" fmla="*/ 65 w 392"/>
                  <a:gd name="T11" fmla="*/ 54 h 185"/>
                  <a:gd name="T12" fmla="*/ 47 w 392"/>
                  <a:gd name="T13" fmla="*/ 31 h 185"/>
                  <a:gd name="T14" fmla="*/ 7 w 392"/>
                  <a:gd name="T15" fmla="*/ 32 h 185"/>
                  <a:gd name="T16" fmla="*/ 279 w 392"/>
                  <a:gd name="T17" fmla="*/ 55 h 185"/>
                  <a:gd name="T18" fmla="*/ 286 w 392"/>
                  <a:gd name="T19" fmla="*/ 62 h 185"/>
                  <a:gd name="T20" fmla="*/ 282 w 392"/>
                  <a:gd name="T21" fmla="*/ 43 h 185"/>
                  <a:gd name="T22" fmla="*/ 63 w 392"/>
                  <a:gd name="T23" fmla="*/ 45 h 185"/>
                  <a:gd name="T24" fmla="*/ 254 w 392"/>
                  <a:gd name="T25" fmla="*/ 47 h 185"/>
                  <a:gd name="T26" fmla="*/ 214 w 392"/>
                  <a:gd name="T27" fmla="*/ 54 h 185"/>
                  <a:gd name="T28" fmla="*/ 209 w 392"/>
                  <a:gd name="T29" fmla="*/ 105 h 185"/>
                  <a:gd name="T30" fmla="*/ 217 w 392"/>
                  <a:gd name="T31" fmla="*/ 100 h 185"/>
                  <a:gd name="T32" fmla="*/ 236 w 392"/>
                  <a:gd name="T33" fmla="*/ 107 h 185"/>
                  <a:gd name="T34" fmla="*/ 226 w 392"/>
                  <a:gd name="T35" fmla="*/ 74 h 185"/>
                  <a:gd name="T36" fmla="*/ 237 w 392"/>
                  <a:gd name="T37" fmla="*/ 60 h 185"/>
                  <a:gd name="T38" fmla="*/ 81 w 392"/>
                  <a:gd name="T39" fmla="*/ 51 h 185"/>
                  <a:gd name="T40" fmla="*/ 32 w 392"/>
                  <a:gd name="T41" fmla="*/ 77 h 185"/>
                  <a:gd name="T42" fmla="*/ 304 w 392"/>
                  <a:gd name="T43" fmla="*/ 80 h 185"/>
                  <a:gd name="T44" fmla="*/ 241 w 392"/>
                  <a:gd name="T45" fmla="*/ 85 h 185"/>
                  <a:gd name="T46" fmla="*/ 96 w 392"/>
                  <a:gd name="T47" fmla="*/ 86 h 185"/>
                  <a:gd name="T48" fmla="*/ 249 w 392"/>
                  <a:gd name="T49" fmla="*/ 87 h 185"/>
                  <a:gd name="T50" fmla="*/ 282 w 392"/>
                  <a:gd name="T51" fmla="*/ 98 h 185"/>
                  <a:gd name="T52" fmla="*/ 291 w 392"/>
                  <a:gd name="T53" fmla="*/ 97 h 185"/>
                  <a:gd name="T54" fmla="*/ 241 w 392"/>
                  <a:gd name="T55" fmla="*/ 113 h 185"/>
                  <a:gd name="T56" fmla="*/ 241 w 392"/>
                  <a:gd name="T57" fmla="*/ 113 h 185"/>
                  <a:gd name="T58" fmla="*/ 121 w 392"/>
                  <a:gd name="T59" fmla="*/ 145 h 185"/>
                  <a:gd name="T60" fmla="*/ 168 w 392"/>
                  <a:gd name="T61" fmla="*/ 151 h 185"/>
                  <a:gd name="T62" fmla="*/ 134 w 392"/>
                  <a:gd name="T63" fmla="*/ 128 h 185"/>
                  <a:gd name="T64" fmla="*/ 335 w 392"/>
                  <a:gd name="T65" fmla="*/ 127 h 185"/>
                  <a:gd name="T66" fmla="*/ 156 w 392"/>
                  <a:gd name="T67" fmla="*/ 136 h 185"/>
                  <a:gd name="T68" fmla="*/ 309 w 392"/>
                  <a:gd name="T69" fmla="*/ 147 h 185"/>
                  <a:gd name="T70" fmla="*/ 271 w 392"/>
                  <a:gd name="T71" fmla="*/ 155 h 185"/>
                  <a:gd name="T72" fmla="*/ 189 w 392"/>
                  <a:gd name="T73" fmla="*/ 158 h 185"/>
                  <a:gd name="T74" fmla="*/ 283 w 392"/>
                  <a:gd name="T75" fmla="*/ 157 h 185"/>
                  <a:gd name="T76" fmla="*/ 231 w 392"/>
                  <a:gd name="T77" fmla="*/ 159 h 185"/>
                  <a:gd name="T78" fmla="*/ 243 w 392"/>
                  <a:gd name="T79" fmla="*/ 159 h 185"/>
                  <a:gd name="T80" fmla="*/ 249 w 392"/>
                  <a:gd name="T81" fmla="*/ 170 h 185"/>
                  <a:gd name="T82" fmla="*/ 259 w 392"/>
                  <a:gd name="T83" fmla="*/ 171 h 185"/>
                  <a:gd name="T84" fmla="*/ 219 w 392"/>
                  <a:gd name="T85" fmla="*/ 174 h 185"/>
                  <a:gd name="T86" fmla="*/ 126 w 392"/>
                  <a:gd name="T87" fmla="*/ 42 h 185"/>
                  <a:gd name="T88" fmla="*/ 124 w 392"/>
                  <a:gd name="T89" fmla="*/ 75 h 185"/>
                  <a:gd name="T90" fmla="*/ 146 w 392"/>
                  <a:gd name="T91" fmla="*/ 97 h 185"/>
                  <a:gd name="T92" fmla="*/ 172 w 392"/>
                  <a:gd name="T93" fmla="*/ 103 h 185"/>
                  <a:gd name="T94" fmla="*/ 203 w 392"/>
                  <a:gd name="T95" fmla="*/ 52 h 185"/>
                  <a:gd name="T96" fmla="*/ 180 w 392"/>
                  <a:gd name="T97" fmla="*/ 21 h 185"/>
                  <a:gd name="T98" fmla="*/ 156 w 392"/>
                  <a:gd name="T99" fmla="*/ 51 h 185"/>
                  <a:gd name="T100" fmla="*/ 314 w 392"/>
                  <a:gd name="T101" fmla="*/ 75 h 185"/>
                  <a:gd name="T102" fmla="*/ 325 w 392"/>
                  <a:gd name="T103" fmla="*/ 92 h 185"/>
                  <a:gd name="T104" fmla="*/ 329 w 392"/>
                  <a:gd name="T105" fmla="*/ 102 h 185"/>
                  <a:gd name="T106" fmla="*/ 368 w 392"/>
                  <a:gd name="T107" fmla="*/ 122 h 185"/>
                  <a:gd name="T108" fmla="*/ 373 w 392"/>
                  <a:gd name="T109" fmla="*/ 155 h 185"/>
                  <a:gd name="T110" fmla="*/ 392 w 392"/>
                  <a:gd name="T111" fmla="*/ 134 h 185"/>
                  <a:gd name="T112" fmla="*/ 348 w 392"/>
                  <a:gd name="T113" fmla="*/ 99 h 185"/>
                  <a:gd name="T114" fmla="*/ 331 w 392"/>
                  <a:gd name="T115" fmla="*/ 7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2" h="185">
                    <a:moveTo>
                      <a:pt x="11" y="4"/>
                    </a:moveTo>
                    <a:cubicBezTo>
                      <a:pt x="10" y="4"/>
                      <a:pt x="9" y="2"/>
                      <a:pt x="8" y="1"/>
                    </a:cubicBezTo>
                    <a:cubicBezTo>
                      <a:pt x="6" y="0"/>
                      <a:pt x="4" y="0"/>
                      <a:pt x="1" y="0"/>
                    </a:cubicBezTo>
                    <a:cubicBezTo>
                      <a:pt x="1" y="2"/>
                      <a:pt x="0" y="5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11"/>
                      <a:pt x="4" y="15"/>
                      <a:pt x="7" y="17"/>
                    </a:cubicBezTo>
                    <a:cubicBezTo>
                      <a:pt x="8" y="17"/>
                      <a:pt x="9" y="17"/>
                      <a:pt x="9" y="18"/>
                    </a:cubicBezTo>
                    <a:cubicBezTo>
                      <a:pt x="11" y="19"/>
                      <a:pt x="11" y="21"/>
                      <a:pt x="12" y="22"/>
                    </a:cubicBezTo>
                    <a:cubicBezTo>
                      <a:pt x="13" y="23"/>
                      <a:pt x="15" y="23"/>
                      <a:pt x="16" y="24"/>
                    </a:cubicBezTo>
                    <a:cubicBezTo>
                      <a:pt x="17" y="25"/>
                      <a:pt x="16" y="26"/>
                      <a:pt x="17" y="27"/>
                    </a:cubicBezTo>
                    <a:cubicBezTo>
                      <a:pt x="18" y="28"/>
                      <a:pt x="20" y="29"/>
                      <a:pt x="21" y="30"/>
                    </a:cubicBezTo>
                    <a:cubicBezTo>
                      <a:pt x="21" y="31"/>
                      <a:pt x="21" y="32"/>
                      <a:pt x="21" y="33"/>
                    </a:cubicBezTo>
                    <a:cubicBezTo>
                      <a:pt x="22" y="33"/>
                      <a:pt x="23" y="34"/>
                      <a:pt x="23" y="34"/>
                    </a:cubicBezTo>
                    <a:cubicBezTo>
                      <a:pt x="24" y="36"/>
                      <a:pt x="24" y="37"/>
                      <a:pt x="24" y="40"/>
                    </a:cubicBezTo>
                    <a:cubicBezTo>
                      <a:pt x="26" y="40"/>
                      <a:pt x="28" y="40"/>
                      <a:pt x="29" y="41"/>
                    </a:cubicBezTo>
                    <a:cubicBezTo>
                      <a:pt x="30" y="41"/>
                      <a:pt x="31" y="43"/>
                      <a:pt x="31" y="44"/>
                    </a:cubicBezTo>
                    <a:cubicBezTo>
                      <a:pt x="32" y="44"/>
                      <a:pt x="33" y="43"/>
                      <a:pt x="33" y="44"/>
                    </a:cubicBezTo>
                    <a:cubicBezTo>
                      <a:pt x="34" y="46"/>
                      <a:pt x="33" y="49"/>
                      <a:pt x="33" y="52"/>
                    </a:cubicBezTo>
                    <a:cubicBezTo>
                      <a:pt x="34" y="53"/>
                      <a:pt x="36" y="56"/>
                      <a:pt x="36" y="57"/>
                    </a:cubicBezTo>
                    <a:cubicBezTo>
                      <a:pt x="36" y="58"/>
                      <a:pt x="36" y="59"/>
                      <a:pt x="36" y="60"/>
                    </a:cubicBezTo>
                    <a:cubicBezTo>
                      <a:pt x="37" y="61"/>
                      <a:pt x="39" y="61"/>
                      <a:pt x="39" y="62"/>
                    </a:cubicBezTo>
                    <a:cubicBezTo>
                      <a:pt x="41" y="63"/>
                      <a:pt x="41" y="65"/>
                      <a:pt x="42" y="67"/>
                    </a:cubicBezTo>
                    <a:cubicBezTo>
                      <a:pt x="43" y="68"/>
                      <a:pt x="46" y="69"/>
                      <a:pt x="47" y="70"/>
                    </a:cubicBezTo>
                    <a:cubicBezTo>
                      <a:pt x="48" y="72"/>
                      <a:pt x="51" y="81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4" y="84"/>
                      <a:pt x="53" y="86"/>
                      <a:pt x="53" y="87"/>
                    </a:cubicBezTo>
                    <a:cubicBezTo>
                      <a:pt x="53" y="88"/>
                      <a:pt x="55" y="88"/>
                      <a:pt x="55" y="89"/>
                    </a:cubicBezTo>
                    <a:cubicBezTo>
                      <a:pt x="56" y="91"/>
                      <a:pt x="58" y="97"/>
                      <a:pt x="59" y="98"/>
                    </a:cubicBezTo>
                    <a:cubicBezTo>
                      <a:pt x="59" y="98"/>
                      <a:pt x="61" y="99"/>
                      <a:pt x="61" y="99"/>
                    </a:cubicBezTo>
                    <a:cubicBezTo>
                      <a:pt x="63" y="102"/>
                      <a:pt x="63" y="105"/>
                      <a:pt x="64" y="108"/>
                    </a:cubicBezTo>
                    <a:cubicBezTo>
                      <a:pt x="64" y="109"/>
                      <a:pt x="66" y="111"/>
                      <a:pt x="67" y="112"/>
                    </a:cubicBezTo>
                    <a:cubicBezTo>
                      <a:pt x="67" y="113"/>
                      <a:pt x="67" y="113"/>
                      <a:pt x="67" y="113"/>
                    </a:cubicBezTo>
                    <a:cubicBezTo>
                      <a:pt x="67" y="114"/>
                      <a:pt x="72" y="115"/>
                      <a:pt x="73" y="116"/>
                    </a:cubicBezTo>
                    <a:cubicBezTo>
                      <a:pt x="73" y="116"/>
                      <a:pt x="75" y="116"/>
                      <a:pt x="75" y="117"/>
                    </a:cubicBezTo>
                    <a:cubicBezTo>
                      <a:pt x="76" y="117"/>
                      <a:pt x="79" y="121"/>
                      <a:pt x="80" y="122"/>
                    </a:cubicBezTo>
                    <a:cubicBezTo>
                      <a:pt x="81" y="123"/>
                      <a:pt x="83" y="123"/>
                      <a:pt x="85" y="123"/>
                    </a:cubicBezTo>
                    <a:cubicBezTo>
                      <a:pt x="84" y="122"/>
                      <a:pt x="84" y="120"/>
                      <a:pt x="83" y="120"/>
                    </a:cubicBezTo>
                    <a:cubicBezTo>
                      <a:pt x="82" y="120"/>
                      <a:pt x="83" y="119"/>
                      <a:pt x="85" y="119"/>
                    </a:cubicBezTo>
                    <a:cubicBezTo>
                      <a:pt x="85" y="120"/>
                      <a:pt x="87" y="122"/>
                      <a:pt x="89" y="121"/>
                    </a:cubicBezTo>
                    <a:cubicBezTo>
                      <a:pt x="90" y="121"/>
                      <a:pt x="89" y="120"/>
                      <a:pt x="90" y="119"/>
                    </a:cubicBezTo>
                    <a:cubicBezTo>
                      <a:pt x="90" y="120"/>
                      <a:pt x="90" y="120"/>
                      <a:pt x="90" y="120"/>
                    </a:cubicBezTo>
                    <a:cubicBezTo>
                      <a:pt x="92" y="120"/>
                      <a:pt x="93" y="120"/>
                      <a:pt x="94" y="120"/>
                    </a:cubicBezTo>
                    <a:cubicBezTo>
                      <a:pt x="92" y="119"/>
                      <a:pt x="95" y="101"/>
                      <a:pt x="96" y="98"/>
                    </a:cubicBezTo>
                    <a:cubicBezTo>
                      <a:pt x="95" y="97"/>
                      <a:pt x="94" y="97"/>
                      <a:pt x="93" y="97"/>
                    </a:cubicBezTo>
                    <a:cubicBezTo>
                      <a:pt x="92" y="96"/>
                      <a:pt x="91" y="91"/>
                      <a:pt x="91" y="89"/>
                    </a:cubicBezTo>
                    <a:cubicBezTo>
                      <a:pt x="89" y="90"/>
                      <a:pt x="87" y="89"/>
                      <a:pt x="87" y="89"/>
                    </a:cubicBezTo>
                    <a:cubicBezTo>
                      <a:pt x="86" y="89"/>
                      <a:pt x="85" y="88"/>
                      <a:pt x="85" y="88"/>
                    </a:cubicBezTo>
                    <a:cubicBezTo>
                      <a:pt x="85" y="87"/>
                      <a:pt x="86" y="87"/>
                      <a:pt x="85" y="85"/>
                    </a:cubicBezTo>
                    <a:cubicBezTo>
                      <a:pt x="85" y="85"/>
                      <a:pt x="82" y="84"/>
                      <a:pt x="82" y="83"/>
                    </a:cubicBezTo>
                    <a:cubicBezTo>
                      <a:pt x="82" y="82"/>
                      <a:pt x="82" y="77"/>
                      <a:pt x="83" y="76"/>
                    </a:cubicBezTo>
                    <a:cubicBezTo>
                      <a:pt x="81" y="76"/>
                      <a:pt x="80" y="76"/>
                      <a:pt x="79" y="76"/>
                    </a:cubicBezTo>
                    <a:cubicBezTo>
                      <a:pt x="79" y="75"/>
                      <a:pt x="79" y="75"/>
                      <a:pt x="79" y="75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7" y="76"/>
                      <a:pt x="76" y="76"/>
                    </a:cubicBezTo>
                    <a:cubicBezTo>
                      <a:pt x="76" y="76"/>
                      <a:pt x="74" y="74"/>
                      <a:pt x="73" y="74"/>
                    </a:cubicBezTo>
                    <a:cubicBezTo>
                      <a:pt x="73" y="73"/>
                      <a:pt x="73" y="70"/>
                      <a:pt x="73" y="69"/>
                    </a:cubicBezTo>
                    <a:cubicBezTo>
                      <a:pt x="73" y="68"/>
                      <a:pt x="76" y="67"/>
                      <a:pt x="76" y="66"/>
                    </a:cubicBezTo>
                    <a:cubicBezTo>
                      <a:pt x="76" y="66"/>
                      <a:pt x="76" y="64"/>
                      <a:pt x="76" y="64"/>
                    </a:cubicBezTo>
                    <a:cubicBezTo>
                      <a:pt x="76" y="64"/>
                      <a:pt x="73" y="59"/>
                      <a:pt x="73" y="59"/>
                    </a:cubicBezTo>
                    <a:cubicBezTo>
                      <a:pt x="72" y="58"/>
                      <a:pt x="73" y="57"/>
                      <a:pt x="73" y="56"/>
                    </a:cubicBezTo>
                    <a:cubicBezTo>
                      <a:pt x="71" y="55"/>
                      <a:pt x="70" y="56"/>
                      <a:pt x="69" y="56"/>
                    </a:cubicBezTo>
                    <a:cubicBezTo>
                      <a:pt x="69" y="54"/>
                      <a:pt x="69" y="54"/>
                      <a:pt x="70" y="52"/>
                    </a:cubicBezTo>
                    <a:cubicBezTo>
                      <a:pt x="70" y="52"/>
                      <a:pt x="69" y="51"/>
                      <a:pt x="69" y="51"/>
                    </a:cubicBezTo>
                    <a:cubicBezTo>
                      <a:pt x="68" y="53"/>
                      <a:pt x="68" y="53"/>
                      <a:pt x="67" y="55"/>
                    </a:cubicBezTo>
                    <a:cubicBezTo>
                      <a:pt x="67" y="55"/>
                      <a:pt x="65" y="55"/>
                      <a:pt x="65" y="55"/>
                    </a:cubicBezTo>
                    <a:cubicBezTo>
                      <a:pt x="65" y="55"/>
                      <a:pt x="65" y="54"/>
                      <a:pt x="65" y="54"/>
                    </a:cubicBezTo>
                    <a:cubicBezTo>
                      <a:pt x="64" y="54"/>
                      <a:pt x="63" y="54"/>
                      <a:pt x="63" y="54"/>
                    </a:cubicBezTo>
                    <a:cubicBezTo>
                      <a:pt x="61" y="52"/>
                      <a:pt x="62" y="50"/>
                      <a:pt x="61" y="48"/>
                    </a:cubicBezTo>
                    <a:cubicBezTo>
                      <a:pt x="60" y="47"/>
                      <a:pt x="58" y="46"/>
                      <a:pt x="57" y="45"/>
                    </a:cubicBezTo>
                    <a:cubicBezTo>
                      <a:pt x="55" y="43"/>
                      <a:pt x="55" y="41"/>
                      <a:pt x="55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4" y="41"/>
                      <a:pt x="49" y="42"/>
                      <a:pt x="51" y="41"/>
                    </a:cubicBezTo>
                    <a:cubicBezTo>
                      <a:pt x="51" y="41"/>
                      <a:pt x="50" y="41"/>
                      <a:pt x="50" y="40"/>
                    </a:cubicBezTo>
                    <a:cubicBezTo>
                      <a:pt x="49" y="39"/>
                      <a:pt x="49" y="37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7" y="32"/>
                      <a:pt x="47" y="31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29"/>
                      <a:pt x="43" y="28"/>
                      <a:pt x="43" y="27"/>
                    </a:cubicBezTo>
                    <a:cubicBezTo>
                      <a:pt x="41" y="26"/>
                      <a:pt x="36" y="23"/>
                      <a:pt x="35" y="22"/>
                    </a:cubicBezTo>
                    <a:cubicBezTo>
                      <a:pt x="34" y="21"/>
                      <a:pt x="35" y="19"/>
                      <a:pt x="34" y="18"/>
                    </a:cubicBezTo>
                    <a:cubicBezTo>
                      <a:pt x="34" y="18"/>
                      <a:pt x="32" y="18"/>
                      <a:pt x="31" y="17"/>
                    </a:cubicBezTo>
                    <a:cubicBezTo>
                      <a:pt x="30" y="16"/>
                      <a:pt x="31" y="13"/>
                      <a:pt x="29" y="13"/>
                    </a:cubicBezTo>
                    <a:cubicBezTo>
                      <a:pt x="29" y="13"/>
                      <a:pt x="27" y="13"/>
                      <a:pt x="27" y="13"/>
                    </a:cubicBezTo>
                    <a:cubicBezTo>
                      <a:pt x="26" y="13"/>
                      <a:pt x="27" y="11"/>
                      <a:pt x="27" y="10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9" y="2"/>
                      <a:pt x="14" y="5"/>
                      <a:pt x="11" y="4"/>
                    </a:cubicBezTo>
                    <a:close/>
                    <a:moveTo>
                      <a:pt x="7" y="32"/>
                    </a:moveTo>
                    <a:cubicBezTo>
                      <a:pt x="9" y="35"/>
                      <a:pt x="11" y="38"/>
                      <a:pt x="8" y="32"/>
                    </a:cubicBezTo>
                    <a:lnTo>
                      <a:pt x="7" y="32"/>
                    </a:lnTo>
                    <a:close/>
                    <a:moveTo>
                      <a:pt x="285" y="35"/>
                    </a:moveTo>
                    <a:cubicBezTo>
                      <a:pt x="285" y="38"/>
                      <a:pt x="285" y="40"/>
                      <a:pt x="286" y="42"/>
                    </a:cubicBezTo>
                    <a:cubicBezTo>
                      <a:pt x="286" y="42"/>
                      <a:pt x="288" y="42"/>
                      <a:pt x="289" y="42"/>
                    </a:cubicBezTo>
                    <a:cubicBezTo>
                      <a:pt x="289" y="42"/>
                      <a:pt x="290" y="41"/>
                      <a:pt x="289" y="41"/>
                    </a:cubicBezTo>
                    <a:cubicBezTo>
                      <a:pt x="289" y="41"/>
                      <a:pt x="289" y="38"/>
                      <a:pt x="289" y="38"/>
                    </a:cubicBezTo>
                    <a:cubicBezTo>
                      <a:pt x="287" y="36"/>
                      <a:pt x="286" y="36"/>
                      <a:pt x="285" y="35"/>
                    </a:cubicBezTo>
                    <a:close/>
                    <a:moveTo>
                      <a:pt x="280" y="39"/>
                    </a:moveTo>
                    <a:cubicBezTo>
                      <a:pt x="277" y="43"/>
                      <a:pt x="277" y="47"/>
                      <a:pt x="275" y="52"/>
                    </a:cubicBezTo>
                    <a:cubicBezTo>
                      <a:pt x="276" y="53"/>
                      <a:pt x="278" y="54"/>
                      <a:pt x="279" y="55"/>
                    </a:cubicBezTo>
                    <a:cubicBezTo>
                      <a:pt x="279" y="57"/>
                      <a:pt x="278" y="56"/>
                      <a:pt x="277" y="57"/>
                    </a:cubicBezTo>
                    <a:cubicBezTo>
                      <a:pt x="277" y="58"/>
                      <a:pt x="277" y="58"/>
                      <a:pt x="277" y="58"/>
                    </a:cubicBezTo>
                    <a:cubicBezTo>
                      <a:pt x="277" y="58"/>
                      <a:pt x="279" y="62"/>
                      <a:pt x="277" y="63"/>
                    </a:cubicBezTo>
                    <a:cubicBezTo>
                      <a:pt x="277" y="64"/>
                      <a:pt x="277" y="64"/>
                      <a:pt x="277" y="64"/>
                    </a:cubicBezTo>
                    <a:cubicBezTo>
                      <a:pt x="277" y="65"/>
                      <a:pt x="279" y="67"/>
                      <a:pt x="280" y="68"/>
                    </a:cubicBezTo>
                    <a:cubicBezTo>
                      <a:pt x="281" y="69"/>
                      <a:pt x="281" y="70"/>
                      <a:pt x="283" y="70"/>
                    </a:cubicBezTo>
                    <a:cubicBezTo>
                      <a:pt x="285" y="71"/>
                      <a:pt x="279" y="66"/>
                      <a:pt x="279" y="66"/>
                    </a:cubicBezTo>
                    <a:cubicBezTo>
                      <a:pt x="279" y="64"/>
                      <a:pt x="279" y="62"/>
                      <a:pt x="279" y="61"/>
                    </a:cubicBezTo>
                    <a:cubicBezTo>
                      <a:pt x="279" y="61"/>
                      <a:pt x="283" y="58"/>
                      <a:pt x="282" y="59"/>
                    </a:cubicBezTo>
                    <a:cubicBezTo>
                      <a:pt x="283" y="59"/>
                      <a:pt x="283" y="59"/>
                      <a:pt x="284" y="59"/>
                    </a:cubicBezTo>
                    <a:cubicBezTo>
                      <a:pt x="285" y="59"/>
                      <a:pt x="285" y="61"/>
                      <a:pt x="286" y="62"/>
                    </a:cubicBezTo>
                    <a:cubicBezTo>
                      <a:pt x="287" y="62"/>
                      <a:pt x="287" y="61"/>
                      <a:pt x="288" y="62"/>
                    </a:cubicBezTo>
                    <a:cubicBezTo>
                      <a:pt x="287" y="60"/>
                      <a:pt x="287" y="58"/>
                      <a:pt x="287" y="56"/>
                    </a:cubicBezTo>
                    <a:cubicBezTo>
                      <a:pt x="286" y="56"/>
                      <a:pt x="284" y="57"/>
                      <a:pt x="283" y="56"/>
                    </a:cubicBezTo>
                    <a:cubicBezTo>
                      <a:pt x="285" y="55"/>
                      <a:pt x="286" y="53"/>
                      <a:pt x="288" y="52"/>
                    </a:cubicBezTo>
                    <a:cubicBezTo>
                      <a:pt x="286" y="51"/>
                      <a:pt x="289" y="51"/>
                      <a:pt x="286" y="50"/>
                    </a:cubicBezTo>
                    <a:cubicBezTo>
                      <a:pt x="286" y="49"/>
                      <a:pt x="286" y="49"/>
                      <a:pt x="286" y="49"/>
                    </a:cubicBezTo>
                    <a:cubicBezTo>
                      <a:pt x="285" y="50"/>
                      <a:pt x="283" y="51"/>
                      <a:pt x="283" y="52"/>
                    </a:cubicBezTo>
                    <a:cubicBezTo>
                      <a:pt x="282" y="52"/>
                      <a:pt x="283" y="53"/>
                      <a:pt x="283" y="54"/>
                    </a:cubicBezTo>
                    <a:cubicBezTo>
                      <a:pt x="281" y="54"/>
                      <a:pt x="281" y="54"/>
                      <a:pt x="281" y="54"/>
                    </a:cubicBezTo>
                    <a:cubicBezTo>
                      <a:pt x="282" y="50"/>
                      <a:pt x="283" y="46"/>
                      <a:pt x="281" y="45"/>
                    </a:cubicBezTo>
                    <a:cubicBezTo>
                      <a:pt x="281" y="45"/>
                      <a:pt x="282" y="42"/>
                      <a:pt x="282" y="43"/>
                    </a:cubicBezTo>
                    <a:cubicBezTo>
                      <a:pt x="283" y="42"/>
                      <a:pt x="283" y="42"/>
                      <a:pt x="283" y="42"/>
                    </a:cubicBezTo>
                    <a:cubicBezTo>
                      <a:pt x="282" y="41"/>
                      <a:pt x="282" y="41"/>
                      <a:pt x="282" y="40"/>
                    </a:cubicBezTo>
                    <a:lnTo>
                      <a:pt x="280" y="39"/>
                    </a:lnTo>
                    <a:close/>
                    <a:moveTo>
                      <a:pt x="57" y="41"/>
                    </a:moveTo>
                    <a:cubicBezTo>
                      <a:pt x="57" y="41"/>
                      <a:pt x="57" y="43"/>
                      <a:pt x="57" y="43"/>
                    </a:cubicBezTo>
                    <a:cubicBezTo>
                      <a:pt x="58" y="43"/>
                      <a:pt x="58" y="43"/>
                      <a:pt x="59" y="44"/>
                    </a:cubicBezTo>
                    <a:cubicBezTo>
                      <a:pt x="58" y="42"/>
                      <a:pt x="60" y="41"/>
                      <a:pt x="57" y="41"/>
                    </a:cubicBezTo>
                    <a:close/>
                    <a:moveTo>
                      <a:pt x="63" y="45"/>
                    </a:moveTo>
                    <a:cubicBezTo>
                      <a:pt x="63" y="45"/>
                      <a:pt x="63" y="47"/>
                      <a:pt x="63" y="47"/>
                    </a:cubicBezTo>
                    <a:cubicBezTo>
                      <a:pt x="64" y="47"/>
                      <a:pt x="64" y="47"/>
                      <a:pt x="65" y="48"/>
                    </a:cubicBezTo>
                    <a:cubicBezTo>
                      <a:pt x="68" y="48"/>
                      <a:pt x="63" y="45"/>
                      <a:pt x="63" y="45"/>
                    </a:cubicBezTo>
                    <a:close/>
                    <a:moveTo>
                      <a:pt x="19" y="46"/>
                    </a:move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1" y="49"/>
                      <a:pt x="21" y="50"/>
                    </a:cubicBezTo>
                    <a:cubicBezTo>
                      <a:pt x="22" y="50"/>
                      <a:pt x="24" y="54"/>
                      <a:pt x="25" y="55"/>
                    </a:cubicBezTo>
                    <a:cubicBezTo>
                      <a:pt x="26" y="55"/>
                      <a:pt x="26" y="52"/>
                      <a:pt x="25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3" y="50"/>
                      <a:pt x="23" y="48"/>
                      <a:pt x="22" y="48"/>
                    </a:cubicBezTo>
                    <a:cubicBezTo>
                      <a:pt x="21" y="48"/>
                      <a:pt x="21" y="48"/>
                      <a:pt x="21" y="48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7"/>
                      <a:pt x="19" y="46"/>
                    </a:cubicBezTo>
                    <a:close/>
                    <a:moveTo>
                      <a:pt x="254" y="47"/>
                    </a:moveTo>
                    <a:cubicBezTo>
                      <a:pt x="254" y="47"/>
                      <a:pt x="254" y="49"/>
                      <a:pt x="253" y="50"/>
                    </a:cubicBezTo>
                    <a:cubicBezTo>
                      <a:pt x="253" y="50"/>
                      <a:pt x="251" y="50"/>
                      <a:pt x="251" y="50"/>
                    </a:cubicBezTo>
                    <a:cubicBezTo>
                      <a:pt x="251" y="50"/>
                      <a:pt x="251" y="52"/>
                      <a:pt x="251" y="52"/>
                    </a:cubicBezTo>
                    <a:cubicBezTo>
                      <a:pt x="249" y="53"/>
                      <a:pt x="246" y="55"/>
                      <a:pt x="245" y="55"/>
                    </a:cubicBezTo>
                    <a:cubicBezTo>
                      <a:pt x="239" y="56"/>
                      <a:pt x="234" y="55"/>
                      <a:pt x="228" y="55"/>
                    </a:cubicBezTo>
                    <a:cubicBezTo>
                      <a:pt x="227" y="54"/>
                      <a:pt x="227" y="54"/>
                      <a:pt x="227" y="54"/>
                    </a:cubicBezTo>
                    <a:cubicBezTo>
                      <a:pt x="226" y="53"/>
                      <a:pt x="227" y="55"/>
                      <a:pt x="225" y="54"/>
                    </a:cubicBezTo>
                    <a:cubicBezTo>
                      <a:pt x="225" y="52"/>
                      <a:pt x="225" y="52"/>
                      <a:pt x="225" y="52"/>
                    </a:cubicBezTo>
                    <a:cubicBezTo>
                      <a:pt x="221" y="51"/>
                      <a:pt x="218" y="53"/>
                      <a:pt x="216" y="54"/>
                    </a:cubicBezTo>
                    <a:cubicBezTo>
                      <a:pt x="216" y="55"/>
                      <a:pt x="216" y="55"/>
                      <a:pt x="216" y="55"/>
                    </a:cubicBezTo>
                    <a:cubicBezTo>
                      <a:pt x="215" y="55"/>
                      <a:pt x="215" y="54"/>
                      <a:pt x="214" y="54"/>
                    </a:cubicBezTo>
                    <a:cubicBezTo>
                      <a:pt x="213" y="56"/>
                      <a:pt x="212" y="57"/>
                      <a:pt x="211" y="58"/>
                    </a:cubicBezTo>
                    <a:cubicBezTo>
                      <a:pt x="212" y="58"/>
                      <a:pt x="210" y="60"/>
                      <a:pt x="210" y="60"/>
                    </a:cubicBezTo>
                    <a:cubicBezTo>
                      <a:pt x="210" y="61"/>
                      <a:pt x="211" y="62"/>
                      <a:pt x="211" y="62"/>
                    </a:cubicBezTo>
                    <a:cubicBezTo>
                      <a:pt x="211" y="66"/>
                      <a:pt x="211" y="72"/>
                      <a:pt x="209" y="75"/>
                    </a:cubicBezTo>
                    <a:cubicBezTo>
                      <a:pt x="208" y="75"/>
                      <a:pt x="208" y="75"/>
                      <a:pt x="208" y="75"/>
                    </a:cubicBezTo>
                    <a:cubicBezTo>
                      <a:pt x="207" y="78"/>
                      <a:pt x="207" y="81"/>
                      <a:pt x="207" y="86"/>
                    </a:cubicBezTo>
                    <a:cubicBezTo>
                      <a:pt x="207" y="87"/>
                      <a:pt x="206" y="91"/>
                      <a:pt x="205" y="91"/>
                    </a:cubicBezTo>
                    <a:cubicBezTo>
                      <a:pt x="204" y="92"/>
                      <a:pt x="204" y="92"/>
                      <a:pt x="204" y="92"/>
                    </a:cubicBezTo>
                    <a:cubicBezTo>
                      <a:pt x="203" y="96"/>
                      <a:pt x="204" y="99"/>
                      <a:pt x="204" y="103"/>
                    </a:cubicBezTo>
                    <a:cubicBezTo>
                      <a:pt x="205" y="103"/>
                      <a:pt x="207" y="103"/>
                      <a:pt x="208" y="103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8" y="106"/>
                      <a:pt x="208" y="107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9" y="111"/>
                      <a:pt x="206" y="113"/>
                      <a:pt x="206" y="114"/>
                    </a:cubicBezTo>
                    <a:cubicBezTo>
                      <a:pt x="205" y="117"/>
                      <a:pt x="206" y="121"/>
                      <a:pt x="206" y="123"/>
                    </a:cubicBezTo>
                    <a:cubicBezTo>
                      <a:pt x="209" y="123"/>
                      <a:pt x="213" y="123"/>
                      <a:pt x="217" y="123"/>
                    </a:cubicBezTo>
                    <a:cubicBezTo>
                      <a:pt x="216" y="122"/>
                      <a:pt x="217" y="120"/>
                      <a:pt x="217" y="119"/>
                    </a:cubicBezTo>
                    <a:cubicBezTo>
                      <a:pt x="217" y="119"/>
                      <a:pt x="215" y="119"/>
                      <a:pt x="215" y="118"/>
                    </a:cubicBezTo>
                    <a:cubicBezTo>
                      <a:pt x="215" y="118"/>
                      <a:pt x="218" y="115"/>
                      <a:pt x="217" y="115"/>
                    </a:cubicBezTo>
                    <a:cubicBezTo>
                      <a:pt x="217" y="114"/>
                      <a:pt x="215" y="110"/>
                      <a:pt x="215" y="109"/>
                    </a:cubicBezTo>
                    <a:cubicBezTo>
                      <a:pt x="216" y="109"/>
                      <a:pt x="218" y="108"/>
                      <a:pt x="218" y="107"/>
                    </a:cubicBezTo>
                    <a:cubicBezTo>
                      <a:pt x="219" y="105"/>
                      <a:pt x="218" y="102"/>
                      <a:pt x="217" y="100"/>
                    </a:cubicBezTo>
                    <a:cubicBezTo>
                      <a:pt x="220" y="99"/>
                      <a:pt x="221" y="100"/>
                      <a:pt x="223" y="99"/>
                    </a:cubicBezTo>
                    <a:cubicBezTo>
                      <a:pt x="224" y="103"/>
                      <a:pt x="225" y="107"/>
                      <a:pt x="225" y="109"/>
                    </a:cubicBezTo>
                    <a:cubicBezTo>
                      <a:pt x="226" y="112"/>
                      <a:pt x="227" y="114"/>
                      <a:pt x="227" y="118"/>
                    </a:cubicBezTo>
                    <a:cubicBezTo>
                      <a:pt x="228" y="118"/>
                      <a:pt x="230" y="119"/>
                      <a:pt x="232" y="119"/>
                    </a:cubicBezTo>
                    <a:cubicBezTo>
                      <a:pt x="232" y="119"/>
                      <a:pt x="232" y="119"/>
                      <a:pt x="232" y="119"/>
                    </a:cubicBezTo>
                    <a:cubicBezTo>
                      <a:pt x="234" y="117"/>
                      <a:pt x="233" y="116"/>
                      <a:pt x="233" y="115"/>
                    </a:cubicBezTo>
                    <a:cubicBezTo>
                      <a:pt x="233" y="114"/>
                      <a:pt x="233" y="114"/>
                      <a:pt x="233" y="114"/>
                    </a:cubicBezTo>
                    <a:cubicBezTo>
                      <a:pt x="234" y="113"/>
                      <a:pt x="237" y="113"/>
                      <a:pt x="239" y="113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38" y="110"/>
                      <a:pt x="237" y="108"/>
                      <a:pt x="236" y="107"/>
                    </a:cubicBezTo>
                    <a:cubicBezTo>
                      <a:pt x="234" y="104"/>
                      <a:pt x="235" y="104"/>
                      <a:pt x="235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4" y="101"/>
                      <a:pt x="234" y="99"/>
                      <a:pt x="234" y="99"/>
                    </a:cubicBezTo>
                    <a:cubicBezTo>
                      <a:pt x="233" y="98"/>
                      <a:pt x="231" y="98"/>
                      <a:pt x="230" y="97"/>
                    </a:cubicBezTo>
                    <a:cubicBezTo>
                      <a:pt x="229" y="96"/>
                      <a:pt x="230" y="93"/>
                      <a:pt x="229" y="91"/>
                    </a:cubicBezTo>
                    <a:cubicBezTo>
                      <a:pt x="229" y="91"/>
                      <a:pt x="223" y="89"/>
                      <a:pt x="223" y="89"/>
                    </a:cubicBezTo>
                    <a:cubicBezTo>
                      <a:pt x="224" y="88"/>
                      <a:pt x="224" y="88"/>
                      <a:pt x="225" y="87"/>
                    </a:cubicBezTo>
                    <a:cubicBezTo>
                      <a:pt x="225" y="87"/>
                      <a:pt x="227" y="87"/>
                      <a:pt x="229" y="87"/>
                    </a:cubicBezTo>
                    <a:cubicBezTo>
                      <a:pt x="235" y="84"/>
                      <a:pt x="235" y="79"/>
                      <a:pt x="241" y="78"/>
                    </a:cubicBezTo>
                    <a:cubicBezTo>
                      <a:pt x="242" y="76"/>
                      <a:pt x="241" y="76"/>
                      <a:pt x="242" y="75"/>
                    </a:cubicBezTo>
                    <a:cubicBezTo>
                      <a:pt x="235" y="75"/>
                      <a:pt x="232" y="75"/>
                      <a:pt x="226" y="74"/>
                    </a:cubicBezTo>
                    <a:cubicBezTo>
                      <a:pt x="226" y="75"/>
                      <a:pt x="226" y="76"/>
                      <a:pt x="225" y="77"/>
                    </a:cubicBezTo>
                    <a:cubicBezTo>
                      <a:pt x="225" y="78"/>
                      <a:pt x="223" y="77"/>
                      <a:pt x="222" y="78"/>
                    </a:cubicBezTo>
                    <a:cubicBezTo>
                      <a:pt x="222" y="78"/>
                      <a:pt x="221" y="75"/>
                      <a:pt x="221" y="75"/>
                    </a:cubicBezTo>
                    <a:cubicBezTo>
                      <a:pt x="220" y="74"/>
                      <a:pt x="218" y="75"/>
                      <a:pt x="217" y="74"/>
                    </a:cubicBezTo>
                    <a:cubicBezTo>
                      <a:pt x="217" y="74"/>
                      <a:pt x="216" y="72"/>
                      <a:pt x="216" y="72"/>
                    </a:cubicBezTo>
                    <a:cubicBezTo>
                      <a:pt x="215" y="70"/>
                      <a:pt x="217" y="67"/>
                      <a:pt x="217" y="66"/>
                    </a:cubicBezTo>
                    <a:cubicBezTo>
                      <a:pt x="217" y="63"/>
                      <a:pt x="217" y="62"/>
                      <a:pt x="217" y="60"/>
                    </a:cubicBezTo>
                    <a:cubicBezTo>
                      <a:pt x="219" y="60"/>
                      <a:pt x="219" y="61"/>
                      <a:pt x="220" y="61"/>
                    </a:cubicBezTo>
                    <a:cubicBezTo>
                      <a:pt x="221" y="61"/>
                      <a:pt x="224" y="59"/>
                      <a:pt x="225" y="60"/>
                    </a:cubicBezTo>
                    <a:cubicBezTo>
                      <a:pt x="226" y="60"/>
                      <a:pt x="227" y="61"/>
                      <a:pt x="229" y="61"/>
                    </a:cubicBezTo>
                    <a:cubicBezTo>
                      <a:pt x="230" y="61"/>
                      <a:pt x="235" y="60"/>
                      <a:pt x="237" y="60"/>
                    </a:cubicBezTo>
                    <a:cubicBezTo>
                      <a:pt x="240" y="61"/>
                      <a:pt x="244" y="63"/>
                      <a:pt x="248" y="62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49" y="60"/>
                      <a:pt x="250" y="61"/>
                      <a:pt x="251" y="60"/>
                    </a:cubicBezTo>
                    <a:cubicBezTo>
                      <a:pt x="252" y="59"/>
                      <a:pt x="252" y="56"/>
                      <a:pt x="253" y="55"/>
                    </a:cubicBezTo>
                    <a:cubicBezTo>
                      <a:pt x="254" y="54"/>
                      <a:pt x="255" y="54"/>
                      <a:pt x="255" y="54"/>
                    </a:cubicBezTo>
                    <a:cubicBezTo>
                      <a:pt x="257" y="53"/>
                      <a:pt x="257" y="53"/>
                      <a:pt x="257" y="53"/>
                    </a:cubicBezTo>
                    <a:cubicBezTo>
                      <a:pt x="257" y="52"/>
                      <a:pt x="257" y="49"/>
                      <a:pt x="257" y="48"/>
                    </a:cubicBezTo>
                    <a:cubicBezTo>
                      <a:pt x="257" y="48"/>
                      <a:pt x="256" y="48"/>
                      <a:pt x="256" y="47"/>
                    </a:cubicBezTo>
                    <a:cubicBezTo>
                      <a:pt x="255" y="47"/>
                      <a:pt x="254" y="47"/>
                      <a:pt x="254" y="47"/>
                    </a:cubicBezTo>
                    <a:close/>
                    <a:moveTo>
                      <a:pt x="81" y="50"/>
                    </a:moveTo>
                    <a:cubicBezTo>
                      <a:pt x="81" y="51"/>
                      <a:pt x="81" y="51"/>
                      <a:pt x="81" y="51"/>
                    </a:cubicBezTo>
                    <a:cubicBezTo>
                      <a:pt x="83" y="51"/>
                      <a:pt x="83" y="50"/>
                      <a:pt x="81" y="50"/>
                    </a:cubicBezTo>
                    <a:close/>
                    <a:moveTo>
                      <a:pt x="304" y="66"/>
                    </a:moveTo>
                    <a:cubicBezTo>
                      <a:pt x="303" y="67"/>
                      <a:pt x="303" y="67"/>
                      <a:pt x="303" y="67"/>
                    </a:cubicBezTo>
                    <a:cubicBezTo>
                      <a:pt x="294" y="69"/>
                      <a:pt x="305" y="69"/>
                      <a:pt x="309" y="69"/>
                    </a:cubicBezTo>
                    <a:cubicBezTo>
                      <a:pt x="309" y="69"/>
                      <a:pt x="310" y="68"/>
                      <a:pt x="310" y="67"/>
                    </a:cubicBezTo>
                    <a:cubicBezTo>
                      <a:pt x="309" y="67"/>
                      <a:pt x="304" y="65"/>
                      <a:pt x="304" y="66"/>
                    </a:cubicBezTo>
                    <a:close/>
                    <a:moveTo>
                      <a:pt x="277" y="69"/>
                    </a:moveTo>
                    <a:cubicBezTo>
                      <a:pt x="277" y="71"/>
                      <a:pt x="277" y="73"/>
                      <a:pt x="277" y="74"/>
                    </a:cubicBezTo>
                    <a:cubicBezTo>
                      <a:pt x="281" y="72"/>
                      <a:pt x="279" y="73"/>
                      <a:pt x="277" y="69"/>
                    </a:cubicBezTo>
                    <a:close/>
                    <a:moveTo>
                      <a:pt x="33" y="75"/>
                    </a:moveTo>
                    <a:cubicBezTo>
                      <a:pt x="33" y="76"/>
                      <a:pt x="32" y="76"/>
                      <a:pt x="32" y="77"/>
                    </a:cubicBezTo>
                    <a:cubicBezTo>
                      <a:pt x="32" y="78"/>
                      <a:pt x="34" y="82"/>
                      <a:pt x="34" y="83"/>
                    </a:cubicBezTo>
                    <a:cubicBezTo>
                      <a:pt x="34" y="83"/>
                      <a:pt x="37" y="84"/>
                      <a:pt x="38" y="84"/>
                    </a:cubicBezTo>
                    <a:cubicBezTo>
                      <a:pt x="38" y="83"/>
                      <a:pt x="39" y="83"/>
                      <a:pt x="37" y="83"/>
                    </a:cubicBezTo>
                    <a:cubicBezTo>
                      <a:pt x="36" y="80"/>
                      <a:pt x="36" y="78"/>
                      <a:pt x="35" y="75"/>
                    </a:cubicBezTo>
                    <a:cubicBezTo>
                      <a:pt x="35" y="75"/>
                      <a:pt x="33" y="76"/>
                      <a:pt x="33" y="75"/>
                    </a:cubicBezTo>
                    <a:close/>
                    <a:moveTo>
                      <a:pt x="301" y="75"/>
                    </a:moveTo>
                    <a:cubicBezTo>
                      <a:pt x="300" y="76"/>
                      <a:pt x="302" y="77"/>
                      <a:pt x="302" y="77"/>
                    </a:cubicBezTo>
                    <a:cubicBezTo>
                      <a:pt x="303" y="77"/>
                      <a:pt x="304" y="75"/>
                      <a:pt x="301" y="75"/>
                    </a:cubicBezTo>
                    <a:close/>
                    <a:moveTo>
                      <a:pt x="305" y="77"/>
                    </a:moveTo>
                    <a:cubicBezTo>
                      <a:pt x="304" y="78"/>
                      <a:pt x="304" y="78"/>
                      <a:pt x="304" y="78"/>
                    </a:cubicBezTo>
                    <a:cubicBezTo>
                      <a:pt x="304" y="79"/>
                      <a:pt x="304" y="80"/>
                      <a:pt x="304" y="80"/>
                    </a:cubicBezTo>
                    <a:cubicBezTo>
                      <a:pt x="304" y="80"/>
                      <a:pt x="306" y="80"/>
                      <a:pt x="307" y="81"/>
                    </a:cubicBezTo>
                    <a:cubicBezTo>
                      <a:pt x="306" y="80"/>
                      <a:pt x="309" y="79"/>
                      <a:pt x="305" y="77"/>
                    </a:cubicBezTo>
                    <a:close/>
                    <a:moveTo>
                      <a:pt x="279" y="79"/>
                    </a:moveTo>
                    <a:cubicBezTo>
                      <a:pt x="277" y="79"/>
                      <a:pt x="280" y="80"/>
                      <a:pt x="281" y="80"/>
                    </a:cubicBezTo>
                    <a:cubicBezTo>
                      <a:pt x="280" y="80"/>
                      <a:pt x="281" y="78"/>
                      <a:pt x="279" y="79"/>
                    </a:cubicBezTo>
                    <a:close/>
                    <a:moveTo>
                      <a:pt x="237" y="81"/>
                    </a:moveTo>
                    <a:cubicBezTo>
                      <a:pt x="237" y="81"/>
                      <a:pt x="237" y="82"/>
                      <a:pt x="237" y="82"/>
                    </a:cubicBezTo>
                    <a:cubicBezTo>
                      <a:pt x="236" y="81"/>
                      <a:pt x="236" y="83"/>
                      <a:pt x="236" y="83"/>
                    </a:cubicBezTo>
                    <a:cubicBezTo>
                      <a:pt x="237" y="85"/>
                      <a:pt x="237" y="85"/>
                      <a:pt x="237" y="85"/>
                    </a:cubicBezTo>
                    <a:cubicBezTo>
                      <a:pt x="238" y="84"/>
                      <a:pt x="239" y="84"/>
                      <a:pt x="239" y="84"/>
                    </a:cubicBezTo>
                    <a:cubicBezTo>
                      <a:pt x="241" y="84"/>
                      <a:pt x="241" y="85"/>
                      <a:pt x="241" y="85"/>
                    </a:cubicBezTo>
                    <a:cubicBezTo>
                      <a:pt x="241" y="85"/>
                      <a:pt x="242" y="84"/>
                      <a:pt x="242" y="83"/>
                    </a:cubicBezTo>
                    <a:cubicBezTo>
                      <a:pt x="244" y="84"/>
                      <a:pt x="243" y="82"/>
                      <a:pt x="243" y="82"/>
                    </a:cubicBezTo>
                    <a:cubicBezTo>
                      <a:pt x="242" y="82"/>
                      <a:pt x="239" y="81"/>
                      <a:pt x="237" y="81"/>
                    </a:cubicBezTo>
                    <a:close/>
                    <a:moveTo>
                      <a:pt x="92" y="82"/>
                    </a:moveTo>
                    <a:cubicBezTo>
                      <a:pt x="90" y="84"/>
                      <a:pt x="90" y="84"/>
                      <a:pt x="90" y="87"/>
                    </a:cubicBezTo>
                    <a:cubicBezTo>
                      <a:pt x="92" y="88"/>
                      <a:pt x="93" y="88"/>
                      <a:pt x="94" y="88"/>
                    </a:cubicBezTo>
                    <a:cubicBezTo>
                      <a:pt x="94" y="90"/>
                      <a:pt x="93" y="90"/>
                      <a:pt x="94" y="93"/>
                    </a:cubicBezTo>
                    <a:cubicBezTo>
                      <a:pt x="94" y="94"/>
                      <a:pt x="96" y="95"/>
                      <a:pt x="97" y="95"/>
                    </a:cubicBezTo>
                    <a:cubicBezTo>
                      <a:pt x="98" y="96"/>
                      <a:pt x="98" y="97"/>
                      <a:pt x="98" y="97"/>
                    </a:cubicBezTo>
                    <a:cubicBezTo>
                      <a:pt x="100" y="97"/>
                      <a:pt x="100" y="97"/>
                      <a:pt x="100" y="97"/>
                    </a:cubicBezTo>
                    <a:cubicBezTo>
                      <a:pt x="99" y="91"/>
                      <a:pt x="99" y="90"/>
                      <a:pt x="96" y="86"/>
                    </a:cubicBezTo>
                    <a:cubicBezTo>
                      <a:pt x="95" y="84"/>
                      <a:pt x="94" y="83"/>
                      <a:pt x="92" y="82"/>
                    </a:cubicBezTo>
                    <a:close/>
                    <a:moveTo>
                      <a:pt x="299" y="82"/>
                    </a:moveTo>
                    <a:cubicBezTo>
                      <a:pt x="298" y="85"/>
                      <a:pt x="298" y="85"/>
                      <a:pt x="298" y="85"/>
                    </a:cubicBezTo>
                    <a:cubicBezTo>
                      <a:pt x="299" y="85"/>
                      <a:pt x="300" y="85"/>
                      <a:pt x="301" y="85"/>
                    </a:cubicBezTo>
                    <a:cubicBezTo>
                      <a:pt x="301" y="85"/>
                      <a:pt x="301" y="83"/>
                      <a:pt x="301" y="83"/>
                    </a:cubicBezTo>
                    <a:cubicBezTo>
                      <a:pt x="301" y="83"/>
                      <a:pt x="300" y="82"/>
                      <a:pt x="299" y="82"/>
                    </a:cubicBezTo>
                    <a:close/>
                    <a:moveTo>
                      <a:pt x="260" y="83"/>
                    </a:moveTo>
                    <a:cubicBezTo>
                      <a:pt x="260" y="83"/>
                      <a:pt x="259" y="84"/>
                      <a:pt x="259" y="84"/>
                    </a:cubicBezTo>
                    <a:cubicBezTo>
                      <a:pt x="266" y="84"/>
                      <a:pt x="269" y="83"/>
                      <a:pt x="260" y="83"/>
                    </a:cubicBezTo>
                    <a:close/>
                    <a:moveTo>
                      <a:pt x="249" y="84"/>
                    </a:moveTo>
                    <a:cubicBezTo>
                      <a:pt x="249" y="84"/>
                      <a:pt x="249" y="87"/>
                      <a:pt x="249" y="87"/>
                    </a:cubicBezTo>
                    <a:cubicBezTo>
                      <a:pt x="258" y="86"/>
                      <a:pt x="258" y="85"/>
                      <a:pt x="249" y="84"/>
                    </a:cubicBezTo>
                    <a:close/>
                    <a:moveTo>
                      <a:pt x="43" y="91"/>
                    </a:moveTo>
                    <a:cubicBezTo>
                      <a:pt x="43" y="94"/>
                      <a:pt x="43" y="94"/>
                      <a:pt x="43" y="94"/>
                    </a:cubicBezTo>
                    <a:cubicBezTo>
                      <a:pt x="45" y="95"/>
                      <a:pt x="44" y="92"/>
                      <a:pt x="43" y="91"/>
                    </a:cubicBezTo>
                    <a:close/>
                    <a:moveTo>
                      <a:pt x="108" y="94"/>
                    </a:moveTo>
                    <a:cubicBezTo>
                      <a:pt x="106" y="101"/>
                      <a:pt x="108" y="100"/>
                      <a:pt x="114" y="98"/>
                    </a:cubicBezTo>
                    <a:cubicBezTo>
                      <a:pt x="114" y="96"/>
                      <a:pt x="114" y="95"/>
                      <a:pt x="114" y="94"/>
                    </a:cubicBezTo>
                    <a:cubicBezTo>
                      <a:pt x="112" y="94"/>
                      <a:pt x="110" y="94"/>
                      <a:pt x="108" y="94"/>
                    </a:cubicBezTo>
                    <a:close/>
                    <a:moveTo>
                      <a:pt x="285" y="97"/>
                    </a:moveTo>
                    <a:cubicBezTo>
                      <a:pt x="285" y="97"/>
                      <a:pt x="284" y="98"/>
                      <a:pt x="284" y="98"/>
                    </a:cubicBezTo>
                    <a:cubicBezTo>
                      <a:pt x="283" y="98"/>
                      <a:pt x="282" y="98"/>
                      <a:pt x="282" y="98"/>
                    </a:cubicBezTo>
                    <a:cubicBezTo>
                      <a:pt x="281" y="100"/>
                      <a:pt x="281" y="100"/>
                      <a:pt x="281" y="100"/>
                    </a:cubicBezTo>
                    <a:cubicBezTo>
                      <a:pt x="282" y="100"/>
                      <a:pt x="283" y="100"/>
                      <a:pt x="284" y="100"/>
                    </a:cubicBezTo>
                    <a:cubicBezTo>
                      <a:pt x="284" y="100"/>
                      <a:pt x="285" y="102"/>
                      <a:pt x="285" y="102"/>
                    </a:cubicBezTo>
                    <a:cubicBezTo>
                      <a:pt x="288" y="102"/>
                      <a:pt x="287" y="100"/>
                      <a:pt x="288" y="100"/>
                    </a:cubicBezTo>
                    <a:cubicBezTo>
                      <a:pt x="290" y="99"/>
                      <a:pt x="291" y="102"/>
                      <a:pt x="293" y="102"/>
                    </a:cubicBezTo>
                    <a:cubicBezTo>
                      <a:pt x="294" y="102"/>
                      <a:pt x="295" y="101"/>
                      <a:pt x="296" y="101"/>
                    </a:cubicBezTo>
                    <a:cubicBezTo>
                      <a:pt x="298" y="101"/>
                      <a:pt x="301" y="103"/>
                      <a:pt x="304" y="103"/>
                    </a:cubicBezTo>
                    <a:cubicBezTo>
                      <a:pt x="304" y="103"/>
                      <a:pt x="305" y="102"/>
                      <a:pt x="305" y="101"/>
                    </a:cubicBezTo>
                    <a:cubicBezTo>
                      <a:pt x="304" y="100"/>
                      <a:pt x="303" y="100"/>
                      <a:pt x="303" y="99"/>
                    </a:cubicBezTo>
                    <a:cubicBezTo>
                      <a:pt x="299" y="98"/>
                      <a:pt x="296" y="98"/>
                      <a:pt x="293" y="98"/>
                    </a:cubicBezTo>
                    <a:cubicBezTo>
                      <a:pt x="291" y="97"/>
                      <a:pt x="291" y="97"/>
                      <a:pt x="291" y="97"/>
                    </a:cubicBezTo>
                    <a:cubicBezTo>
                      <a:pt x="291" y="97"/>
                      <a:pt x="285" y="97"/>
                      <a:pt x="285" y="97"/>
                    </a:cubicBezTo>
                    <a:close/>
                    <a:moveTo>
                      <a:pt x="273" y="97"/>
                    </a:moveTo>
                    <a:cubicBezTo>
                      <a:pt x="271" y="97"/>
                      <a:pt x="265" y="98"/>
                      <a:pt x="263" y="99"/>
                    </a:cubicBezTo>
                    <a:cubicBezTo>
                      <a:pt x="263" y="99"/>
                      <a:pt x="263" y="101"/>
                      <a:pt x="263" y="101"/>
                    </a:cubicBezTo>
                    <a:cubicBezTo>
                      <a:pt x="265" y="101"/>
                      <a:pt x="267" y="101"/>
                      <a:pt x="268" y="102"/>
                    </a:cubicBezTo>
                    <a:cubicBezTo>
                      <a:pt x="268" y="102"/>
                      <a:pt x="268" y="104"/>
                      <a:pt x="269" y="104"/>
                    </a:cubicBezTo>
                    <a:cubicBezTo>
                      <a:pt x="271" y="104"/>
                      <a:pt x="274" y="103"/>
                      <a:pt x="276" y="103"/>
                    </a:cubicBezTo>
                    <a:cubicBezTo>
                      <a:pt x="276" y="102"/>
                      <a:pt x="276" y="100"/>
                      <a:pt x="277" y="100"/>
                    </a:cubicBezTo>
                    <a:cubicBezTo>
                      <a:pt x="276" y="100"/>
                      <a:pt x="275" y="100"/>
                      <a:pt x="275" y="100"/>
                    </a:cubicBezTo>
                    <a:cubicBezTo>
                      <a:pt x="273" y="98"/>
                      <a:pt x="276" y="98"/>
                      <a:pt x="273" y="97"/>
                    </a:cubicBezTo>
                    <a:close/>
                    <a:moveTo>
                      <a:pt x="241" y="113"/>
                    </a:moveTo>
                    <a:cubicBezTo>
                      <a:pt x="241" y="115"/>
                      <a:pt x="241" y="114"/>
                      <a:pt x="240" y="114"/>
                    </a:cubicBezTo>
                    <a:cubicBezTo>
                      <a:pt x="240" y="115"/>
                      <a:pt x="240" y="117"/>
                      <a:pt x="240" y="118"/>
                    </a:cubicBezTo>
                    <a:cubicBezTo>
                      <a:pt x="240" y="118"/>
                      <a:pt x="238" y="121"/>
                      <a:pt x="239" y="118"/>
                    </a:cubicBezTo>
                    <a:cubicBezTo>
                      <a:pt x="238" y="118"/>
                      <a:pt x="238" y="117"/>
                      <a:pt x="238" y="117"/>
                    </a:cubicBezTo>
                    <a:cubicBezTo>
                      <a:pt x="238" y="117"/>
                      <a:pt x="236" y="117"/>
                      <a:pt x="236" y="117"/>
                    </a:cubicBezTo>
                    <a:cubicBezTo>
                      <a:pt x="235" y="119"/>
                      <a:pt x="236" y="120"/>
                      <a:pt x="235" y="121"/>
                    </a:cubicBezTo>
                    <a:cubicBezTo>
                      <a:pt x="239" y="123"/>
                      <a:pt x="237" y="120"/>
                      <a:pt x="239" y="125"/>
                    </a:cubicBezTo>
                    <a:cubicBezTo>
                      <a:pt x="239" y="125"/>
                      <a:pt x="241" y="126"/>
                      <a:pt x="241" y="125"/>
                    </a:cubicBezTo>
                    <a:cubicBezTo>
                      <a:pt x="241" y="125"/>
                      <a:pt x="244" y="122"/>
                      <a:pt x="244" y="122"/>
                    </a:cubicBezTo>
                    <a:cubicBezTo>
                      <a:pt x="244" y="121"/>
                      <a:pt x="242" y="120"/>
                      <a:pt x="242" y="119"/>
                    </a:cubicBezTo>
                    <a:cubicBezTo>
                      <a:pt x="241" y="116"/>
                      <a:pt x="245" y="115"/>
                      <a:pt x="241" y="113"/>
                    </a:cubicBezTo>
                    <a:close/>
                    <a:moveTo>
                      <a:pt x="102" y="123"/>
                    </a:moveTo>
                    <a:cubicBezTo>
                      <a:pt x="101" y="125"/>
                      <a:pt x="101" y="125"/>
                      <a:pt x="101" y="125"/>
                    </a:cubicBezTo>
                    <a:cubicBezTo>
                      <a:pt x="97" y="124"/>
                      <a:pt x="95" y="124"/>
                      <a:pt x="91" y="124"/>
                    </a:cubicBezTo>
                    <a:cubicBezTo>
                      <a:pt x="90" y="130"/>
                      <a:pt x="89" y="130"/>
                      <a:pt x="87" y="134"/>
                    </a:cubicBezTo>
                    <a:cubicBezTo>
                      <a:pt x="87" y="134"/>
                      <a:pt x="87" y="135"/>
                      <a:pt x="87" y="135"/>
                    </a:cubicBezTo>
                    <a:cubicBezTo>
                      <a:pt x="91" y="135"/>
                      <a:pt x="92" y="135"/>
                      <a:pt x="96" y="135"/>
                    </a:cubicBezTo>
                    <a:cubicBezTo>
                      <a:pt x="95" y="137"/>
                      <a:pt x="97" y="136"/>
                      <a:pt x="94" y="137"/>
                    </a:cubicBezTo>
                    <a:cubicBezTo>
                      <a:pt x="95" y="138"/>
                      <a:pt x="95" y="140"/>
                      <a:pt x="95" y="140"/>
                    </a:cubicBezTo>
                    <a:cubicBezTo>
                      <a:pt x="99" y="140"/>
                      <a:pt x="103" y="139"/>
                      <a:pt x="106" y="141"/>
                    </a:cubicBezTo>
                    <a:cubicBezTo>
                      <a:pt x="107" y="142"/>
                      <a:pt x="108" y="144"/>
                      <a:pt x="108" y="145"/>
                    </a:cubicBezTo>
                    <a:cubicBezTo>
                      <a:pt x="121" y="145"/>
                      <a:pt x="121" y="145"/>
                      <a:pt x="121" y="145"/>
                    </a:cubicBezTo>
                    <a:cubicBezTo>
                      <a:pt x="121" y="145"/>
                      <a:pt x="122" y="143"/>
                      <a:pt x="123" y="143"/>
                    </a:cubicBezTo>
                    <a:cubicBezTo>
                      <a:pt x="125" y="145"/>
                      <a:pt x="125" y="145"/>
                      <a:pt x="125" y="145"/>
                    </a:cubicBezTo>
                    <a:cubicBezTo>
                      <a:pt x="129" y="146"/>
                      <a:pt x="131" y="146"/>
                      <a:pt x="135" y="147"/>
                    </a:cubicBezTo>
                    <a:cubicBezTo>
                      <a:pt x="136" y="147"/>
                      <a:pt x="138" y="149"/>
                      <a:pt x="139" y="149"/>
                    </a:cubicBezTo>
                    <a:cubicBezTo>
                      <a:pt x="141" y="150"/>
                      <a:pt x="142" y="148"/>
                      <a:pt x="144" y="149"/>
                    </a:cubicBezTo>
                    <a:cubicBezTo>
                      <a:pt x="146" y="149"/>
                      <a:pt x="150" y="152"/>
                      <a:pt x="153" y="151"/>
                    </a:cubicBezTo>
                    <a:cubicBezTo>
                      <a:pt x="154" y="151"/>
                      <a:pt x="155" y="149"/>
                      <a:pt x="157" y="150"/>
                    </a:cubicBezTo>
                    <a:cubicBezTo>
                      <a:pt x="159" y="150"/>
                      <a:pt x="159" y="153"/>
                      <a:pt x="160" y="153"/>
                    </a:cubicBezTo>
                    <a:cubicBezTo>
                      <a:pt x="162" y="155"/>
                      <a:pt x="164" y="154"/>
                      <a:pt x="166" y="155"/>
                    </a:cubicBezTo>
                    <a:cubicBezTo>
                      <a:pt x="167" y="155"/>
                      <a:pt x="168" y="156"/>
                      <a:pt x="169" y="157"/>
                    </a:cubicBezTo>
                    <a:cubicBezTo>
                      <a:pt x="168" y="155"/>
                      <a:pt x="169" y="153"/>
                      <a:pt x="168" y="151"/>
                    </a:cubicBezTo>
                    <a:cubicBezTo>
                      <a:pt x="167" y="151"/>
                      <a:pt x="166" y="150"/>
                      <a:pt x="166" y="150"/>
                    </a:cubicBezTo>
                    <a:cubicBezTo>
                      <a:pt x="165" y="149"/>
                      <a:pt x="166" y="145"/>
                      <a:pt x="167" y="144"/>
                    </a:cubicBezTo>
                    <a:cubicBezTo>
                      <a:pt x="162" y="142"/>
                      <a:pt x="159" y="142"/>
                      <a:pt x="153" y="142"/>
                    </a:cubicBezTo>
                    <a:cubicBezTo>
                      <a:pt x="153" y="142"/>
                      <a:pt x="153" y="136"/>
                      <a:pt x="153" y="136"/>
                    </a:cubicBezTo>
                    <a:cubicBezTo>
                      <a:pt x="153" y="136"/>
                      <a:pt x="152" y="135"/>
                      <a:pt x="152" y="135"/>
                    </a:cubicBezTo>
                    <a:cubicBezTo>
                      <a:pt x="151" y="134"/>
                      <a:pt x="152" y="132"/>
                      <a:pt x="152" y="131"/>
                    </a:cubicBezTo>
                    <a:cubicBezTo>
                      <a:pt x="150" y="132"/>
                      <a:pt x="147" y="133"/>
                      <a:pt x="146" y="133"/>
                    </a:cubicBezTo>
                    <a:cubicBezTo>
                      <a:pt x="146" y="133"/>
                      <a:pt x="146" y="131"/>
                      <a:pt x="146" y="131"/>
                    </a:cubicBezTo>
                    <a:cubicBezTo>
                      <a:pt x="145" y="130"/>
                      <a:pt x="144" y="131"/>
                      <a:pt x="143" y="131"/>
                    </a:cubicBezTo>
                    <a:cubicBezTo>
                      <a:pt x="142" y="129"/>
                      <a:pt x="142" y="129"/>
                      <a:pt x="142" y="129"/>
                    </a:cubicBezTo>
                    <a:cubicBezTo>
                      <a:pt x="138" y="129"/>
                      <a:pt x="138" y="130"/>
                      <a:pt x="134" y="128"/>
                    </a:cubicBezTo>
                    <a:cubicBezTo>
                      <a:pt x="134" y="129"/>
                      <a:pt x="134" y="130"/>
                      <a:pt x="133" y="131"/>
                    </a:cubicBezTo>
                    <a:cubicBezTo>
                      <a:pt x="130" y="131"/>
                      <a:pt x="127" y="132"/>
                      <a:pt x="124" y="131"/>
                    </a:cubicBezTo>
                    <a:cubicBezTo>
                      <a:pt x="122" y="130"/>
                      <a:pt x="122" y="130"/>
                      <a:pt x="122" y="130"/>
                    </a:cubicBezTo>
                    <a:cubicBezTo>
                      <a:pt x="116" y="129"/>
                      <a:pt x="116" y="129"/>
                      <a:pt x="114" y="125"/>
                    </a:cubicBezTo>
                    <a:cubicBezTo>
                      <a:pt x="114" y="125"/>
                      <a:pt x="109" y="126"/>
                      <a:pt x="108" y="125"/>
                    </a:cubicBezTo>
                    <a:cubicBezTo>
                      <a:pt x="107" y="124"/>
                      <a:pt x="107" y="124"/>
                      <a:pt x="107" y="124"/>
                    </a:cubicBezTo>
                    <a:cubicBezTo>
                      <a:pt x="105" y="123"/>
                      <a:pt x="104" y="123"/>
                      <a:pt x="102" y="123"/>
                    </a:cubicBezTo>
                    <a:close/>
                    <a:moveTo>
                      <a:pt x="229" y="124"/>
                    </a:moveTo>
                    <a:cubicBezTo>
                      <a:pt x="230" y="125"/>
                      <a:pt x="230" y="125"/>
                      <a:pt x="230" y="125"/>
                    </a:cubicBezTo>
                    <a:cubicBezTo>
                      <a:pt x="230" y="124"/>
                      <a:pt x="231" y="124"/>
                      <a:pt x="229" y="124"/>
                    </a:cubicBezTo>
                    <a:close/>
                    <a:moveTo>
                      <a:pt x="335" y="127"/>
                    </a:moveTo>
                    <a:cubicBezTo>
                      <a:pt x="335" y="128"/>
                      <a:pt x="334" y="128"/>
                      <a:pt x="334" y="129"/>
                    </a:cubicBezTo>
                    <a:cubicBezTo>
                      <a:pt x="337" y="130"/>
                      <a:pt x="336" y="133"/>
                      <a:pt x="336" y="137"/>
                    </a:cubicBezTo>
                    <a:cubicBezTo>
                      <a:pt x="335" y="137"/>
                      <a:pt x="334" y="137"/>
                      <a:pt x="333" y="138"/>
                    </a:cubicBezTo>
                    <a:cubicBezTo>
                      <a:pt x="333" y="138"/>
                      <a:pt x="335" y="140"/>
                      <a:pt x="335" y="141"/>
                    </a:cubicBezTo>
                    <a:cubicBezTo>
                      <a:pt x="333" y="141"/>
                      <a:pt x="336" y="143"/>
                      <a:pt x="336" y="143"/>
                    </a:cubicBezTo>
                    <a:cubicBezTo>
                      <a:pt x="338" y="137"/>
                      <a:pt x="336" y="139"/>
                      <a:pt x="340" y="136"/>
                    </a:cubicBezTo>
                    <a:cubicBezTo>
                      <a:pt x="340" y="136"/>
                      <a:pt x="340" y="134"/>
                      <a:pt x="340" y="134"/>
                    </a:cubicBezTo>
                    <a:cubicBezTo>
                      <a:pt x="337" y="135"/>
                      <a:pt x="341" y="130"/>
                      <a:pt x="339" y="129"/>
                    </a:cubicBezTo>
                    <a:cubicBezTo>
                      <a:pt x="338" y="128"/>
                      <a:pt x="337" y="128"/>
                      <a:pt x="335" y="127"/>
                    </a:cubicBezTo>
                    <a:close/>
                    <a:moveTo>
                      <a:pt x="155" y="133"/>
                    </a:moveTo>
                    <a:cubicBezTo>
                      <a:pt x="155" y="133"/>
                      <a:pt x="153" y="135"/>
                      <a:pt x="156" y="136"/>
                    </a:cubicBezTo>
                    <a:cubicBezTo>
                      <a:pt x="157" y="137"/>
                      <a:pt x="161" y="135"/>
                      <a:pt x="161" y="135"/>
                    </a:cubicBezTo>
                    <a:cubicBezTo>
                      <a:pt x="164" y="136"/>
                      <a:pt x="162" y="133"/>
                      <a:pt x="162" y="133"/>
                    </a:cubicBezTo>
                    <a:cubicBezTo>
                      <a:pt x="159" y="133"/>
                      <a:pt x="158" y="133"/>
                      <a:pt x="155" y="133"/>
                    </a:cubicBezTo>
                    <a:close/>
                    <a:moveTo>
                      <a:pt x="370" y="143"/>
                    </a:moveTo>
                    <a:cubicBezTo>
                      <a:pt x="370" y="145"/>
                      <a:pt x="370" y="145"/>
                      <a:pt x="370" y="145"/>
                    </a:cubicBezTo>
                    <a:cubicBezTo>
                      <a:pt x="370" y="145"/>
                      <a:pt x="371" y="145"/>
                      <a:pt x="372" y="145"/>
                    </a:cubicBezTo>
                    <a:cubicBezTo>
                      <a:pt x="371" y="144"/>
                      <a:pt x="372" y="142"/>
                      <a:pt x="370" y="143"/>
                    </a:cubicBezTo>
                    <a:close/>
                    <a:moveTo>
                      <a:pt x="309" y="147"/>
                    </a:moveTo>
                    <a:cubicBezTo>
                      <a:pt x="308" y="147"/>
                      <a:pt x="309" y="149"/>
                      <a:pt x="308" y="150"/>
                    </a:cubicBezTo>
                    <a:cubicBezTo>
                      <a:pt x="307" y="151"/>
                      <a:pt x="303" y="153"/>
                      <a:pt x="307" y="155"/>
                    </a:cubicBezTo>
                    <a:cubicBezTo>
                      <a:pt x="307" y="154"/>
                      <a:pt x="313" y="145"/>
                      <a:pt x="309" y="147"/>
                    </a:cubicBezTo>
                    <a:close/>
                    <a:moveTo>
                      <a:pt x="169" y="149"/>
                    </a:moveTo>
                    <a:cubicBezTo>
                      <a:pt x="169" y="150"/>
                      <a:pt x="169" y="152"/>
                      <a:pt x="169" y="153"/>
                    </a:cubicBezTo>
                    <a:cubicBezTo>
                      <a:pt x="169" y="153"/>
                      <a:pt x="170" y="153"/>
                      <a:pt x="171" y="153"/>
                    </a:cubicBezTo>
                    <a:cubicBezTo>
                      <a:pt x="172" y="154"/>
                      <a:pt x="172" y="156"/>
                      <a:pt x="172" y="158"/>
                    </a:cubicBezTo>
                    <a:cubicBezTo>
                      <a:pt x="172" y="158"/>
                      <a:pt x="174" y="157"/>
                      <a:pt x="174" y="157"/>
                    </a:cubicBezTo>
                    <a:cubicBezTo>
                      <a:pt x="174" y="156"/>
                      <a:pt x="176" y="154"/>
                      <a:pt x="176" y="153"/>
                    </a:cubicBezTo>
                    <a:cubicBezTo>
                      <a:pt x="176" y="152"/>
                      <a:pt x="175" y="151"/>
                      <a:pt x="176" y="151"/>
                    </a:cubicBezTo>
                    <a:cubicBezTo>
                      <a:pt x="172" y="151"/>
                      <a:pt x="172" y="151"/>
                      <a:pt x="169" y="149"/>
                    </a:cubicBezTo>
                    <a:close/>
                    <a:moveTo>
                      <a:pt x="263" y="152"/>
                    </a:moveTo>
                    <a:cubicBezTo>
                      <a:pt x="263" y="152"/>
                      <a:pt x="263" y="154"/>
                      <a:pt x="263" y="155"/>
                    </a:cubicBezTo>
                    <a:cubicBezTo>
                      <a:pt x="271" y="155"/>
                      <a:pt x="271" y="155"/>
                      <a:pt x="271" y="155"/>
                    </a:cubicBezTo>
                    <a:cubicBezTo>
                      <a:pt x="271" y="154"/>
                      <a:pt x="271" y="152"/>
                      <a:pt x="271" y="152"/>
                    </a:cubicBezTo>
                    <a:cubicBezTo>
                      <a:pt x="267" y="152"/>
                      <a:pt x="267" y="152"/>
                      <a:pt x="263" y="152"/>
                    </a:cubicBezTo>
                    <a:close/>
                    <a:moveTo>
                      <a:pt x="182" y="154"/>
                    </a:moveTo>
                    <a:cubicBezTo>
                      <a:pt x="182" y="156"/>
                      <a:pt x="181" y="158"/>
                      <a:pt x="180" y="160"/>
                    </a:cubicBezTo>
                    <a:cubicBezTo>
                      <a:pt x="186" y="160"/>
                      <a:pt x="184" y="161"/>
                      <a:pt x="186" y="155"/>
                    </a:cubicBezTo>
                    <a:cubicBezTo>
                      <a:pt x="185" y="155"/>
                      <a:pt x="183" y="154"/>
                      <a:pt x="182" y="154"/>
                    </a:cubicBezTo>
                    <a:close/>
                    <a:moveTo>
                      <a:pt x="194" y="155"/>
                    </a:moveTo>
                    <a:cubicBezTo>
                      <a:pt x="194" y="155"/>
                      <a:pt x="194" y="157"/>
                      <a:pt x="194" y="158"/>
                    </a:cubicBezTo>
                    <a:cubicBezTo>
                      <a:pt x="194" y="158"/>
                      <a:pt x="196" y="158"/>
                      <a:pt x="196" y="158"/>
                    </a:cubicBezTo>
                    <a:cubicBezTo>
                      <a:pt x="195" y="159"/>
                      <a:pt x="198" y="161"/>
                      <a:pt x="193" y="161"/>
                    </a:cubicBezTo>
                    <a:cubicBezTo>
                      <a:pt x="191" y="160"/>
                      <a:pt x="190" y="158"/>
                      <a:pt x="189" y="158"/>
                    </a:cubicBezTo>
                    <a:cubicBezTo>
                      <a:pt x="188" y="158"/>
                      <a:pt x="189" y="159"/>
                      <a:pt x="187" y="159"/>
                    </a:cubicBezTo>
                    <a:cubicBezTo>
                      <a:pt x="186" y="160"/>
                      <a:pt x="186" y="162"/>
                      <a:pt x="186" y="165"/>
                    </a:cubicBezTo>
                    <a:cubicBezTo>
                      <a:pt x="187" y="164"/>
                      <a:pt x="188" y="164"/>
                      <a:pt x="190" y="164"/>
                    </a:cubicBezTo>
                    <a:cubicBezTo>
                      <a:pt x="190" y="164"/>
                      <a:pt x="191" y="165"/>
                      <a:pt x="192" y="165"/>
                    </a:cubicBezTo>
                    <a:cubicBezTo>
                      <a:pt x="194" y="164"/>
                      <a:pt x="194" y="164"/>
                      <a:pt x="194" y="164"/>
                    </a:cubicBezTo>
                    <a:cubicBezTo>
                      <a:pt x="197" y="163"/>
                      <a:pt x="204" y="163"/>
                      <a:pt x="205" y="163"/>
                    </a:cubicBezTo>
                    <a:cubicBezTo>
                      <a:pt x="205" y="161"/>
                      <a:pt x="205" y="160"/>
                      <a:pt x="204" y="159"/>
                    </a:cubicBezTo>
                    <a:cubicBezTo>
                      <a:pt x="199" y="158"/>
                      <a:pt x="198" y="157"/>
                      <a:pt x="194" y="155"/>
                    </a:cubicBezTo>
                    <a:close/>
                    <a:moveTo>
                      <a:pt x="282" y="156"/>
                    </a:moveTo>
                    <a:cubicBezTo>
                      <a:pt x="282" y="157"/>
                      <a:pt x="282" y="157"/>
                      <a:pt x="282" y="157"/>
                    </a:cubicBezTo>
                    <a:cubicBezTo>
                      <a:pt x="283" y="157"/>
                      <a:pt x="283" y="157"/>
                      <a:pt x="283" y="157"/>
                    </a:cubicBezTo>
                    <a:cubicBezTo>
                      <a:pt x="282" y="157"/>
                      <a:pt x="284" y="156"/>
                      <a:pt x="282" y="156"/>
                    </a:cubicBezTo>
                    <a:close/>
                    <a:moveTo>
                      <a:pt x="215" y="157"/>
                    </a:moveTo>
                    <a:cubicBezTo>
                      <a:pt x="214" y="157"/>
                      <a:pt x="212" y="157"/>
                      <a:pt x="211" y="158"/>
                    </a:cubicBezTo>
                    <a:cubicBezTo>
                      <a:pt x="211" y="158"/>
                      <a:pt x="212" y="161"/>
                      <a:pt x="211" y="161"/>
                    </a:cubicBezTo>
                    <a:cubicBezTo>
                      <a:pt x="217" y="162"/>
                      <a:pt x="220" y="163"/>
                      <a:pt x="225" y="163"/>
                    </a:cubicBezTo>
                    <a:cubicBezTo>
                      <a:pt x="225" y="164"/>
                      <a:pt x="225" y="164"/>
                      <a:pt x="225" y="164"/>
                    </a:cubicBezTo>
                    <a:cubicBezTo>
                      <a:pt x="229" y="164"/>
                      <a:pt x="233" y="160"/>
                      <a:pt x="236" y="161"/>
                    </a:cubicBezTo>
                    <a:cubicBezTo>
                      <a:pt x="236" y="161"/>
                      <a:pt x="237" y="162"/>
                      <a:pt x="238" y="163"/>
                    </a:cubicBezTo>
                    <a:cubicBezTo>
                      <a:pt x="239" y="161"/>
                      <a:pt x="239" y="159"/>
                      <a:pt x="239" y="159"/>
                    </a:cubicBezTo>
                    <a:cubicBezTo>
                      <a:pt x="239" y="159"/>
                      <a:pt x="237" y="158"/>
                      <a:pt x="235" y="158"/>
                    </a:cubicBezTo>
                    <a:cubicBezTo>
                      <a:pt x="234" y="158"/>
                      <a:pt x="233" y="159"/>
                      <a:pt x="231" y="159"/>
                    </a:cubicBezTo>
                    <a:cubicBezTo>
                      <a:pt x="231" y="159"/>
                      <a:pt x="228" y="157"/>
                      <a:pt x="227" y="157"/>
                    </a:cubicBezTo>
                    <a:cubicBezTo>
                      <a:pt x="225" y="157"/>
                      <a:pt x="225" y="158"/>
                      <a:pt x="222" y="158"/>
                    </a:cubicBezTo>
                    <a:cubicBezTo>
                      <a:pt x="221" y="158"/>
                      <a:pt x="217" y="156"/>
                      <a:pt x="215" y="157"/>
                    </a:cubicBezTo>
                    <a:close/>
                    <a:moveTo>
                      <a:pt x="251" y="158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3" y="159"/>
                      <a:pt x="254" y="159"/>
                      <a:pt x="255" y="159"/>
                    </a:cubicBezTo>
                    <a:cubicBezTo>
                      <a:pt x="255" y="159"/>
                      <a:pt x="255" y="158"/>
                      <a:pt x="253" y="158"/>
                    </a:cubicBezTo>
                    <a:cubicBezTo>
                      <a:pt x="254" y="158"/>
                      <a:pt x="252" y="158"/>
                      <a:pt x="251" y="158"/>
                    </a:cubicBezTo>
                    <a:close/>
                    <a:moveTo>
                      <a:pt x="243" y="159"/>
                    </a:moveTo>
                    <a:cubicBezTo>
                      <a:pt x="242" y="159"/>
                      <a:pt x="244" y="160"/>
                      <a:pt x="244" y="160"/>
                    </a:cubicBezTo>
                    <a:cubicBezTo>
                      <a:pt x="244" y="160"/>
                      <a:pt x="246" y="158"/>
                      <a:pt x="243" y="159"/>
                    </a:cubicBezTo>
                    <a:close/>
                    <a:moveTo>
                      <a:pt x="248" y="159"/>
                    </a:moveTo>
                    <a:cubicBezTo>
                      <a:pt x="247" y="159"/>
                      <a:pt x="247" y="160"/>
                      <a:pt x="249" y="161"/>
                    </a:cubicBezTo>
                    <a:cubicBezTo>
                      <a:pt x="249" y="161"/>
                      <a:pt x="250" y="158"/>
                      <a:pt x="248" y="159"/>
                    </a:cubicBezTo>
                    <a:close/>
                    <a:moveTo>
                      <a:pt x="271" y="159"/>
                    </a:moveTo>
                    <a:cubicBezTo>
                      <a:pt x="269" y="160"/>
                      <a:pt x="269" y="160"/>
                      <a:pt x="269" y="160"/>
                    </a:cubicBezTo>
                    <a:cubicBezTo>
                      <a:pt x="268" y="160"/>
                      <a:pt x="266" y="159"/>
                      <a:pt x="265" y="160"/>
                    </a:cubicBezTo>
                    <a:cubicBezTo>
                      <a:pt x="264" y="160"/>
                      <a:pt x="264" y="162"/>
                      <a:pt x="263" y="162"/>
                    </a:cubicBezTo>
                    <a:cubicBezTo>
                      <a:pt x="261" y="162"/>
                      <a:pt x="257" y="161"/>
                      <a:pt x="255" y="163"/>
                    </a:cubicBezTo>
                    <a:cubicBezTo>
                      <a:pt x="254" y="163"/>
                      <a:pt x="255" y="165"/>
                      <a:pt x="254" y="166"/>
                    </a:cubicBezTo>
                    <a:cubicBezTo>
                      <a:pt x="253" y="167"/>
                      <a:pt x="251" y="166"/>
                      <a:pt x="250" y="167"/>
                    </a:cubicBezTo>
                    <a:cubicBezTo>
                      <a:pt x="249" y="168"/>
                      <a:pt x="250" y="169"/>
                      <a:pt x="249" y="170"/>
                    </a:cubicBezTo>
                    <a:cubicBezTo>
                      <a:pt x="249" y="171"/>
                      <a:pt x="244" y="173"/>
                      <a:pt x="242" y="174"/>
                    </a:cubicBezTo>
                    <a:cubicBezTo>
                      <a:pt x="242" y="175"/>
                      <a:pt x="243" y="176"/>
                      <a:pt x="243" y="177"/>
                    </a:cubicBezTo>
                    <a:cubicBezTo>
                      <a:pt x="240" y="179"/>
                      <a:pt x="239" y="180"/>
                      <a:pt x="235" y="181"/>
                    </a:cubicBezTo>
                    <a:cubicBezTo>
                      <a:pt x="235" y="182"/>
                      <a:pt x="234" y="182"/>
                      <a:pt x="234" y="183"/>
                    </a:cubicBezTo>
                    <a:cubicBezTo>
                      <a:pt x="235" y="183"/>
                      <a:pt x="235" y="184"/>
                      <a:pt x="235" y="184"/>
                    </a:cubicBezTo>
                    <a:cubicBezTo>
                      <a:pt x="237" y="185"/>
                      <a:pt x="240" y="184"/>
                      <a:pt x="241" y="183"/>
                    </a:cubicBezTo>
                    <a:cubicBezTo>
                      <a:pt x="242" y="183"/>
                      <a:pt x="241" y="182"/>
                      <a:pt x="241" y="181"/>
                    </a:cubicBezTo>
                    <a:cubicBezTo>
                      <a:pt x="241" y="181"/>
                      <a:pt x="245" y="178"/>
                      <a:pt x="245" y="178"/>
                    </a:cubicBezTo>
                    <a:cubicBezTo>
                      <a:pt x="248" y="176"/>
                      <a:pt x="250" y="178"/>
                      <a:pt x="253" y="177"/>
                    </a:cubicBezTo>
                    <a:cubicBezTo>
                      <a:pt x="255" y="176"/>
                      <a:pt x="256" y="173"/>
                      <a:pt x="257" y="171"/>
                    </a:cubicBezTo>
                    <a:cubicBezTo>
                      <a:pt x="258" y="171"/>
                      <a:pt x="259" y="171"/>
                      <a:pt x="259" y="171"/>
                    </a:cubicBezTo>
                    <a:cubicBezTo>
                      <a:pt x="260" y="171"/>
                      <a:pt x="260" y="170"/>
                      <a:pt x="260" y="169"/>
                    </a:cubicBezTo>
                    <a:cubicBezTo>
                      <a:pt x="261" y="168"/>
                      <a:pt x="263" y="169"/>
                      <a:pt x="264" y="168"/>
                    </a:cubicBezTo>
                    <a:cubicBezTo>
                      <a:pt x="265" y="167"/>
                      <a:pt x="265" y="166"/>
                      <a:pt x="265" y="165"/>
                    </a:cubicBezTo>
                    <a:cubicBezTo>
                      <a:pt x="267" y="164"/>
                      <a:pt x="268" y="165"/>
                      <a:pt x="270" y="164"/>
                    </a:cubicBezTo>
                    <a:cubicBezTo>
                      <a:pt x="270" y="164"/>
                      <a:pt x="271" y="162"/>
                      <a:pt x="271" y="162"/>
                    </a:cubicBezTo>
                    <a:cubicBezTo>
                      <a:pt x="273" y="161"/>
                      <a:pt x="276" y="158"/>
                      <a:pt x="271" y="159"/>
                    </a:cubicBezTo>
                    <a:close/>
                    <a:moveTo>
                      <a:pt x="207" y="171"/>
                    </a:moveTo>
                    <a:cubicBezTo>
                      <a:pt x="205" y="174"/>
                      <a:pt x="205" y="174"/>
                      <a:pt x="205" y="174"/>
                    </a:cubicBezTo>
                    <a:cubicBezTo>
                      <a:pt x="211" y="176"/>
                      <a:pt x="212" y="179"/>
                      <a:pt x="220" y="179"/>
                    </a:cubicBezTo>
                    <a:cubicBezTo>
                      <a:pt x="220" y="178"/>
                      <a:pt x="221" y="174"/>
                      <a:pt x="219" y="175"/>
                    </a:cubicBezTo>
                    <a:cubicBezTo>
                      <a:pt x="219" y="174"/>
                      <a:pt x="219" y="174"/>
                      <a:pt x="219" y="174"/>
                    </a:cubicBezTo>
                    <a:cubicBezTo>
                      <a:pt x="215" y="172"/>
                      <a:pt x="212" y="172"/>
                      <a:pt x="207" y="171"/>
                    </a:cubicBezTo>
                    <a:close/>
                    <a:moveTo>
                      <a:pt x="63" y="50"/>
                    </a:moveTo>
                    <a:cubicBezTo>
                      <a:pt x="63" y="50"/>
                      <a:pt x="63" y="52"/>
                      <a:pt x="63" y="52"/>
                    </a:cubicBezTo>
                    <a:cubicBezTo>
                      <a:pt x="63" y="52"/>
                      <a:pt x="65" y="53"/>
                      <a:pt x="66" y="53"/>
                    </a:cubicBezTo>
                    <a:cubicBezTo>
                      <a:pt x="66" y="52"/>
                      <a:pt x="66" y="51"/>
                      <a:pt x="66" y="51"/>
                    </a:cubicBezTo>
                    <a:lnTo>
                      <a:pt x="63" y="50"/>
                    </a:lnTo>
                    <a:close/>
                    <a:moveTo>
                      <a:pt x="75" y="68"/>
                    </a:moveTo>
                    <a:cubicBezTo>
                      <a:pt x="75" y="70"/>
                      <a:pt x="75" y="70"/>
                      <a:pt x="75" y="70"/>
                    </a:cubicBezTo>
                    <a:cubicBezTo>
                      <a:pt x="77" y="70"/>
                      <a:pt x="77" y="68"/>
                      <a:pt x="75" y="68"/>
                    </a:cubicBezTo>
                    <a:close/>
                    <a:moveTo>
                      <a:pt x="127" y="42"/>
                    </a:moveTo>
                    <a:cubicBezTo>
                      <a:pt x="127" y="42"/>
                      <a:pt x="127" y="42"/>
                      <a:pt x="126" y="42"/>
                    </a:cubicBezTo>
                    <a:cubicBezTo>
                      <a:pt x="126" y="41"/>
                      <a:pt x="125" y="42"/>
                      <a:pt x="124" y="42"/>
                    </a:cubicBezTo>
                    <a:cubicBezTo>
                      <a:pt x="124" y="42"/>
                      <a:pt x="124" y="44"/>
                      <a:pt x="124" y="45"/>
                    </a:cubicBezTo>
                    <a:cubicBezTo>
                      <a:pt x="123" y="45"/>
                      <a:pt x="122" y="45"/>
                      <a:pt x="122" y="46"/>
                    </a:cubicBezTo>
                    <a:cubicBezTo>
                      <a:pt x="120" y="47"/>
                      <a:pt x="121" y="49"/>
                      <a:pt x="120" y="51"/>
                    </a:cubicBezTo>
                    <a:cubicBezTo>
                      <a:pt x="118" y="52"/>
                      <a:pt x="118" y="52"/>
                      <a:pt x="118" y="52"/>
                    </a:cubicBezTo>
                    <a:cubicBezTo>
                      <a:pt x="118" y="53"/>
                      <a:pt x="118" y="61"/>
                      <a:pt x="118" y="62"/>
                    </a:cubicBezTo>
                    <a:cubicBezTo>
                      <a:pt x="119" y="62"/>
                      <a:pt x="121" y="64"/>
                      <a:pt x="121" y="65"/>
                    </a:cubicBezTo>
                    <a:cubicBezTo>
                      <a:pt x="121" y="66"/>
                      <a:pt x="120" y="68"/>
                      <a:pt x="120" y="69"/>
                    </a:cubicBezTo>
                    <a:cubicBezTo>
                      <a:pt x="120" y="69"/>
                      <a:pt x="122" y="71"/>
                      <a:pt x="122" y="71"/>
                    </a:cubicBezTo>
                    <a:cubicBezTo>
                      <a:pt x="123" y="72"/>
                      <a:pt x="122" y="73"/>
                      <a:pt x="122" y="74"/>
                    </a:cubicBezTo>
                    <a:cubicBezTo>
                      <a:pt x="122" y="74"/>
                      <a:pt x="123" y="74"/>
                      <a:pt x="124" y="75"/>
                    </a:cubicBezTo>
                    <a:cubicBezTo>
                      <a:pt x="123" y="77"/>
                      <a:pt x="123" y="77"/>
                      <a:pt x="122" y="79"/>
                    </a:cubicBezTo>
                    <a:cubicBezTo>
                      <a:pt x="123" y="78"/>
                      <a:pt x="124" y="79"/>
                      <a:pt x="124" y="79"/>
                    </a:cubicBezTo>
                    <a:cubicBezTo>
                      <a:pt x="125" y="79"/>
                      <a:pt x="126" y="77"/>
                      <a:pt x="126" y="77"/>
                    </a:cubicBezTo>
                    <a:cubicBezTo>
                      <a:pt x="128" y="77"/>
                      <a:pt x="127" y="78"/>
                      <a:pt x="128" y="77"/>
                    </a:cubicBezTo>
                    <a:cubicBezTo>
                      <a:pt x="129" y="81"/>
                      <a:pt x="129" y="84"/>
                      <a:pt x="130" y="88"/>
                    </a:cubicBezTo>
                    <a:cubicBezTo>
                      <a:pt x="131" y="89"/>
                      <a:pt x="132" y="90"/>
                      <a:pt x="132" y="91"/>
                    </a:cubicBezTo>
                    <a:cubicBezTo>
                      <a:pt x="133" y="93"/>
                      <a:pt x="133" y="94"/>
                      <a:pt x="133" y="96"/>
                    </a:cubicBezTo>
                    <a:cubicBezTo>
                      <a:pt x="135" y="97"/>
                      <a:pt x="138" y="98"/>
                      <a:pt x="140" y="97"/>
                    </a:cubicBezTo>
                    <a:cubicBezTo>
                      <a:pt x="141" y="97"/>
                      <a:pt x="140" y="95"/>
                      <a:pt x="143" y="95"/>
                    </a:cubicBezTo>
                    <a:cubicBezTo>
                      <a:pt x="143" y="96"/>
                      <a:pt x="143" y="96"/>
                      <a:pt x="143" y="96"/>
                    </a:cubicBezTo>
                    <a:cubicBezTo>
                      <a:pt x="144" y="97"/>
                      <a:pt x="144" y="96"/>
                      <a:pt x="146" y="97"/>
                    </a:cubicBezTo>
                    <a:cubicBezTo>
                      <a:pt x="146" y="97"/>
                      <a:pt x="146" y="100"/>
                      <a:pt x="146" y="100"/>
                    </a:cubicBezTo>
                    <a:cubicBezTo>
                      <a:pt x="147" y="101"/>
                      <a:pt x="148" y="99"/>
                      <a:pt x="148" y="101"/>
                    </a:cubicBezTo>
                    <a:cubicBezTo>
                      <a:pt x="152" y="101"/>
                      <a:pt x="152" y="100"/>
                      <a:pt x="156" y="100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7" y="98"/>
                      <a:pt x="158" y="98"/>
                      <a:pt x="158" y="98"/>
                    </a:cubicBezTo>
                    <a:cubicBezTo>
                      <a:pt x="160" y="99"/>
                      <a:pt x="161" y="102"/>
                      <a:pt x="164" y="100"/>
                    </a:cubicBezTo>
                    <a:cubicBezTo>
                      <a:pt x="164" y="100"/>
                      <a:pt x="164" y="99"/>
                      <a:pt x="165" y="99"/>
                    </a:cubicBezTo>
                    <a:cubicBezTo>
                      <a:pt x="166" y="100"/>
                      <a:pt x="166" y="100"/>
                      <a:pt x="166" y="100"/>
                    </a:cubicBezTo>
                    <a:cubicBezTo>
                      <a:pt x="170" y="101"/>
                      <a:pt x="168" y="101"/>
                      <a:pt x="170" y="102"/>
                    </a:cubicBezTo>
                    <a:cubicBezTo>
                      <a:pt x="170" y="103"/>
                      <a:pt x="170" y="103"/>
                      <a:pt x="170" y="103"/>
                    </a:cubicBezTo>
                    <a:cubicBezTo>
                      <a:pt x="171" y="103"/>
                      <a:pt x="171" y="104"/>
                      <a:pt x="172" y="103"/>
                    </a:cubicBezTo>
                    <a:cubicBezTo>
                      <a:pt x="172" y="103"/>
                      <a:pt x="174" y="102"/>
                      <a:pt x="174" y="101"/>
                    </a:cubicBezTo>
                    <a:cubicBezTo>
                      <a:pt x="177" y="100"/>
                      <a:pt x="179" y="100"/>
                      <a:pt x="182" y="99"/>
                    </a:cubicBezTo>
                    <a:cubicBezTo>
                      <a:pt x="183" y="94"/>
                      <a:pt x="186" y="90"/>
                      <a:pt x="190" y="88"/>
                    </a:cubicBezTo>
                    <a:cubicBezTo>
                      <a:pt x="189" y="86"/>
                      <a:pt x="188" y="85"/>
                      <a:pt x="187" y="83"/>
                    </a:cubicBezTo>
                    <a:cubicBezTo>
                      <a:pt x="189" y="81"/>
                      <a:pt x="191" y="79"/>
                      <a:pt x="193" y="76"/>
                    </a:cubicBezTo>
                    <a:cubicBezTo>
                      <a:pt x="193" y="75"/>
                      <a:pt x="193" y="74"/>
                      <a:pt x="193" y="73"/>
                    </a:cubicBezTo>
                    <a:cubicBezTo>
                      <a:pt x="193" y="73"/>
                      <a:pt x="190" y="72"/>
                      <a:pt x="191" y="71"/>
                    </a:cubicBezTo>
                    <a:cubicBezTo>
                      <a:pt x="192" y="71"/>
                      <a:pt x="192" y="72"/>
                      <a:pt x="193" y="71"/>
                    </a:cubicBezTo>
                    <a:cubicBezTo>
                      <a:pt x="195" y="68"/>
                      <a:pt x="194" y="62"/>
                      <a:pt x="194" y="58"/>
                    </a:cubicBezTo>
                    <a:cubicBezTo>
                      <a:pt x="197" y="56"/>
                      <a:pt x="199" y="55"/>
                      <a:pt x="204" y="54"/>
                    </a:cubicBezTo>
                    <a:cubicBezTo>
                      <a:pt x="203" y="54"/>
                      <a:pt x="204" y="52"/>
                      <a:pt x="203" y="52"/>
                    </a:cubicBezTo>
                    <a:cubicBezTo>
                      <a:pt x="200" y="50"/>
                      <a:pt x="196" y="49"/>
                      <a:pt x="195" y="46"/>
                    </a:cubicBezTo>
                    <a:cubicBezTo>
                      <a:pt x="194" y="44"/>
                      <a:pt x="196" y="42"/>
                      <a:pt x="196" y="41"/>
                    </a:cubicBezTo>
                    <a:cubicBezTo>
                      <a:pt x="197" y="37"/>
                      <a:pt x="194" y="33"/>
                      <a:pt x="192" y="30"/>
                    </a:cubicBezTo>
                    <a:cubicBezTo>
                      <a:pt x="192" y="30"/>
                      <a:pt x="191" y="28"/>
                      <a:pt x="192" y="28"/>
                    </a:cubicBezTo>
                    <a:cubicBezTo>
                      <a:pt x="192" y="27"/>
                      <a:pt x="193" y="27"/>
                      <a:pt x="193" y="26"/>
                    </a:cubicBezTo>
                    <a:cubicBezTo>
                      <a:pt x="194" y="27"/>
                      <a:pt x="193" y="26"/>
                      <a:pt x="194" y="26"/>
                    </a:cubicBezTo>
                    <a:cubicBezTo>
                      <a:pt x="195" y="26"/>
                      <a:pt x="194" y="24"/>
                      <a:pt x="194" y="24"/>
                    </a:cubicBezTo>
                    <a:cubicBezTo>
                      <a:pt x="194" y="23"/>
                      <a:pt x="192" y="23"/>
                      <a:pt x="192" y="23"/>
                    </a:cubicBezTo>
                    <a:cubicBezTo>
                      <a:pt x="191" y="23"/>
                      <a:pt x="191" y="22"/>
                      <a:pt x="191" y="22"/>
                    </a:cubicBezTo>
                    <a:cubicBezTo>
                      <a:pt x="186" y="22"/>
                      <a:pt x="186" y="22"/>
                      <a:pt x="186" y="22"/>
                    </a:cubicBezTo>
                    <a:cubicBezTo>
                      <a:pt x="180" y="21"/>
                      <a:pt x="180" y="21"/>
                      <a:pt x="180" y="21"/>
                    </a:cubicBezTo>
                    <a:cubicBezTo>
                      <a:pt x="178" y="24"/>
                      <a:pt x="178" y="24"/>
                      <a:pt x="178" y="24"/>
                    </a:cubicBezTo>
                    <a:cubicBezTo>
                      <a:pt x="177" y="30"/>
                      <a:pt x="177" y="30"/>
                      <a:pt x="177" y="30"/>
                    </a:cubicBezTo>
                    <a:cubicBezTo>
                      <a:pt x="175" y="33"/>
                      <a:pt x="175" y="33"/>
                      <a:pt x="175" y="33"/>
                    </a:cubicBezTo>
                    <a:cubicBezTo>
                      <a:pt x="173" y="35"/>
                      <a:pt x="173" y="35"/>
                      <a:pt x="173" y="35"/>
                    </a:cubicBezTo>
                    <a:cubicBezTo>
                      <a:pt x="171" y="38"/>
                      <a:pt x="171" y="38"/>
                      <a:pt x="171" y="38"/>
                    </a:cubicBezTo>
                    <a:cubicBezTo>
                      <a:pt x="169" y="39"/>
                      <a:pt x="169" y="39"/>
                      <a:pt x="169" y="39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6" y="47"/>
                      <a:pt x="166" y="47"/>
                      <a:pt x="166" y="47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1" y="51"/>
                      <a:pt x="161" y="51"/>
                      <a:pt x="161" y="51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4" y="50"/>
                      <a:pt x="154" y="50"/>
                      <a:pt x="154" y="50"/>
                    </a:cubicBezTo>
                    <a:cubicBezTo>
                      <a:pt x="149" y="51"/>
                      <a:pt x="149" y="51"/>
                      <a:pt x="149" y="51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8" y="55"/>
                      <a:pt x="138" y="55"/>
                      <a:pt x="138" y="55"/>
                    </a:cubicBezTo>
                    <a:cubicBezTo>
                      <a:pt x="134" y="54"/>
                      <a:pt x="134" y="54"/>
                      <a:pt x="134" y="54"/>
                    </a:cubicBezTo>
                    <a:cubicBezTo>
                      <a:pt x="131" y="52"/>
                      <a:pt x="131" y="52"/>
                      <a:pt x="131" y="52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7" y="47"/>
                      <a:pt x="127" y="47"/>
                      <a:pt x="127" y="47"/>
                    </a:cubicBezTo>
                    <a:lnTo>
                      <a:pt x="127" y="42"/>
                    </a:lnTo>
                    <a:close/>
                    <a:moveTo>
                      <a:pt x="314" y="75"/>
                    </a:moveTo>
                    <a:cubicBezTo>
                      <a:pt x="314" y="76"/>
                      <a:pt x="309" y="76"/>
                      <a:pt x="309" y="76"/>
                    </a:cubicBezTo>
                    <a:cubicBezTo>
                      <a:pt x="309" y="75"/>
                      <a:pt x="309" y="81"/>
                      <a:pt x="309" y="81"/>
                    </a:cubicBezTo>
                    <a:cubicBezTo>
                      <a:pt x="307" y="81"/>
                      <a:pt x="308" y="83"/>
                      <a:pt x="309" y="83"/>
                    </a:cubicBezTo>
                    <a:cubicBezTo>
                      <a:pt x="310" y="84"/>
                      <a:pt x="313" y="83"/>
                      <a:pt x="314" y="83"/>
                    </a:cubicBezTo>
                    <a:cubicBezTo>
                      <a:pt x="315" y="84"/>
                      <a:pt x="316" y="84"/>
                      <a:pt x="316" y="85"/>
                    </a:cubicBezTo>
                    <a:cubicBezTo>
                      <a:pt x="316" y="85"/>
                      <a:pt x="317" y="88"/>
                      <a:pt x="317" y="88"/>
                    </a:cubicBezTo>
                    <a:cubicBezTo>
                      <a:pt x="317" y="88"/>
                      <a:pt x="314" y="88"/>
                      <a:pt x="316" y="89"/>
                    </a:cubicBezTo>
                    <a:cubicBezTo>
                      <a:pt x="318" y="90"/>
                      <a:pt x="323" y="88"/>
                      <a:pt x="326" y="89"/>
                    </a:cubicBezTo>
                    <a:cubicBezTo>
                      <a:pt x="327" y="89"/>
                      <a:pt x="330" y="90"/>
                      <a:pt x="332" y="90"/>
                    </a:cubicBezTo>
                    <a:cubicBezTo>
                      <a:pt x="332" y="91"/>
                      <a:pt x="332" y="91"/>
                      <a:pt x="332" y="91"/>
                    </a:cubicBezTo>
                    <a:cubicBezTo>
                      <a:pt x="329" y="92"/>
                      <a:pt x="327" y="92"/>
                      <a:pt x="325" y="92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1" y="94"/>
                      <a:pt x="316" y="94"/>
                      <a:pt x="314" y="94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7" y="96"/>
                      <a:pt x="318" y="96"/>
                      <a:pt x="319" y="95"/>
                    </a:cubicBezTo>
                    <a:cubicBezTo>
                      <a:pt x="321" y="101"/>
                      <a:pt x="319" y="99"/>
                      <a:pt x="323" y="101"/>
                    </a:cubicBezTo>
                    <a:cubicBezTo>
                      <a:pt x="323" y="102"/>
                      <a:pt x="322" y="102"/>
                      <a:pt x="322" y="104"/>
                    </a:cubicBezTo>
                    <a:cubicBezTo>
                      <a:pt x="322" y="104"/>
                      <a:pt x="324" y="106"/>
                      <a:pt x="324" y="106"/>
                    </a:cubicBezTo>
                    <a:cubicBezTo>
                      <a:pt x="324" y="106"/>
                      <a:pt x="326" y="106"/>
                      <a:pt x="326" y="106"/>
                    </a:cubicBezTo>
                    <a:cubicBezTo>
                      <a:pt x="326" y="105"/>
                      <a:pt x="327" y="102"/>
                      <a:pt x="328" y="101"/>
                    </a:cubicBezTo>
                    <a:cubicBezTo>
                      <a:pt x="328" y="101"/>
                      <a:pt x="329" y="100"/>
                      <a:pt x="329" y="100"/>
                    </a:cubicBezTo>
                    <a:cubicBezTo>
                      <a:pt x="329" y="100"/>
                      <a:pt x="329" y="102"/>
                      <a:pt x="329" y="102"/>
                    </a:cubicBezTo>
                    <a:cubicBezTo>
                      <a:pt x="333" y="104"/>
                      <a:pt x="333" y="104"/>
                      <a:pt x="333" y="104"/>
                    </a:cubicBezTo>
                    <a:cubicBezTo>
                      <a:pt x="333" y="105"/>
                      <a:pt x="333" y="105"/>
                      <a:pt x="333" y="105"/>
                    </a:cubicBezTo>
                    <a:cubicBezTo>
                      <a:pt x="337" y="106"/>
                      <a:pt x="338" y="105"/>
                      <a:pt x="338" y="105"/>
                    </a:cubicBezTo>
                    <a:cubicBezTo>
                      <a:pt x="338" y="105"/>
                      <a:pt x="336" y="111"/>
                      <a:pt x="340" y="112"/>
                    </a:cubicBezTo>
                    <a:cubicBezTo>
                      <a:pt x="342" y="112"/>
                      <a:pt x="342" y="111"/>
                      <a:pt x="344" y="111"/>
                    </a:cubicBezTo>
                    <a:cubicBezTo>
                      <a:pt x="346" y="113"/>
                      <a:pt x="346" y="113"/>
                      <a:pt x="346" y="113"/>
                    </a:cubicBezTo>
                    <a:cubicBezTo>
                      <a:pt x="348" y="113"/>
                      <a:pt x="348" y="111"/>
                      <a:pt x="350" y="112"/>
                    </a:cubicBezTo>
                    <a:cubicBezTo>
                      <a:pt x="350" y="113"/>
                      <a:pt x="350" y="113"/>
                      <a:pt x="350" y="113"/>
                    </a:cubicBezTo>
                    <a:cubicBezTo>
                      <a:pt x="354" y="115"/>
                      <a:pt x="355" y="116"/>
                      <a:pt x="357" y="120"/>
                    </a:cubicBezTo>
                    <a:cubicBezTo>
                      <a:pt x="363" y="119"/>
                      <a:pt x="360" y="120"/>
                      <a:pt x="364" y="121"/>
                    </a:cubicBezTo>
                    <a:cubicBezTo>
                      <a:pt x="366" y="122"/>
                      <a:pt x="367" y="121"/>
                      <a:pt x="368" y="122"/>
                    </a:cubicBezTo>
                    <a:cubicBezTo>
                      <a:pt x="370" y="127"/>
                      <a:pt x="370" y="127"/>
                      <a:pt x="370" y="127"/>
                    </a:cubicBezTo>
                    <a:cubicBezTo>
                      <a:pt x="370" y="133"/>
                      <a:pt x="370" y="133"/>
                      <a:pt x="370" y="133"/>
                    </a:cubicBezTo>
                    <a:cubicBezTo>
                      <a:pt x="370" y="134"/>
                      <a:pt x="369" y="134"/>
                      <a:pt x="370" y="135"/>
                    </a:cubicBezTo>
                    <a:cubicBezTo>
                      <a:pt x="370" y="136"/>
                      <a:pt x="371" y="136"/>
                      <a:pt x="372" y="137"/>
                    </a:cubicBezTo>
                    <a:cubicBezTo>
                      <a:pt x="372" y="138"/>
                      <a:pt x="372" y="139"/>
                      <a:pt x="372" y="141"/>
                    </a:cubicBezTo>
                    <a:cubicBezTo>
                      <a:pt x="372" y="141"/>
                      <a:pt x="374" y="143"/>
                      <a:pt x="374" y="143"/>
                    </a:cubicBezTo>
                    <a:cubicBezTo>
                      <a:pt x="375" y="147"/>
                      <a:pt x="374" y="147"/>
                      <a:pt x="375" y="151"/>
                    </a:cubicBezTo>
                    <a:cubicBezTo>
                      <a:pt x="374" y="151"/>
                      <a:pt x="373" y="149"/>
                      <a:pt x="372" y="149"/>
                    </a:cubicBezTo>
                    <a:cubicBezTo>
                      <a:pt x="371" y="149"/>
                      <a:pt x="370" y="148"/>
                      <a:pt x="368" y="149"/>
                    </a:cubicBezTo>
                    <a:cubicBezTo>
                      <a:pt x="368" y="149"/>
                      <a:pt x="364" y="155"/>
                      <a:pt x="364" y="156"/>
                    </a:cubicBezTo>
                    <a:cubicBezTo>
                      <a:pt x="367" y="155"/>
                      <a:pt x="370" y="155"/>
                      <a:pt x="373" y="155"/>
                    </a:cubicBezTo>
                    <a:cubicBezTo>
                      <a:pt x="373" y="154"/>
                      <a:pt x="374" y="152"/>
                      <a:pt x="374" y="152"/>
                    </a:cubicBezTo>
                    <a:cubicBezTo>
                      <a:pt x="375" y="152"/>
                      <a:pt x="375" y="153"/>
                      <a:pt x="375" y="153"/>
                    </a:cubicBezTo>
                    <a:cubicBezTo>
                      <a:pt x="378" y="154"/>
                      <a:pt x="380" y="152"/>
                      <a:pt x="382" y="153"/>
                    </a:cubicBezTo>
                    <a:cubicBezTo>
                      <a:pt x="384" y="153"/>
                      <a:pt x="387" y="157"/>
                      <a:pt x="387" y="159"/>
                    </a:cubicBezTo>
                    <a:cubicBezTo>
                      <a:pt x="387" y="159"/>
                      <a:pt x="387" y="161"/>
                      <a:pt x="387" y="161"/>
                    </a:cubicBezTo>
                    <a:cubicBezTo>
                      <a:pt x="388" y="161"/>
                      <a:pt x="388" y="161"/>
                      <a:pt x="388" y="161"/>
                    </a:cubicBezTo>
                    <a:cubicBezTo>
                      <a:pt x="389" y="161"/>
                      <a:pt x="389" y="163"/>
                      <a:pt x="390" y="163"/>
                    </a:cubicBezTo>
                    <a:cubicBezTo>
                      <a:pt x="390" y="164"/>
                      <a:pt x="391" y="164"/>
                      <a:pt x="392" y="164"/>
                    </a:cubicBezTo>
                    <a:cubicBezTo>
                      <a:pt x="392" y="141"/>
                      <a:pt x="392" y="141"/>
                      <a:pt x="392" y="141"/>
                    </a:cubicBezTo>
                    <a:cubicBezTo>
                      <a:pt x="390" y="137"/>
                      <a:pt x="390" y="137"/>
                      <a:pt x="390" y="137"/>
                    </a:cubicBezTo>
                    <a:cubicBezTo>
                      <a:pt x="392" y="134"/>
                      <a:pt x="392" y="134"/>
                      <a:pt x="392" y="134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91" y="95"/>
                      <a:pt x="391" y="95"/>
                      <a:pt x="390" y="95"/>
                    </a:cubicBezTo>
                    <a:cubicBezTo>
                      <a:pt x="390" y="95"/>
                      <a:pt x="389" y="92"/>
                      <a:pt x="388" y="91"/>
                    </a:cubicBezTo>
                    <a:cubicBezTo>
                      <a:pt x="386" y="91"/>
                      <a:pt x="385" y="92"/>
                      <a:pt x="384" y="92"/>
                    </a:cubicBezTo>
                    <a:cubicBezTo>
                      <a:pt x="381" y="92"/>
                      <a:pt x="376" y="90"/>
                      <a:pt x="374" y="89"/>
                    </a:cubicBezTo>
                    <a:cubicBezTo>
                      <a:pt x="372" y="88"/>
                      <a:pt x="366" y="83"/>
                      <a:pt x="363" y="83"/>
                    </a:cubicBezTo>
                    <a:cubicBezTo>
                      <a:pt x="363" y="85"/>
                      <a:pt x="363" y="85"/>
                      <a:pt x="363" y="85"/>
                    </a:cubicBezTo>
                    <a:cubicBezTo>
                      <a:pt x="362" y="85"/>
                      <a:pt x="361" y="85"/>
                      <a:pt x="360" y="85"/>
                    </a:cubicBezTo>
                    <a:cubicBezTo>
                      <a:pt x="359" y="86"/>
                      <a:pt x="358" y="89"/>
                      <a:pt x="357" y="89"/>
                    </a:cubicBezTo>
                    <a:cubicBezTo>
                      <a:pt x="356" y="90"/>
                      <a:pt x="353" y="90"/>
                      <a:pt x="352" y="91"/>
                    </a:cubicBezTo>
                    <a:cubicBezTo>
                      <a:pt x="351" y="93"/>
                      <a:pt x="350" y="97"/>
                      <a:pt x="348" y="99"/>
                    </a:cubicBezTo>
                    <a:cubicBezTo>
                      <a:pt x="347" y="100"/>
                      <a:pt x="345" y="100"/>
                      <a:pt x="343" y="101"/>
                    </a:cubicBezTo>
                    <a:cubicBezTo>
                      <a:pt x="343" y="100"/>
                      <a:pt x="343" y="101"/>
                      <a:pt x="342" y="101"/>
                    </a:cubicBezTo>
                    <a:cubicBezTo>
                      <a:pt x="341" y="99"/>
                      <a:pt x="341" y="98"/>
                      <a:pt x="341" y="97"/>
                    </a:cubicBezTo>
                    <a:cubicBezTo>
                      <a:pt x="339" y="98"/>
                      <a:pt x="339" y="98"/>
                      <a:pt x="339" y="98"/>
                    </a:cubicBezTo>
                    <a:cubicBezTo>
                      <a:pt x="339" y="97"/>
                      <a:pt x="339" y="95"/>
                      <a:pt x="339" y="93"/>
                    </a:cubicBezTo>
                    <a:cubicBezTo>
                      <a:pt x="337" y="93"/>
                      <a:pt x="337" y="93"/>
                      <a:pt x="337" y="93"/>
                    </a:cubicBezTo>
                    <a:cubicBezTo>
                      <a:pt x="336" y="94"/>
                      <a:pt x="337" y="94"/>
                      <a:pt x="336" y="95"/>
                    </a:cubicBezTo>
                    <a:cubicBezTo>
                      <a:pt x="335" y="90"/>
                      <a:pt x="333" y="87"/>
                      <a:pt x="334" y="82"/>
                    </a:cubicBezTo>
                    <a:cubicBezTo>
                      <a:pt x="335" y="81"/>
                      <a:pt x="336" y="81"/>
                      <a:pt x="336" y="79"/>
                    </a:cubicBezTo>
                    <a:cubicBezTo>
                      <a:pt x="336" y="78"/>
                      <a:pt x="334" y="74"/>
                      <a:pt x="332" y="73"/>
                    </a:cubicBezTo>
                    <a:cubicBezTo>
                      <a:pt x="331" y="73"/>
                      <a:pt x="331" y="73"/>
                      <a:pt x="331" y="73"/>
                    </a:cubicBezTo>
                    <a:cubicBezTo>
                      <a:pt x="332" y="74"/>
                      <a:pt x="330" y="74"/>
                      <a:pt x="329" y="74"/>
                    </a:cubicBezTo>
                    <a:cubicBezTo>
                      <a:pt x="329" y="74"/>
                      <a:pt x="329" y="72"/>
                      <a:pt x="327" y="73"/>
                    </a:cubicBezTo>
                    <a:cubicBezTo>
                      <a:pt x="327" y="73"/>
                      <a:pt x="328" y="74"/>
                      <a:pt x="326" y="74"/>
                    </a:cubicBezTo>
                    <a:cubicBezTo>
                      <a:pt x="324" y="74"/>
                      <a:pt x="321" y="71"/>
                      <a:pt x="319" y="71"/>
                    </a:cubicBezTo>
                    <a:cubicBezTo>
                      <a:pt x="315" y="72"/>
                      <a:pt x="315" y="75"/>
                      <a:pt x="314" y="75"/>
                    </a:cubicBezTo>
                    <a:close/>
                    <a:moveTo>
                      <a:pt x="110" y="19"/>
                    </a:moveTo>
                    <a:cubicBezTo>
                      <a:pt x="111" y="19"/>
                      <a:pt x="110" y="22"/>
                      <a:pt x="110" y="23"/>
                    </a:cubicBezTo>
                    <a:cubicBezTo>
                      <a:pt x="110" y="23"/>
                      <a:pt x="113" y="22"/>
                      <a:pt x="113" y="22"/>
                    </a:cubicBezTo>
                    <a:cubicBezTo>
                      <a:pt x="113" y="22"/>
                      <a:pt x="113" y="18"/>
                      <a:pt x="112" y="20"/>
                    </a:cubicBezTo>
                    <a:lnTo>
                      <a:pt x="110" y="19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24" name="Freeform 206">
              <a:extLst>
                <a:ext uri="{FF2B5EF4-FFF2-40B4-BE49-F238E27FC236}">
                  <a16:creationId xmlns:a16="http://schemas.microsoft.com/office/drawing/2014/main" id="{B92FC401-0142-2CFA-110D-AE03380D80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55487" y="4014628"/>
              <a:ext cx="1381436" cy="652096"/>
            </a:xfrm>
            <a:custGeom>
              <a:avLst/>
              <a:gdLst>
                <a:gd name="T0" fmla="*/ 21 w 392"/>
                <a:gd name="T1" fmla="*/ 30 h 185"/>
                <a:gd name="T2" fmla="*/ 42 w 392"/>
                <a:gd name="T3" fmla="*/ 67 h 185"/>
                <a:gd name="T4" fmla="*/ 73 w 392"/>
                <a:gd name="T5" fmla="*/ 116 h 185"/>
                <a:gd name="T6" fmla="*/ 93 w 392"/>
                <a:gd name="T7" fmla="*/ 97 h 185"/>
                <a:gd name="T8" fmla="*/ 73 w 392"/>
                <a:gd name="T9" fmla="*/ 74 h 185"/>
                <a:gd name="T10" fmla="*/ 65 w 392"/>
                <a:gd name="T11" fmla="*/ 54 h 185"/>
                <a:gd name="T12" fmla="*/ 47 w 392"/>
                <a:gd name="T13" fmla="*/ 31 h 185"/>
                <a:gd name="T14" fmla="*/ 7 w 392"/>
                <a:gd name="T15" fmla="*/ 32 h 185"/>
                <a:gd name="T16" fmla="*/ 279 w 392"/>
                <a:gd name="T17" fmla="*/ 55 h 185"/>
                <a:gd name="T18" fmla="*/ 286 w 392"/>
                <a:gd name="T19" fmla="*/ 62 h 185"/>
                <a:gd name="T20" fmla="*/ 282 w 392"/>
                <a:gd name="T21" fmla="*/ 43 h 185"/>
                <a:gd name="T22" fmla="*/ 63 w 392"/>
                <a:gd name="T23" fmla="*/ 45 h 185"/>
                <a:gd name="T24" fmla="*/ 254 w 392"/>
                <a:gd name="T25" fmla="*/ 47 h 185"/>
                <a:gd name="T26" fmla="*/ 214 w 392"/>
                <a:gd name="T27" fmla="*/ 54 h 185"/>
                <a:gd name="T28" fmla="*/ 209 w 392"/>
                <a:gd name="T29" fmla="*/ 105 h 185"/>
                <a:gd name="T30" fmla="*/ 217 w 392"/>
                <a:gd name="T31" fmla="*/ 100 h 185"/>
                <a:gd name="T32" fmla="*/ 236 w 392"/>
                <a:gd name="T33" fmla="*/ 107 h 185"/>
                <a:gd name="T34" fmla="*/ 226 w 392"/>
                <a:gd name="T35" fmla="*/ 74 h 185"/>
                <a:gd name="T36" fmla="*/ 237 w 392"/>
                <a:gd name="T37" fmla="*/ 60 h 185"/>
                <a:gd name="T38" fmla="*/ 81 w 392"/>
                <a:gd name="T39" fmla="*/ 51 h 185"/>
                <a:gd name="T40" fmla="*/ 32 w 392"/>
                <a:gd name="T41" fmla="*/ 77 h 185"/>
                <a:gd name="T42" fmla="*/ 304 w 392"/>
                <a:gd name="T43" fmla="*/ 80 h 185"/>
                <a:gd name="T44" fmla="*/ 241 w 392"/>
                <a:gd name="T45" fmla="*/ 85 h 185"/>
                <a:gd name="T46" fmla="*/ 96 w 392"/>
                <a:gd name="T47" fmla="*/ 86 h 185"/>
                <a:gd name="T48" fmla="*/ 249 w 392"/>
                <a:gd name="T49" fmla="*/ 87 h 185"/>
                <a:gd name="T50" fmla="*/ 282 w 392"/>
                <a:gd name="T51" fmla="*/ 98 h 185"/>
                <a:gd name="T52" fmla="*/ 291 w 392"/>
                <a:gd name="T53" fmla="*/ 97 h 185"/>
                <a:gd name="T54" fmla="*/ 241 w 392"/>
                <a:gd name="T55" fmla="*/ 113 h 185"/>
                <a:gd name="T56" fmla="*/ 241 w 392"/>
                <a:gd name="T57" fmla="*/ 113 h 185"/>
                <a:gd name="T58" fmla="*/ 121 w 392"/>
                <a:gd name="T59" fmla="*/ 145 h 185"/>
                <a:gd name="T60" fmla="*/ 168 w 392"/>
                <a:gd name="T61" fmla="*/ 151 h 185"/>
                <a:gd name="T62" fmla="*/ 134 w 392"/>
                <a:gd name="T63" fmla="*/ 128 h 185"/>
                <a:gd name="T64" fmla="*/ 335 w 392"/>
                <a:gd name="T65" fmla="*/ 127 h 185"/>
                <a:gd name="T66" fmla="*/ 156 w 392"/>
                <a:gd name="T67" fmla="*/ 136 h 185"/>
                <a:gd name="T68" fmla="*/ 309 w 392"/>
                <a:gd name="T69" fmla="*/ 147 h 185"/>
                <a:gd name="T70" fmla="*/ 271 w 392"/>
                <a:gd name="T71" fmla="*/ 155 h 185"/>
                <a:gd name="T72" fmla="*/ 189 w 392"/>
                <a:gd name="T73" fmla="*/ 158 h 185"/>
                <a:gd name="T74" fmla="*/ 283 w 392"/>
                <a:gd name="T75" fmla="*/ 157 h 185"/>
                <a:gd name="T76" fmla="*/ 231 w 392"/>
                <a:gd name="T77" fmla="*/ 159 h 185"/>
                <a:gd name="T78" fmla="*/ 243 w 392"/>
                <a:gd name="T79" fmla="*/ 159 h 185"/>
                <a:gd name="T80" fmla="*/ 249 w 392"/>
                <a:gd name="T81" fmla="*/ 170 h 185"/>
                <a:gd name="T82" fmla="*/ 259 w 392"/>
                <a:gd name="T83" fmla="*/ 171 h 185"/>
                <a:gd name="T84" fmla="*/ 219 w 392"/>
                <a:gd name="T85" fmla="*/ 174 h 185"/>
                <a:gd name="T86" fmla="*/ 126 w 392"/>
                <a:gd name="T87" fmla="*/ 42 h 185"/>
                <a:gd name="T88" fmla="*/ 124 w 392"/>
                <a:gd name="T89" fmla="*/ 75 h 185"/>
                <a:gd name="T90" fmla="*/ 146 w 392"/>
                <a:gd name="T91" fmla="*/ 97 h 185"/>
                <a:gd name="T92" fmla="*/ 172 w 392"/>
                <a:gd name="T93" fmla="*/ 103 h 185"/>
                <a:gd name="T94" fmla="*/ 203 w 392"/>
                <a:gd name="T95" fmla="*/ 52 h 185"/>
                <a:gd name="T96" fmla="*/ 180 w 392"/>
                <a:gd name="T97" fmla="*/ 21 h 185"/>
                <a:gd name="T98" fmla="*/ 156 w 392"/>
                <a:gd name="T99" fmla="*/ 51 h 185"/>
                <a:gd name="T100" fmla="*/ 314 w 392"/>
                <a:gd name="T101" fmla="*/ 75 h 185"/>
                <a:gd name="T102" fmla="*/ 325 w 392"/>
                <a:gd name="T103" fmla="*/ 92 h 185"/>
                <a:gd name="T104" fmla="*/ 329 w 392"/>
                <a:gd name="T105" fmla="*/ 102 h 185"/>
                <a:gd name="T106" fmla="*/ 368 w 392"/>
                <a:gd name="T107" fmla="*/ 122 h 185"/>
                <a:gd name="T108" fmla="*/ 373 w 392"/>
                <a:gd name="T109" fmla="*/ 155 h 185"/>
                <a:gd name="T110" fmla="*/ 392 w 392"/>
                <a:gd name="T111" fmla="*/ 134 h 185"/>
                <a:gd name="T112" fmla="*/ 348 w 392"/>
                <a:gd name="T113" fmla="*/ 99 h 185"/>
                <a:gd name="T114" fmla="*/ 331 w 392"/>
                <a:gd name="T115" fmla="*/ 7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2" h="185">
                  <a:moveTo>
                    <a:pt x="11" y="4"/>
                  </a:moveTo>
                  <a:cubicBezTo>
                    <a:pt x="10" y="4"/>
                    <a:pt x="9" y="2"/>
                    <a:pt x="8" y="1"/>
                  </a:cubicBezTo>
                  <a:cubicBezTo>
                    <a:pt x="6" y="0"/>
                    <a:pt x="4" y="0"/>
                    <a:pt x="1" y="0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8" y="17"/>
                    <a:pt x="9" y="17"/>
                    <a:pt x="9" y="18"/>
                  </a:cubicBezTo>
                  <a:cubicBezTo>
                    <a:pt x="11" y="19"/>
                    <a:pt x="11" y="21"/>
                    <a:pt x="12" y="22"/>
                  </a:cubicBezTo>
                  <a:cubicBezTo>
                    <a:pt x="13" y="23"/>
                    <a:pt x="15" y="23"/>
                    <a:pt x="16" y="24"/>
                  </a:cubicBezTo>
                  <a:cubicBezTo>
                    <a:pt x="17" y="25"/>
                    <a:pt x="16" y="26"/>
                    <a:pt x="17" y="27"/>
                  </a:cubicBezTo>
                  <a:cubicBezTo>
                    <a:pt x="18" y="28"/>
                    <a:pt x="20" y="29"/>
                    <a:pt x="21" y="30"/>
                  </a:cubicBezTo>
                  <a:cubicBezTo>
                    <a:pt x="21" y="31"/>
                    <a:pt x="21" y="32"/>
                    <a:pt x="21" y="33"/>
                  </a:cubicBezTo>
                  <a:cubicBezTo>
                    <a:pt x="22" y="33"/>
                    <a:pt x="23" y="34"/>
                    <a:pt x="23" y="34"/>
                  </a:cubicBezTo>
                  <a:cubicBezTo>
                    <a:pt x="24" y="36"/>
                    <a:pt x="24" y="37"/>
                    <a:pt x="24" y="40"/>
                  </a:cubicBezTo>
                  <a:cubicBezTo>
                    <a:pt x="26" y="40"/>
                    <a:pt x="28" y="40"/>
                    <a:pt x="29" y="41"/>
                  </a:cubicBezTo>
                  <a:cubicBezTo>
                    <a:pt x="30" y="41"/>
                    <a:pt x="31" y="43"/>
                    <a:pt x="31" y="44"/>
                  </a:cubicBezTo>
                  <a:cubicBezTo>
                    <a:pt x="32" y="44"/>
                    <a:pt x="33" y="43"/>
                    <a:pt x="33" y="44"/>
                  </a:cubicBezTo>
                  <a:cubicBezTo>
                    <a:pt x="34" y="46"/>
                    <a:pt x="33" y="49"/>
                    <a:pt x="33" y="52"/>
                  </a:cubicBezTo>
                  <a:cubicBezTo>
                    <a:pt x="34" y="53"/>
                    <a:pt x="36" y="56"/>
                    <a:pt x="36" y="57"/>
                  </a:cubicBezTo>
                  <a:cubicBezTo>
                    <a:pt x="36" y="58"/>
                    <a:pt x="36" y="59"/>
                    <a:pt x="36" y="60"/>
                  </a:cubicBezTo>
                  <a:cubicBezTo>
                    <a:pt x="37" y="61"/>
                    <a:pt x="39" y="61"/>
                    <a:pt x="39" y="62"/>
                  </a:cubicBezTo>
                  <a:cubicBezTo>
                    <a:pt x="41" y="63"/>
                    <a:pt x="41" y="65"/>
                    <a:pt x="42" y="67"/>
                  </a:cubicBezTo>
                  <a:cubicBezTo>
                    <a:pt x="43" y="68"/>
                    <a:pt x="46" y="69"/>
                    <a:pt x="47" y="70"/>
                  </a:cubicBezTo>
                  <a:cubicBezTo>
                    <a:pt x="48" y="72"/>
                    <a:pt x="51" y="81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4"/>
                    <a:pt x="53" y="86"/>
                    <a:pt x="53" y="87"/>
                  </a:cubicBezTo>
                  <a:cubicBezTo>
                    <a:pt x="53" y="88"/>
                    <a:pt x="55" y="88"/>
                    <a:pt x="55" y="89"/>
                  </a:cubicBezTo>
                  <a:cubicBezTo>
                    <a:pt x="56" y="91"/>
                    <a:pt x="58" y="97"/>
                    <a:pt x="59" y="98"/>
                  </a:cubicBezTo>
                  <a:cubicBezTo>
                    <a:pt x="59" y="98"/>
                    <a:pt x="61" y="99"/>
                    <a:pt x="61" y="99"/>
                  </a:cubicBezTo>
                  <a:cubicBezTo>
                    <a:pt x="63" y="102"/>
                    <a:pt x="63" y="105"/>
                    <a:pt x="64" y="108"/>
                  </a:cubicBezTo>
                  <a:cubicBezTo>
                    <a:pt x="64" y="109"/>
                    <a:pt x="66" y="111"/>
                    <a:pt x="67" y="112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7" y="114"/>
                    <a:pt x="72" y="115"/>
                    <a:pt x="73" y="116"/>
                  </a:cubicBezTo>
                  <a:cubicBezTo>
                    <a:pt x="73" y="116"/>
                    <a:pt x="75" y="116"/>
                    <a:pt x="75" y="117"/>
                  </a:cubicBezTo>
                  <a:cubicBezTo>
                    <a:pt x="76" y="117"/>
                    <a:pt x="79" y="121"/>
                    <a:pt x="80" y="122"/>
                  </a:cubicBezTo>
                  <a:cubicBezTo>
                    <a:pt x="81" y="123"/>
                    <a:pt x="83" y="123"/>
                    <a:pt x="85" y="123"/>
                  </a:cubicBezTo>
                  <a:cubicBezTo>
                    <a:pt x="84" y="122"/>
                    <a:pt x="84" y="120"/>
                    <a:pt x="83" y="120"/>
                  </a:cubicBezTo>
                  <a:cubicBezTo>
                    <a:pt x="82" y="120"/>
                    <a:pt x="83" y="119"/>
                    <a:pt x="85" y="119"/>
                  </a:cubicBezTo>
                  <a:cubicBezTo>
                    <a:pt x="85" y="120"/>
                    <a:pt x="87" y="122"/>
                    <a:pt x="89" y="121"/>
                  </a:cubicBezTo>
                  <a:cubicBezTo>
                    <a:pt x="90" y="121"/>
                    <a:pt x="89" y="120"/>
                    <a:pt x="90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2" y="120"/>
                    <a:pt x="93" y="120"/>
                    <a:pt x="94" y="120"/>
                  </a:cubicBezTo>
                  <a:cubicBezTo>
                    <a:pt x="92" y="119"/>
                    <a:pt x="95" y="101"/>
                    <a:pt x="96" y="98"/>
                  </a:cubicBezTo>
                  <a:cubicBezTo>
                    <a:pt x="95" y="97"/>
                    <a:pt x="94" y="97"/>
                    <a:pt x="93" y="97"/>
                  </a:cubicBezTo>
                  <a:cubicBezTo>
                    <a:pt x="92" y="96"/>
                    <a:pt x="91" y="91"/>
                    <a:pt x="91" y="89"/>
                  </a:cubicBezTo>
                  <a:cubicBezTo>
                    <a:pt x="89" y="90"/>
                    <a:pt x="87" y="89"/>
                    <a:pt x="87" y="89"/>
                  </a:cubicBezTo>
                  <a:cubicBezTo>
                    <a:pt x="86" y="89"/>
                    <a:pt x="85" y="88"/>
                    <a:pt x="85" y="88"/>
                  </a:cubicBezTo>
                  <a:cubicBezTo>
                    <a:pt x="85" y="87"/>
                    <a:pt x="86" y="87"/>
                    <a:pt x="85" y="85"/>
                  </a:cubicBezTo>
                  <a:cubicBezTo>
                    <a:pt x="85" y="85"/>
                    <a:pt x="82" y="84"/>
                    <a:pt x="82" y="83"/>
                  </a:cubicBezTo>
                  <a:cubicBezTo>
                    <a:pt x="82" y="82"/>
                    <a:pt x="82" y="77"/>
                    <a:pt x="83" y="76"/>
                  </a:cubicBezTo>
                  <a:cubicBezTo>
                    <a:pt x="81" y="76"/>
                    <a:pt x="80" y="76"/>
                    <a:pt x="79" y="76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6"/>
                    <a:pt x="76" y="76"/>
                  </a:cubicBezTo>
                  <a:cubicBezTo>
                    <a:pt x="76" y="76"/>
                    <a:pt x="74" y="74"/>
                    <a:pt x="73" y="74"/>
                  </a:cubicBezTo>
                  <a:cubicBezTo>
                    <a:pt x="73" y="73"/>
                    <a:pt x="73" y="70"/>
                    <a:pt x="73" y="69"/>
                  </a:cubicBezTo>
                  <a:cubicBezTo>
                    <a:pt x="73" y="68"/>
                    <a:pt x="76" y="67"/>
                    <a:pt x="76" y="66"/>
                  </a:cubicBezTo>
                  <a:cubicBezTo>
                    <a:pt x="76" y="66"/>
                    <a:pt x="76" y="64"/>
                    <a:pt x="76" y="64"/>
                  </a:cubicBezTo>
                  <a:cubicBezTo>
                    <a:pt x="76" y="64"/>
                    <a:pt x="73" y="59"/>
                    <a:pt x="73" y="59"/>
                  </a:cubicBezTo>
                  <a:cubicBezTo>
                    <a:pt x="72" y="58"/>
                    <a:pt x="73" y="57"/>
                    <a:pt x="73" y="56"/>
                  </a:cubicBezTo>
                  <a:cubicBezTo>
                    <a:pt x="71" y="55"/>
                    <a:pt x="70" y="56"/>
                    <a:pt x="69" y="56"/>
                  </a:cubicBezTo>
                  <a:cubicBezTo>
                    <a:pt x="69" y="54"/>
                    <a:pt x="69" y="54"/>
                    <a:pt x="70" y="52"/>
                  </a:cubicBezTo>
                  <a:cubicBezTo>
                    <a:pt x="70" y="52"/>
                    <a:pt x="69" y="51"/>
                    <a:pt x="69" y="51"/>
                  </a:cubicBezTo>
                  <a:cubicBezTo>
                    <a:pt x="68" y="53"/>
                    <a:pt x="68" y="53"/>
                    <a:pt x="67" y="55"/>
                  </a:cubicBezTo>
                  <a:cubicBezTo>
                    <a:pt x="67" y="55"/>
                    <a:pt x="65" y="55"/>
                    <a:pt x="65" y="55"/>
                  </a:cubicBezTo>
                  <a:cubicBezTo>
                    <a:pt x="65" y="55"/>
                    <a:pt x="65" y="54"/>
                    <a:pt x="65" y="54"/>
                  </a:cubicBezTo>
                  <a:cubicBezTo>
                    <a:pt x="64" y="54"/>
                    <a:pt x="63" y="54"/>
                    <a:pt x="63" y="54"/>
                  </a:cubicBezTo>
                  <a:cubicBezTo>
                    <a:pt x="61" y="52"/>
                    <a:pt x="62" y="50"/>
                    <a:pt x="61" y="48"/>
                  </a:cubicBezTo>
                  <a:cubicBezTo>
                    <a:pt x="60" y="47"/>
                    <a:pt x="58" y="46"/>
                    <a:pt x="57" y="45"/>
                  </a:cubicBezTo>
                  <a:cubicBezTo>
                    <a:pt x="55" y="43"/>
                    <a:pt x="55" y="41"/>
                    <a:pt x="5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4" y="41"/>
                    <a:pt x="49" y="42"/>
                    <a:pt x="51" y="41"/>
                  </a:cubicBezTo>
                  <a:cubicBezTo>
                    <a:pt x="51" y="41"/>
                    <a:pt x="50" y="41"/>
                    <a:pt x="50" y="40"/>
                  </a:cubicBezTo>
                  <a:cubicBezTo>
                    <a:pt x="49" y="39"/>
                    <a:pt x="49" y="37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5"/>
                    <a:pt x="47" y="32"/>
                    <a:pt x="47" y="31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8"/>
                    <a:pt x="43" y="27"/>
                  </a:cubicBezTo>
                  <a:cubicBezTo>
                    <a:pt x="41" y="26"/>
                    <a:pt x="36" y="23"/>
                    <a:pt x="35" y="22"/>
                  </a:cubicBezTo>
                  <a:cubicBezTo>
                    <a:pt x="34" y="21"/>
                    <a:pt x="35" y="19"/>
                    <a:pt x="34" y="18"/>
                  </a:cubicBezTo>
                  <a:cubicBezTo>
                    <a:pt x="34" y="18"/>
                    <a:pt x="32" y="18"/>
                    <a:pt x="31" y="17"/>
                  </a:cubicBezTo>
                  <a:cubicBezTo>
                    <a:pt x="30" y="16"/>
                    <a:pt x="31" y="13"/>
                    <a:pt x="29" y="13"/>
                  </a:cubicBezTo>
                  <a:cubicBezTo>
                    <a:pt x="29" y="13"/>
                    <a:pt x="27" y="13"/>
                    <a:pt x="27" y="13"/>
                  </a:cubicBezTo>
                  <a:cubicBezTo>
                    <a:pt x="26" y="13"/>
                    <a:pt x="27" y="11"/>
                    <a:pt x="27" y="10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2"/>
                    <a:pt x="14" y="5"/>
                    <a:pt x="11" y="4"/>
                  </a:cubicBezTo>
                  <a:close/>
                  <a:moveTo>
                    <a:pt x="7" y="32"/>
                  </a:moveTo>
                  <a:cubicBezTo>
                    <a:pt x="9" y="35"/>
                    <a:pt x="11" y="38"/>
                    <a:pt x="8" y="32"/>
                  </a:cubicBezTo>
                  <a:lnTo>
                    <a:pt x="7" y="32"/>
                  </a:lnTo>
                  <a:close/>
                  <a:moveTo>
                    <a:pt x="285" y="35"/>
                  </a:moveTo>
                  <a:cubicBezTo>
                    <a:pt x="285" y="38"/>
                    <a:pt x="285" y="40"/>
                    <a:pt x="286" y="42"/>
                  </a:cubicBezTo>
                  <a:cubicBezTo>
                    <a:pt x="286" y="42"/>
                    <a:pt x="288" y="42"/>
                    <a:pt x="289" y="42"/>
                  </a:cubicBezTo>
                  <a:cubicBezTo>
                    <a:pt x="289" y="42"/>
                    <a:pt x="290" y="41"/>
                    <a:pt x="289" y="41"/>
                  </a:cubicBezTo>
                  <a:cubicBezTo>
                    <a:pt x="289" y="41"/>
                    <a:pt x="289" y="38"/>
                    <a:pt x="289" y="38"/>
                  </a:cubicBezTo>
                  <a:cubicBezTo>
                    <a:pt x="287" y="36"/>
                    <a:pt x="286" y="36"/>
                    <a:pt x="285" y="35"/>
                  </a:cubicBezTo>
                  <a:close/>
                  <a:moveTo>
                    <a:pt x="280" y="39"/>
                  </a:moveTo>
                  <a:cubicBezTo>
                    <a:pt x="277" y="43"/>
                    <a:pt x="277" y="47"/>
                    <a:pt x="275" y="52"/>
                  </a:cubicBezTo>
                  <a:cubicBezTo>
                    <a:pt x="276" y="53"/>
                    <a:pt x="278" y="54"/>
                    <a:pt x="279" y="55"/>
                  </a:cubicBezTo>
                  <a:cubicBezTo>
                    <a:pt x="279" y="57"/>
                    <a:pt x="278" y="56"/>
                    <a:pt x="277" y="57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7" y="58"/>
                    <a:pt x="279" y="62"/>
                    <a:pt x="277" y="63"/>
                  </a:cubicBezTo>
                  <a:cubicBezTo>
                    <a:pt x="277" y="64"/>
                    <a:pt x="277" y="64"/>
                    <a:pt x="277" y="64"/>
                  </a:cubicBezTo>
                  <a:cubicBezTo>
                    <a:pt x="277" y="65"/>
                    <a:pt x="279" y="67"/>
                    <a:pt x="280" y="68"/>
                  </a:cubicBezTo>
                  <a:cubicBezTo>
                    <a:pt x="281" y="69"/>
                    <a:pt x="281" y="70"/>
                    <a:pt x="283" y="70"/>
                  </a:cubicBezTo>
                  <a:cubicBezTo>
                    <a:pt x="285" y="71"/>
                    <a:pt x="279" y="66"/>
                    <a:pt x="279" y="66"/>
                  </a:cubicBezTo>
                  <a:cubicBezTo>
                    <a:pt x="279" y="64"/>
                    <a:pt x="279" y="62"/>
                    <a:pt x="279" y="61"/>
                  </a:cubicBezTo>
                  <a:cubicBezTo>
                    <a:pt x="279" y="61"/>
                    <a:pt x="283" y="58"/>
                    <a:pt x="282" y="59"/>
                  </a:cubicBezTo>
                  <a:cubicBezTo>
                    <a:pt x="283" y="59"/>
                    <a:pt x="283" y="59"/>
                    <a:pt x="284" y="59"/>
                  </a:cubicBezTo>
                  <a:cubicBezTo>
                    <a:pt x="285" y="59"/>
                    <a:pt x="285" y="61"/>
                    <a:pt x="286" y="62"/>
                  </a:cubicBezTo>
                  <a:cubicBezTo>
                    <a:pt x="287" y="62"/>
                    <a:pt x="287" y="61"/>
                    <a:pt x="288" y="62"/>
                  </a:cubicBezTo>
                  <a:cubicBezTo>
                    <a:pt x="287" y="60"/>
                    <a:pt x="287" y="58"/>
                    <a:pt x="287" y="56"/>
                  </a:cubicBezTo>
                  <a:cubicBezTo>
                    <a:pt x="286" y="56"/>
                    <a:pt x="284" y="57"/>
                    <a:pt x="283" y="56"/>
                  </a:cubicBezTo>
                  <a:cubicBezTo>
                    <a:pt x="285" y="55"/>
                    <a:pt x="286" y="53"/>
                    <a:pt x="288" y="52"/>
                  </a:cubicBezTo>
                  <a:cubicBezTo>
                    <a:pt x="286" y="51"/>
                    <a:pt x="289" y="51"/>
                    <a:pt x="286" y="50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3" y="51"/>
                    <a:pt x="283" y="52"/>
                  </a:cubicBezTo>
                  <a:cubicBezTo>
                    <a:pt x="282" y="52"/>
                    <a:pt x="283" y="53"/>
                    <a:pt x="283" y="54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0"/>
                    <a:pt x="283" y="46"/>
                    <a:pt x="281" y="45"/>
                  </a:cubicBezTo>
                  <a:cubicBezTo>
                    <a:pt x="281" y="45"/>
                    <a:pt x="282" y="42"/>
                    <a:pt x="282" y="43"/>
                  </a:cubicBezTo>
                  <a:cubicBezTo>
                    <a:pt x="283" y="42"/>
                    <a:pt x="283" y="42"/>
                    <a:pt x="283" y="42"/>
                  </a:cubicBezTo>
                  <a:cubicBezTo>
                    <a:pt x="282" y="41"/>
                    <a:pt x="282" y="41"/>
                    <a:pt x="282" y="40"/>
                  </a:cubicBezTo>
                  <a:lnTo>
                    <a:pt x="280" y="39"/>
                  </a:lnTo>
                  <a:close/>
                  <a:moveTo>
                    <a:pt x="57" y="41"/>
                  </a:moveTo>
                  <a:cubicBezTo>
                    <a:pt x="57" y="41"/>
                    <a:pt x="57" y="43"/>
                    <a:pt x="57" y="43"/>
                  </a:cubicBezTo>
                  <a:cubicBezTo>
                    <a:pt x="58" y="43"/>
                    <a:pt x="58" y="43"/>
                    <a:pt x="59" y="44"/>
                  </a:cubicBezTo>
                  <a:cubicBezTo>
                    <a:pt x="58" y="42"/>
                    <a:pt x="60" y="41"/>
                    <a:pt x="57" y="41"/>
                  </a:cubicBezTo>
                  <a:close/>
                  <a:moveTo>
                    <a:pt x="63" y="45"/>
                  </a:moveTo>
                  <a:cubicBezTo>
                    <a:pt x="63" y="45"/>
                    <a:pt x="63" y="47"/>
                    <a:pt x="63" y="47"/>
                  </a:cubicBezTo>
                  <a:cubicBezTo>
                    <a:pt x="64" y="47"/>
                    <a:pt x="64" y="47"/>
                    <a:pt x="65" y="48"/>
                  </a:cubicBezTo>
                  <a:cubicBezTo>
                    <a:pt x="68" y="48"/>
                    <a:pt x="63" y="45"/>
                    <a:pt x="63" y="45"/>
                  </a:cubicBezTo>
                  <a:close/>
                  <a:moveTo>
                    <a:pt x="19" y="46"/>
                  </a:move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1" y="49"/>
                    <a:pt x="21" y="50"/>
                  </a:cubicBezTo>
                  <a:cubicBezTo>
                    <a:pt x="22" y="50"/>
                    <a:pt x="24" y="54"/>
                    <a:pt x="25" y="55"/>
                  </a:cubicBezTo>
                  <a:cubicBezTo>
                    <a:pt x="26" y="55"/>
                    <a:pt x="26" y="52"/>
                    <a:pt x="25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3" y="50"/>
                    <a:pt x="23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7"/>
                    <a:pt x="19" y="46"/>
                  </a:cubicBezTo>
                  <a:close/>
                  <a:moveTo>
                    <a:pt x="254" y="47"/>
                  </a:moveTo>
                  <a:cubicBezTo>
                    <a:pt x="254" y="47"/>
                    <a:pt x="254" y="49"/>
                    <a:pt x="253" y="50"/>
                  </a:cubicBezTo>
                  <a:cubicBezTo>
                    <a:pt x="253" y="50"/>
                    <a:pt x="251" y="50"/>
                    <a:pt x="251" y="50"/>
                  </a:cubicBezTo>
                  <a:cubicBezTo>
                    <a:pt x="251" y="50"/>
                    <a:pt x="251" y="52"/>
                    <a:pt x="251" y="52"/>
                  </a:cubicBezTo>
                  <a:cubicBezTo>
                    <a:pt x="249" y="53"/>
                    <a:pt x="246" y="55"/>
                    <a:pt x="245" y="55"/>
                  </a:cubicBezTo>
                  <a:cubicBezTo>
                    <a:pt x="239" y="56"/>
                    <a:pt x="234" y="55"/>
                    <a:pt x="228" y="55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6" y="53"/>
                    <a:pt x="227" y="55"/>
                    <a:pt x="225" y="54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21" y="51"/>
                    <a:pt x="218" y="53"/>
                    <a:pt x="216" y="54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215" y="55"/>
                    <a:pt x="215" y="54"/>
                    <a:pt x="214" y="54"/>
                  </a:cubicBezTo>
                  <a:cubicBezTo>
                    <a:pt x="213" y="56"/>
                    <a:pt x="212" y="57"/>
                    <a:pt x="211" y="58"/>
                  </a:cubicBezTo>
                  <a:cubicBezTo>
                    <a:pt x="212" y="58"/>
                    <a:pt x="210" y="60"/>
                    <a:pt x="210" y="60"/>
                  </a:cubicBezTo>
                  <a:cubicBezTo>
                    <a:pt x="210" y="61"/>
                    <a:pt x="211" y="62"/>
                    <a:pt x="211" y="62"/>
                  </a:cubicBezTo>
                  <a:cubicBezTo>
                    <a:pt x="211" y="66"/>
                    <a:pt x="211" y="72"/>
                    <a:pt x="209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7" y="78"/>
                    <a:pt x="207" y="81"/>
                    <a:pt x="207" y="86"/>
                  </a:cubicBezTo>
                  <a:cubicBezTo>
                    <a:pt x="207" y="87"/>
                    <a:pt x="206" y="91"/>
                    <a:pt x="205" y="91"/>
                  </a:cubicBezTo>
                  <a:cubicBezTo>
                    <a:pt x="204" y="92"/>
                    <a:pt x="204" y="92"/>
                    <a:pt x="204" y="92"/>
                  </a:cubicBezTo>
                  <a:cubicBezTo>
                    <a:pt x="203" y="96"/>
                    <a:pt x="204" y="99"/>
                    <a:pt x="204" y="103"/>
                  </a:cubicBezTo>
                  <a:cubicBezTo>
                    <a:pt x="205" y="103"/>
                    <a:pt x="207" y="103"/>
                    <a:pt x="208" y="103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09" y="105"/>
                    <a:pt x="208" y="106"/>
                    <a:pt x="208" y="107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9" y="111"/>
                    <a:pt x="206" y="113"/>
                    <a:pt x="206" y="114"/>
                  </a:cubicBezTo>
                  <a:cubicBezTo>
                    <a:pt x="205" y="117"/>
                    <a:pt x="206" y="121"/>
                    <a:pt x="206" y="123"/>
                  </a:cubicBezTo>
                  <a:cubicBezTo>
                    <a:pt x="209" y="123"/>
                    <a:pt x="213" y="123"/>
                    <a:pt x="217" y="123"/>
                  </a:cubicBezTo>
                  <a:cubicBezTo>
                    <a:pt x="216" y="122"/>
                    <a:pt x="217" y="120"/>
                    <a:pt x="217" y="119"/>
                  </a:cubicBezTo>
                  <a:cubicBezTo>
                    <a:pt x="217" y="119"/>
                    <a:pt x="215" y="119"/>
                    <a:pt x="215" y="118"/>
                  </a:cubicBezTo>
                  <a:cubicBezTo>
                    <a:pt x="215" y="118"/>
                    <a:pt x="218" y="115"/>
                    <a:pt x="217" y="115"/>
                  </a:cubicBezTo>
                  <a:cubicBezTo>
                    <a:pt x="217" y="114"/>
                    <a:pt x="215" y="110"/>
                    <a:pt x="215" y="109"/>
                  </a:cubicBezTo>
                  <a:cubicBezTo>
                    <a:pt x="216" y="109"/>
                    <a:pt x="218" y="108"/>
                    <a:pt x="218" y="107"/>
                  </a:cubicBezTo>
                  <a:cubicBezTo>
                    <a:pt x="219" y="105"/>
                    <a:pt x="218" y="102"/>
                    <a:pt x="217" y="100"/>
                  </a:cubicBezTo>
                  <a:cubicBezTo>
                    <a:pt x="220" y="99"/>
                    <a:pt x="221" y="100"/>
                    <a:pt x="223" y="99"/>
                  </a:cubicBezTo>
                  <a:cubicBezTo>
                    <a:pt x="224" y="103"/>
                    <a:pt x="225" y="107"/>
                    <a:pt x="225" y="109"/>
                  </a:cubicBezTo>
                  <a:cubicBezTo>
                    <a:pt x="226" y="112"/>
                    <a:pt x="227" y="114"/>
                    <a:pt x="227" y="118"/>
                  </a:cubicBezTo>
                  <a:cubicBezTo>
                    <a:pt x="228" y="118"/>
                    <a:pt x="230" y="119"/>
                    <a:pt x="232" y="119"/>
                  </a:cubicBezTo>
                  <a:cubicBezTo>
                    <a:pt x="232" y="119"/>
                    <a:pt x="232" y="119"/>
                    <a:pt x="232" y="119"/>
                  </a:cubicBezTo>
                  <a:cubicBezTo>
                    <a:pt x="234" y="117"/>
                    <a:pt x="233" y="116"/>
                    <a:pt x="233" y="115"/>
                  </a:cubicBezTo>
                  <a:cubicBezTo>
                    <a:pt x="233" y="114"/>
                    <a:pt x="233" y="114"/>
                    <a:pt x="233" y="114"/>
                  </a:cubicBezTo>
                  <a:cubicBezTo>
                    <a:pt x="234" y="113"/>
                    <a:pt x="237" y="113"/>
                    <a:pt x="239" y="113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39" y="111"/>
                    <a:pt x="239" y="111"/>
                    <a:pt x="239" y="111"/>
                  </a:cubicBezTo>
                  <a:cubicBezTo>
                    <a:pt x="238" y="110"/>
                    <a:pt x="237" y="108"/>
                    <a:pt x="236" y="107"/>
                  </a:cubicBezTo>
                  <a:cubicBezTo>
                    <a:pt x="234" y="104"/>
                    <a:pt x="235" y="104"/>
                    <a:pt x="235" y="101"/>
                  </a:cubicBezTo>
                  <a:cubicBezTo>
                    <a:pt x="234" y="101"/>
                    <a:pt x="234" y="101"/>
                    <a:pt x="234" y="101"/>
                  </a:cubicBezTo>
                  <a:cubicBezTo>
                    <a:pt x="234" y="101"/>
                    <a:pt x="234" y="99"/>
                    <a:pt x="234" y="99"/>
                  </a:cubicBezTo>
                  <a:cubicBezTo>
                    <a:pt x="233" y="98"/>
                    <a:pt x="231" y="98"/>
                    <a:pt x="230" y="97"/>
                  </a:cubicBezTo>
                  <a:cubicBezTo>
                    <a:pt x="229" y="96"/>
                    <a:pt x="230" y="93"/>
                    <a:pt x="229" y="91"/>
                  </a:cubicBezTo>
                  <a:cubicBezTo>
                    <a:pt x="229" y="91"/>
                    <a:pt x="223" y="89"/>
                    <a:pt x="223" y="89"/>
                  </a:cubicBezTo>
                  <a:cubicBezTo>
                    <a:pt x="224" y="88"/>
                    <a:pt x="224" y="88"/>
                    <a:pt x="225" y="87"/>
                  </a:cubicBezTo>
                  <a:cubicBezTo>
                    <a:pt x="225" y="87"/>
                    <a:pt x="227" y="87"/>
                    <a:pt x="229" y="87"/>
                  </a:cubicBezTo>
                  <a:cubicBezTo>
                    <a:pt x="235" y="84"/>
                    <a:pt x="235" y="79"/>
                    <a:pt x="241" y="78"/>
                  </a:cubicBezTo>
                  <a:cubicBezTo>
                    <a:pt x="242" y="76"/>
                    <a:pt x="241" y="76"/>
                    <a:pt x="242" y="75"/>
                  </a:cubicBezTo>
                  <a:cubicBezTo>
                    <a:pt x="235" y="75"/>
                    <a:pt x="232" y="75"/>
                    <a:pt x="226" y="74"/>
                  </a:cubicBezTo>
                  <a:cubicBezTo>
                    <a:pt x="226" y="75"/>
                    <a:pt x="226" y="76"/>
                    <a:pt x="225" y="77"/>
                  </a:cubicBezTo>
                  <a:cubicBezTo>
                    <a:pt x="225" y="78"/>
                    <a:pt x="223" y="77"/>
                    <a:pt x="222" y="78"/>
                  </a:cubicBezTo>
                  <a:cubicBezTo>
                    <a:pt x="222" y="78"/>
                    <a:pt x="221" y="75"/>
                    <a:pt x="221" y="75"/>
                  </a:cubicBezTo>
                  <a:cubicBezTo>
                    <a:pt x="220" y="74"/>
                    <a:pt x="218" y="75"/>
                    <a:pt x="217" y="74"/>
                  </a:cubicBezTo>
                  <a:cubicBezTo>
                    <a:pt x="217" y="74"/>
                    <a:pt x="216" y="72"/>
                    <a:pt x="216" y="72"/>
                  </a:cubicBezTo>
                  <a:cubicBezTo>
                    <a:pt x="215" y="70"/>
                    <a:pt x="217" y="67"/>
                    <a:pt x="217" y="66"/>
                  </a:cubicBezTo>
                  <a:cubicBezTo>
                    <a:pt x="217" y="63"/>
                    <a:pt x="217" y="62"/>
                    <a:pt x="217" y="60"/>
                  </a:cubicBezTo>
                  <a:cubicBezTo>
                    <a:pt x="219" y="60"/>
                    <a:pt x="219" y="61"/>
                    <a:pt x="220" y="61"/>
                  </a:cubicBezTo>
                  <a:cubicBezTo>
                    <a:pt x="221" y="61"/>
                    <a:pt x="224" y="59"/>
                    <a:pt x="225" y="60"/>
                  </a:cubicBezTo>
                  <a:cubicBezTo>
                    <a:pt x="226" y="60"/>
                    <a:pt x="227" y="61"/>
                    <a:pt x="229" y="61"/>
                  </a:cubicBezTo>
                  <a:cubicBezTo>
                    <a:pt x="230" y="61"/>
                    <a:pt x="235" y="60"/>
                    <a:pt x="237" y="60"/>
                  </a:cubicBezTo>
                  <a:cubicBezTo>
                    <a:pt x="240" y="61"/>
                    <a:pt x="244" y="63"/>
                    <a:pt x="248" y="62"/>
                  </a:cubicBezTo>
                  <a:cubicBezTo>
                    <a:pt x="248" y="61"/>
                    <a:pt x="248" y="61"/>
                    <a:pt x="248" y="61"/>
                  </a:cubicBezTo>
                  <a:cubicBezTo>
                    <a:pt x="249" y="60"/>
                    <a:pt x="250" y="61"/>
                    <a:pt x="251" y="60"/>
                  </a:cubicBezTo>
                  <a:cubicBezTo>
                    <a:pt x="252" y="59"/>
                    <a:pt x="252" y="56"/>
                    <a:pt x="253" y="55"/>
                  </a:cubicBezTo>
                  <a:cubicBezTo>
                    <a:pt x="254" y="54"/>
                    <a:pt x="255" y="54"/>
                    <a:pt x="255" y="54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7" y="52"/>
                    <a:pt x="257" y="49"/>
                    <a:pt x="257" y="48"/>
                  </a:cubicBezTo>
                  <a:cubicBezTo>
                    <a:pt x="257" y="48"/>
                    <a:pt x="256" y="48"/>
                    <a:pt x="256" y="47"/>
                  </a:cubicBezTo>
                  <a:cubicBezTo>
                    <a:pt x="255" y="47"/>
                    <a:pt x="254" y="47"/>
                    <a:pt x="254" y="47"/>
                  </a:cubicBezTo>
                  <a:close/>
                  <a:moveTo>
                    <a:pt x="81" y="50"/>
                  </a:moveTo>
                  <a:cubicBezTo>
                    <a:pt x="81" y="51"/>
                    <a:pt x="81" y="51"/>
                    <a:pt x="81" y="51"/>
                  </a:cubicBezTo>
                  <a:cubicBezTo>
                    <a:pt x="83" y="51"/>
                    <a:pt x="83" y="50"/>
                    <a:pt x="81" y="50"/>
                  </a:cubicBezTo>
                  <a:close/>
                  <a:moveTo>
                    <a:pt x="304" y="66"/>
                  </a:moveTo>
                  <a:cubicBezTo>
                    <a:pt x="303" y="67"/>
                    <a:pt x="303" y="67"/>
                    <a:pt x="303" y="67"/>
                  </a:cubicBezTo>
                  <a:cubicBezTo>
                    <a:pt x="294" y="69"/>
                    <a:pt x="305" y="69"/>
                    <a:pt x="309" y="69"/>
                  </a:cubicBezTo>
                  <a:cubicBezTo>
                    <a:pt x="309" y="69"/>
                    <a:pt x="310" y="68"/>
                    <a:pt x="310" y="67"/>
                  </a:cubicBezTo>
                  <a:cubicBezTo>
                    <a:pt x="309" y="67"/>
                    <a:pt x="304" y="65"/>
                    <a:pt x="304" y="66"/>
                  </a:cubicBezTo>
                  <a:close/>
                  <a:moveTo>
                    <a:pt x="277" y="69"/>
                  </a:moveTo>
                  <a:cubicBezTo>
                    <a:pt x="277" y="71"/>
                    <a:pt x="277" y="73"/>
                    <a:pt x="277" y="74"/>
                  </a:cubicBezTo>
                  <a:cubicBezTo>
                    <a:pt x="281" y="72"/>
                    <a:pt x="279" y="73"/>
                    <a:pt x="277" y="69"/>
                  </a:cubicBezTo>
                  <a:close/>
                  <a:moveTo>
                    <a:pt x="33" y="75"/>
                  </a:moveTo>
                  <a:cubicBezTo>
                    <a:pt x="33" y="76"/>
                    <a:pt x="32" y="76"/>
                    <a:pt x="32" y="77"/>
                  </a:cubicBezTo>
                  <a:cubicBezTo>
                    <a:pt x="32" y="78"/>
                    <a:pt x="34" y="82"/>
                    <a:pt x="34" y="83"/>
                  </a:cubicBezTo>
                  <a:cubicBezTo>
                    <a:pt x="34" y="83"/>
                    <a:pt x="37" y="84"/>
                    <a:pt x="38" y="84"/>
                  </a:cubicBezTo>
                  <a:cubicBezTo>
                    <a:pt x="38" y="83"/>
                    <a:pt x="39" y="83"/>
                    <a:pt x="37" y="83"/>
                  </a:cubicBezTo>
                  <a:cubicBezTo>
                    <a:pt x="36" y="80"/>
                    <a:pt x="36" y="78"/>
                    <a:pt x="35" y="75"/>
                  </a:cubicBezTo>
                  <a:cubicBezTo>
                    <a:pt x="35" y="75"/>
                    <a:pt x="33" y="76"/>
                    <a:pt x="33" y="75"/>
                  </a:cubicBezTo>
                  <a:close/>
                  <a:moveTo>
                    <a:pt x="301" y="75"/>
                  </a:moveTo>
                  <a:cubicBezTo>
                    <a:pt x="300" y="76"/>
                    <a:pt x="302" y="77"/>
                    <a:pt x="302" y="77"/>
                  </a:cubicBezTo>
                  <a:cubicBezTo>
                    <a:pt x="303" y="77"/>
                    <a:pt x="304" y="75"/>
                    <a:pt x="301" y="75"/>
                  </a:cubicBezTo>
                  <a:close/>
                  <a:moveTo>
                    <a:pt x="305" y="77"/>
                  </a:moveTo>
                  <a:cubicBezTo>
                    <a:pt x="304" y="78"/>
                    <a:pt x="304" y="78"/>
                    <a:pt x="304" y="78"/>
                  </a:cubicBezTo>
                  <a:cubicBezTo>
                    <a:pt x="304" y="79"/>
                    <a:pt x="304" y="80"/>
                    <a:pt x="304" y="80"/>
                  </a:cubicBezTo>
                  <a:cubicBezTo>
                    <a:pt x="304" y="80"/>
                    <a:pt x="306" y="80"/>
                    <a:pt x="307" y="81"/>
                  </a:cubicBezTo>
                  <a:cubicBezTo>
                    <a:pt x="306" y="80"/>
                    <a:pt x="309" y="79"/>
                    <a:pt x="305" y="77"/>
                  </a:cubicBezTo>
                  <a:close/>
                  <a:moveTo>
                    <a:pt x="279" y="79"/>
                  </a:moveTo>
                  <a:cubicBezTo>
                    <a:pt x="277" y="79"/>
                    <a:pt x="280" y="80"/>
                    <a:pt x="281" y="80"/>
                  </a:cubicBezTo>
                  <a:cubicBezTo>
                    <a:pt x="280" y="80"/>
                    <a:pt x="281" y="78"/>
                    <a:pt x="279" y="79"/>
                  </a:cubicBezTo>
                  <a:close/>
                  <a:moveTo>
                    <a:pt x="237" y="81"/>
                  </a:moveTo>
                  <a:cubicBezTo>
                    <a:pt x="237" y="81"/>
                    <a:pt x="237" y="82"/>
                    <a:pt x="237" y="82"/>
                  </a:cubicBezTo>
                  <a:cubicBezTo>
                    <a:pt x="236" y="81"/>
                    <a:pt x="236" y="83"/>
                    <a:pt x="236" y="83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4"/>
                    <a:pt x="239" y="84"/>
                    <a:pt x="239" y="84"/>
                  </a:cubicBezTo>
                  <a:cubicBezTo>
                    <a:pt x="241" y="84"/>
                    <a:pt x="241" y="85"/>
                    <a:pt x="241" y="85"/>
                  </a:cubicBezTo>
                  <a:cubicBezTo>
                    <a:pt x="241" y="85"/>
                    <a:pt x="242" y="84"/>
                    <a:pt x="242" y="83"/>
                  </a:cubicBezTo>
                  <a:cubicBezTo>
                    <a:pt x="244" y="84"/>
                    <a:pt x="243" y="82"/>
                    <a:pt x="243" y="82"/>
                  </a:cubicBezTo>
                  <a:cubicBezTo>
                    <a:pt x="242" y="82"/>
                    <a:pt x="239" y="81"/>
                    <a:pt x="237" y="81"/>
                  </a:cubicBezTo>
                  <a:close/>
                  <a:moveTo>
                    <a:pt x="92" y="82"/>
                  </a:moveTo>
                  <a:cubicBezTo>
                    <a:pt x="90" y="84"/>
                    <a:pt x="90" y="84"/>
                    <a:pt x="90" y="87"/>
                  </a:cubicBezTo>
                  <a:cubicBezTo>
                    <a:pt x="92" y="88"/>
                    <a:pt x="93" y="88"/>
                    <a:pt x="94" y="88"/>
                  </a:cubicBezTo>
                  <a:cubicBezTo>
                    <a:pt x="94" y="90"/>
                    <a:pt x="93" y="90"/>
                    <a:pt x="94" y="93"/>
                  </a:cubicBezTo>
                  <a:cubicBezTo>
                    <a:pt x="94" y="94"/>
                    <a:pt x="96" y="95"/>
                    <a:pt x="97" y="95"/>
                  </a:cubicBezTo>
                  <a:cubicBezTo>
                    <a:pt x="98" y="96"/>
                    <a:pt x="98" y="97"/>
                    <a:pt x="98" y="97"/>
                  </a:cubicBezTo>
                  <a:cubicBezTo>
                    <a:pt x="100" y="97"/>
                    <a:pt x="100" y="97"/>
                    <a:pt x="100" y="97"/>
                  </a:cubicBezTo>
                  <a:cubicBezTo>
                    <a:pt x="99" y="91"/>
                    <a:pt x="99" y="90"/>
                    <a:pt x="96" y="86"/>
                  </a:cubicBezTo>
                  <a:cubicBezTo>
                    <a:pt x="95" y="84"/>
                    <a:pt x="94" y="83"/>
                    <a:pt x="92" y="82"/>
                  </a:cubicBezTo>
                  <a:close/>
                  <a:moveTo>
                    <a:pt x="299" y="82"/>
                  </a:moveTo>
                  <a:cubicBezTo>
                    <a:pt x="298" y="85"/>
                    <a:pt x="298" y="85"/>
                    <a:pt x="298" y="85"/>
                  </a:cubicBezTo>
                  <a:cubicBezTo>
                    <a:pt x="299" y="85"/>
                    <a:pt x="300" y="85"/>
                    <a:pt x="301" y="85"/>
                  </a:cubicBezTo>
                  <a:cubicBezTo>
                    <a:pt x="301" y="85"/>
                    <a:pt x="301" y="83"/>
                    <a:pt x="301" y="83"/>
                  </a:cubicBezTo>
                  <a:cubicBezTo>
                    <a:pt x="301" y="83"/>
                    <a:pt x="300" y="82"/>
                    <a:pt x="299" y="82"/>
                  </a:cubicBezTo>
                  <a:close/>
                  <a:moveTo>
                    <a:pt x="260" y="83"/>
                  </a:moveTo>
                  <a:cubicBezTo>
                    <a:pt x="260" y="83"/>
                    <a:pt x="259" y="84"/>
                    <a:pt x="259" y="84"/>
                  </a:cubicBezTo>
                  <a:cubicBezTo>
                    <a:pt x="266" y="84"/>
                    <a:pt x="269" y="83"/>
                    <a:pt x="260" y="83"/>
                  </a:cubicBezTo>
                  <a:close/>
                  <a:moveTo>
                    <a:pt x="249" y="84"/>
                  </a:moveTo>
                  <a:cubicBezTo>
                    <a:pt x="249" y="84"/>
                    <a:pt x="249" y="87"/>
                    <a:pt x="249" y="87"/>
                  </a:cubicBezTo>
                  <a:cubicBezTo>
                    <a:pt x="258" y="86"/>
                    <a:pt x="258" y="85"/>
                    <a:pt x="249" y="84"/>
                  </a:cubicBezTo>
                  <a:close/>
                  <a:moveTo>
                    <a:pt x="43" y="91"/>
                  </a:moveTo>
                  <a:cubicBezTo>
                    <a:pt x="43" y="94"/>
                    <a:pt x="43" y="94"/>
                    <a:pt x="43" y="94"/>
                  </a:cubicBezTo>
                  <a:cubicBezTo>
                    <a:pt x="45" y="95"/>
                    <a:pt x="44" y="92"/>
                    <a:pt x="43" y="91"/>
                  </a:cubicBezTo>
                  <a:close/>
                  <a:moveTo>
                    <a:pt x="108" y="94"/>
                  </a:moveTo>
                  <a:cubicBezTo>
                    <a:pt x="106" y="101"/>
                    <a:pt x="108" y="100"/>
                    <a:pt x="114" y="98"/>
                  </a:cubicBezTo>
                  <a:cubicBezTo>
                    <a:pt x="114" y="96"/>
                    <a:pt x="114" y="95"/>
                    <a:pt x="114" y="94"/>
                  </a:cubicBezTo>
                  <a:cubicBezTo>
                    <a:pt x="112" y="94"/>
                    <a:pt x="110" y="94"/>
                    <a:pt x="108" y="94"/>
                  </a:cubicBezTo>
                  <a:close/>
                  <a:moveTo>
                    <a:pt x="285" y="97"/>
                  </a:moveTo>
                  <a:cubicBezTo>
                    <a:pt x="285" y="97"/>
                    <a:pt x="284" y="98"/>
                    <a:pt x="284" y="98"/>
                  </a:cubicBezTo>
                  <a:cubicBezTo>
                    <a:pt x="283" y="98"/>
                    <a:pt x="282" y="98"/>
                    <a:pt x="282" y="98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2" y="100"/>
                    <a:pt x="283" y="100"/>
                    <a:pt x="284" y="100"/>
                  </a:cubicBezTo>
                  <a:cubicBezTo>
                    <a:pt x="284" y="100"/>
                    <a:pt x="285" y="102"/>
                    <a:pt x="285" y="102"/>
                  </a:cubicBezTo>
                  <a:cubicBezTo>
                    <a:pt x="288" y="102"/>
                    <a:pt x="287" y="100"/>
                    <a:pt x="288" y="100"/>
                  </a:cubicBezTo>
                  <a:cubicBezTo>
                    <a:pt x="290" y="99"/>
                    <a:pt x="291" y="102"/>
                    <a:pt x="293" y="102"/>
                  </a:cubicBezTo>
                  <a:cubicBezTo>
                    <a:pt x="294" y="102"/>
                    <a:pt x="295" y="101"/>
                    <a:pt x="296" y="101"/>
                  </a:cubicBezTo>
                  <a:cubicBezTo>
                    <a:pt x="298" y="101"/>
                    <a:pt x="301" y="103"/>
                    <a:pt x="304" y="103"/>
                  </a:cubicBezTo>
                  <a:cubicBezTo>
                    <a:pt x="304" y="103"/>
                    <a:pt x="305" y="102"/>
                    <a:pt x="305" y="101"/>
                  </a:cubicBezTo>
                  <a:cubicBezTo>
                    <a:pt x="304" y="100"/>
                    <a:pt x="303" y="100"/>
                    <a:pt x="303" y="99"/>
                  </a:cubicBezTo>
                  <a:cubicBezTo>
                    <a:pt x="299" y="98"/>
                    <a:pt x="296" y="98"/>
                    <a:pt x="293" y="98"/>
                  </a:cubicBezTo>
                  <a:cubicBezTo>
                    <a:pt x="291" y="97"/>
                    <a:pt x="291" y="97"/>
                    <a:pt x="291" y="97"/>
                  </a:cubicBezTo>
                  <a:cubicBezTo>
                    <a:pt x="291" y="97"/>
                    <a:pt x="285" y="97"/>
                    <a:pt x="285" y="97"/>
                  </a:cubicBezTo>
                  <a:close/>
                  <a:moveTo>
                    <a:pt x="273" y="97"/>
                  </a:moveTo>
                  <a:cubicBezTo>
                    <a:pt x="271" y="97"/>
                    <a:pt x="265" y="98"/>
                    <a:pt x="263" y="99"/>
                  </a:cubicBezTo>
                  <a:cubicBezTo>
                    <a:pt x="263" y="99"/>
                    <a:pt x="263" y="101"/>
                    <a:pt x="263" y="101"/>
                  </a:cubicBezTo>
                  <a:cubicBezTo>
                    <a:pt x="265" y="101"/>
                    <a:pt x="267" y="101"/>
                    <a:pt x="268" y="102"/>
                  </a:cubicBezTo>
                  <a:cubicBezTo>
                    <a:pt x="268" y="102"/>
                    <a:pt x="268" y="104"/>
                    <a:pt x="269" y="104"/>
                  </a:cubicBezTo>
                  <a:cubicBezTo>
                    <a:pt x="271" y="104"/>
                    <a:pt x="274" y="103"/>
                    <a:pt x="276" y="103"/>
                  </a:cubicBezTo>
                  <a:cubicBezTo>
                    <a:pt x="276" y="102"/>
                    <a:pt x="276" y="100"/>
                    <a:pt x="277" y="100"/>
                  </a:cubicBezTo>
                  <a:cubicBezTo>
                    <a:pt x="276" y="100"/>
                    <a:pt x="275" y="100"/>
                    <a:pt x="275" y="100"/>
                  </a:cubicBezTo>
                  <a:cubicBezTo>
                    <a:pt x="273" y="98"/>
                    <a:pt x="276" y="98"/>
                    <a:pt x="273" y="97"/>
                  </a:cubicBezTo>
                  <a:close/>
                  <a:moveTo>
                    <a:pt x="241" y="113"/>
                  </a:moveTo>
                  <a:cubicBezTo>
                    <a:pt x="241" y="115"/>
                    <a:pt x="241" y="114"/>
                    <a:pt x="240" y="114"/>
                  </a:cubicBezTo>
                  <a:cubicBezTo>
                    <a:pt x="240" y="115"/>
                    <a:pt x="240" y="117"/>
                    <a:pt x="240" y="118"/>
                  </a:cubicBezTo>
                  <a:cubicBezTo>
                    <a:pt x="240" y="118"/>
                    <a:pt x="238" y="121"/>
                    <a:pt x="239" y="118"/>
                  </a:cubicBezTo>
                  <a:cubicBezTo>
                    <a:pt x="238" y="118"/>
                    <a:pt x="238" y="117"/>
                    <a:pt x="238" y="117"/>
                  </a:cubicBezTo>
                  <a:cubicBezTo>
                    <a:pt x="238" y="117"/>
                    <a:pt x="236" y="117"/>
                    <a:pt x="236" y="117"/>
                  </a:cubicBezTo>
                  <a:cubicBezTo>
                    <a:pt x="235" y="119"/>
                    <a:pt x="236" y="120"/>
                    <a:pt x="235" y="121"/>
                  </a:cubicBezTo>
                  <a:cubicBezTo>
                    <a:pt x="239" y="123"/>
                    <a:pt x="237" y="120"/>
                    <a:pt x="239" y="125"/>
                  </a:cubicBezTo>
                  <a:cubicBezTo>
                    <a:pt x="239" y="125"/>
                    <a:pt x="241" y="126"/>
                    <a:pt x="241" y="125"/>
                  </a:cubicBezTo>
                  <a:cubicBezTo>
                    <a:pt x="241" y="125"/>
                    <a:pt x="244" y="122"/>
                    <a:pt x="244" y="122"/>
                  </a:cubicBezTo>
                  <a:cubicBezTo>
                    <a:pt x="244" y="121"/>
                    <a:pt x="242" y="120"/>
                    <a:pt x="242" y="119"/>
                  </a:cubicBezTo>
                  <a:cubicBezTo>
                    <a:pt x="241" y="116"/>
                    <a:pt x="245" y="115"/>
                    <a:pt x="241" y="113"/>
                  </a:cubicBezTo>
                  <a:close/>
                  <a:moveTo>
                    <a:pt x="102" y="123"/>
                  </a:moveTo>
                  <a:cubicBezTo>
                    <a:pt x="101" y="125"/>
                    <a:pt x="101" y="125"/>
                    <a:pt x="101" y="125"/>
                  </a:cubicBezTo>
                  <a:cubicBezTo>
                    <a:pt x="97" y="124"/>
                    <a:pt x="95" y="124"/>
                    <a:pt x="91" y="124"/>
                  </a:cubicBezTo>
                  <a:cubicBezTo>
                    <a:pt x="90" y="130"/>
                    <a:pt x="89" y="130"/>
                    <a:pt x="87" y="134"/>
                  </a:cubicBezTo>
                  <a:cubicBezTo>
                    <a:pt x="87" y="134"/>
                    <a:pt x="87" y="135"/>
                    <a:pt x="87" y="135"/>
                  </a:cubicBezTo>
                  <a:cubicBezTo>
                    <a:pt x="91" y="135"/>
                    <a:pt x="92" y="135"/>
                    <a:pt x="96" y="135"/>
                  </a:cubicBezTo>
                  <a:cubicBezTo>
                    <a:pt x="95" y="137"/>
                    <a:pt x="97" y="136"/>
                    <a:pt x="94" y="137"/>
                  </a:cubicBezTo>
                  <a:cubicBezTo>
                    <a:pt x="95" y="138"/>
                    <a:pt x="95" y="140"/>
                    <a:pt x="95" y="140"/>
                  </a:cubicBezTo>
                  <a:cubicBezTo>
                    <a:pt x="99" y="140"/>
                    <a:pt x="103" y="139"/>
                    <a:pt x="106" y="141"/>
                  </a:cubicBezTo>
                  <a:cubicBezTo>
                    <a:pt x="107" y="142"/>
                    <a:pt x="108" y="144"/>
                    <a:pt x="108" y="145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1" y="145"/>
                    <a:pt x="122" y="143"/>
                    <a:pt x="123" y="143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9" y="146"/>
                    <a:pt x="131" y="146"/>
                    <a:pt x="135" y="147"/>
                  </a:cubicBezTo>
                  <a:cubicBezTo>
                    <a:pt x="136" y="147"/>
                    <a:pt x="138" y="149"/>
                    <a:pt x="139" y="149"/>
                  </a:cubicBezTo>
                  <a:cubicBezTo>
                    <a:pt x="141" y="150"/>
                    <a:pt x="142" y="148"/>
                    <a:pt x="144" y="149"/>
                  </a:cubicBezTo>
                  <a:cubicBezTo>
                    <a:pt x="146" y="149"/>
                    <a:pt x="150" y="152"/>
                    <a:pt x="153" y="151"/>
                  </a:cubicBezTo>
                  <a:cubicBezTo>
                    <a:pt x="154" y="151"/>
                    <a:pt x="155" y="149"/>
                    <a:pt x="157" y="150"/>
                  </a:cubicBezTo>
                  <a:cubicBezTo>
                    <a:pt x="159" y="150"/>
                    <a:pt x="159" y="153"/>
                    <a:pt x="160" y="153"/>
                  </a:cubicBezTo>
                  <a:cubicBezTo>
                    <a:pt x="162" y="155"/>
                    <a:pt x="164" y="154"/>
                    <a:pt x="166" y="155"/>
                  </a:cubicBezTo>
                  <a:cubicBezTo>
                    <a:pt x="167" y="155"/>
                    <a:pt x="168" y="156"/>
                    <a:pt x="169" y="157"/>
                  </a:cubicBezTo>
                  <a:cubicBezTo>
                    <a:pt x="168" y="155"/>
                    <a:pt x="169" y="153"/>
                    <a:pt x="168" y="151"/>
                  </a:cubicBezTo>
                  <a:cubicBezTo>
                    <a:pt x="167" y="151"/>
                    <a:pt x="166" y="150"/>
                    <a:pt x="166" y="150"/>
                  </a:cubicBezTo>
                  <a:cubicBezTo>
                    <a:pt x="165" y="149"/>
                    <a:pt x="166" y="145"/>
                    <a:pt x="167" y="144"/>
                  </a:cubicBezTo>
                  <a:cubicBezTo>
                    <a:pt x="162" y="142"/>
                    <a:pt x="159" y="142"/>
                    <a:pt x="153" y="142"/>
                  </a:cubicBezTo>
                  <a:cubicBezTo>
                    <a:pt x="153" y="142"/>
                    <a:pt x="153" y="136"/>
                    <a:pt x="153" y="136"/>
                  </a:cubicBezTo>
                  <a:cubicBezTo>
                    <a:pt x="153" y="136"/>
                    <a:pt x="152" y="135"/>
                    <a:pt x="152" y="135"/>
                  </a:cubicBezTo>
                  <a:cubicBezTo>
                    <a:pt x="151" y="134"/>
                    <a:pt x="152" y="132"/>
                    <a:pt x="152" y="131"/>
                  </a:cubicBezTo>
                  <a:cubicBezTo>
                    <a:pt x="150" y="132"/>
                    <a:pt x="147" y="133"/>
                    <a:pt x="146" y="133"/>
                  </a:cubicBezTo>
                  <a:cubicBezTo>
                    <a:pt x="146" y="133"/>
                    <a:pt x="146" y="131"/>
                    <a:pt x="146" y="131"/>
                  </a:cubicBezTo>
                  <a:cubicBezTo>
                    <a:pt x="145" y="130"/>
                    <a:pt x="144" y="131"/>
                    <a:pt x="143" y="131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38" y="129"/>
                    <a:pt x="138" y="130"/>
                    <a:pt x="134" y="128"/>
                  </a:cubicBezTo>
                  <a:cubicBezTo>
                    <a:pt x="134" y="129"/>
                    <a:pt x="134" y="130"/>
                    <a:pt x="133" y="131"/>
                  </a:cubicBezTo>
                  <a:cubicBezTo>
                    <a:pt x="130" y="131"/>
                    <a:pt x="127" y="132"/>
                    <a:pt x="124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16" y="129"/>
                    <a:pt x="116" y="129"/>
                    <a:pt x="114" y="125"/>
                  </a:cubicBezTo>
                  <a:cubicBezTo>
                    <a:pt x="114" y="125"/>
                    <a:pt x="109" y="126"/>
                    <a:pt x="108" y="125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5" y="123"/>
                    <a:pt x="104" y="123"/>
                    <a:pt x="102" y="123"/>
                  </a:cubicBezTo>
                  <a:close/>
                  <a:moveTo>
                    <a:pt x="229" y="124"/>
                  </a:moveTo>
                  <a:cubicBezTo>
                    <a:pt x="230" y="125"/>
                    <a:pt x="230" y="125"/>
                    <a:pt x="230" y="125"/>
                  </a:cubicBezTo>
                  <a:cubicBezTo>
                    <a:pt x="230" y="124"/>
                    <a:pt x="231" y="124"/>
                    <a:pt x="229" y="124"/>
                  </a:cubicBezTo>
                  <a:close/>
                  <a:moveTo>
                    <a:pt x="335" y="127"/>
                  </a:moveTo>
                  <a:cubicBezTo>
                    <a:pt x="335" y="128"/>
                    <a:pt x="334" y="128"/>
                    <a:pt x="334" y="129"/>
                  </a:cubicBezTo>
                  <a:cubicBezTo>
                    <a:pt x="337" y="130"/>
                    <a:pt x="336" y="133"/>
                    <a:pt x="336" y="137"/>
                  </a:cubicBezTo>
                  <a:cubicBezTo>
                    <a:pt x="335" y="137"/>
                    <a:pt x="334" y="137"/>
                    <a:pt x="333" y="138"/>
                  </a:cubicBezTo>
                  <a:cubicBezTo>
                    <a:pt x="333" y="138"/>
                    <a:pt x="335" y="140"/>
                    <a:pt x="335" y="141"/>
                  </a:cubicBezTo>
                  <a:cubicBezTo>
                    <a:pt x="333" y="141"/>
                    <a:pt x="336" y="143"/>
                    <a:pt x="336" y="143"/>
                  </a:cubicBezTo>
                  <a:cubicBezTo>
                    <a:pt x="338" y="137"/>
                    <a:pt x="336" y="139"/>
                    <a:pt x="340" y="136"/>
                  </a:cubicBezTo>
                  <a:cubicBezTo>
                    <a:pt x="340" y="136"/>
                    <a:pt x="340" y="134"/>
                    <a:pt x="340" y="134"/>
                  </a:cubicBezTo>
                  <a:cubicBezTo>
                    <a:pt x="337" y="135"/>
                    <a:pt x="341" y="130"/>
                    <a:pt x="339" y="129"/>
                  </a:cubicBezTo>
                  <a:cubicBezTo>
                    <a:pt x="338" y="128"/>
                    <a:pt x="337" y="128"/>
                    <a:pt x="335" y="127"/>
                  </a:cubicBezTo>
                  <a:close/>
                  <a:moveTo>
                    <a:pt x="155" y="133"/>
                  </a:moveTo>
                  <a:cubicBezTo>
                    <a:pt x="155" y="133"/>
                    <a:pt x="153" y="135"/>
                    <a:pt x="156" y="136"/>
                  </a:cubicBezTo>
                  <a:cubicBezTo>
                    <a:pt x="157" y="137"/>
                    <a:pt x="161" y="135"/>
                    <a:pt x="161" y="135"/>
                  </a:cubicBezTo>
                  <a:cubicBezTo>
                    <a:pt x="164" y="136"/>
                    <a:pt x="162" y="133"/>
                    <a:pt x="162" y="133"/>
                  </a:cubicBezTo>
                  <a:cubicBezTo>
                    <a:pt x="159" y="133"/>
                    <a:pt x="158" y="133"/>
                    <a:pt x="155" y="133"/>
                  </a:cubicBezTo>
                  <a:close/>
                  <a:moveTo>
                    <a:pt x="370" y="143"/>
                  </a:moveTo>
                  <a:cubicBezTo>
                    <a:pt x="370" y="145"/>
                    <a:pt x="370" y="145"/>
                    <a:pt x="370" y="145"/>
                  </a:cubicBezTo>
                  <a:cubicBezTo>
                    <a:pt x="370" y="145"/>
                    <a:pt x="371" y="145"/>
                    <a:pt x="372" y="145"/>
                  </a:cubicBezTo>
                  <a:cubicBezTo>
                    <a:pt x="371" y="144"/>
                    <a:pt x="372" y="142"/>
                    <a:pt x="370" y="143"/>
                  </a:cubicBezTo>
                  <a:close/>
                  <a:moveTo>
                    <a:pt x="309" y="147"/>
                  </a:moveTo>
                  <a:cubicBezTo>
                    <a:pt x="308" y="147"/>
                    <a:pt x="309" y="149"/>
                    <a:pt x="308" y="150"/>
                  </a:cubicBezTo>
                  <a:cubicBezTo>
                    <a:pt x="307" y="151"/>
                    <a:pt x="303" y="153"/>
                    <a:pt x="307" y="155"/>
                  </a:cubicBezTo>
                  <a:cubicBezTo>
                    <a:pt x="307" y="154"/>
                    <a:pt x="313" y="145"/>
                    <a:pt x="309" y="147"/>
                  </a:cubicBezTo>
                  <a:close/>
                  <a:moveTo>
                    <a:pt x="169" y="149"/>
                  </a:moveTo>
                  <a:cubicBezTo>
                    <a:pt x="169" y="150"/>
                    <a:pt x="169" y="152"/>
                    <a:pt x="169" y="153"/>
                  </a:cubicBezTo>
                  <a:cubicBezTo>
                    <a:pt x="169" y="153"/>
                    <a:pt x="170" y="153"/>
                    <a:pt x="171" y="153"/>
                  </a:cubicBezTo>
                  <a:cubicBezTo>
                    <a:pt x="172" y="154"/>
                    <a:pt x="172" y="156"/>
                    <a:pt x="172" y="158"/>
                  </a:cubicBezTo>
                  <a:cubicBezTo>
                    <a:pt x="172" y="158"/>
                    <a:pt x="174" y="157"/>
                    <a:pt x="174" y="157"/>
                  </a:cubicBezTo>
                  <a:cubicBezTo>
                    <a:pt x="174" y="156"/>
                    <a:pt x="176" y="154"/>
                    <a:pt x="176" y="153"/>
                  </a:cubicBezTo>
                  <a:cubicBezTo>
                    <a:pt x="176" y="152"/>
                    <a:pt x="175" y="151"/>
                    <a:pt x="176" y="151"/>
                  </a:cubicBezTo>
                  <a:cubicBezTo>
                    <a:pt x="172" y="151"/>
                    <a:pt x="172" y="151"/>
                    <a:pt x="169" y="149"/>
                  </a:cubicBezTo>
                  <a:close/>
                  <a:moveTo>
                    <a:pt x="263" y="152"/>
                  </a:moveTo>
                  <a:cubicBezTo>
                    <a:pt x="263" y="152"/>
                    <a:pt x="263" y="154"/>
                    <a:pt x="263" y="155"/>
                  </a:cubicBezTo>
                  <a:cubicBezTo>
                    <a:pt x="271" y="155"/>
                    <a:pt x="271" y="155"/>
                    <a:pt x="271" y="155"/>
                  </a:cubicBezTo>
                  <a:cubicBezTo>
                    <a:pt x="271" y="154"/>
                    <a:pt x="271" y="152"/>
                    <a:pt x="271" y="152"/>
                  </a:cubicBezTo>
                  <a:cubicBezTo>
                    <a:pt x="267" y="152"/>
                    <a:pt x="267" y="152"/>
                    <a:pt x="263" y="152"/>
                  </a:cubicBezTo>
                  <a:close/>
                  <a:moveTo>
                    <a:pt x="182" y="154"/>
                  </a:moveTo>
                  <a:cubicBezTo>
                    <a:pt x="182" y="156"/>
                    <a:pt x="181" y="158"/>
                    <a:pt x="180" y="160"/>
                  </a:cubicBezTo>
                  <a:cubicBezTo>
                    <a:pt x="186" y="160"/>
                    <a:pt x="184" y="161"/>
                    <a:pt x="186" y="155"/>
                  </a:cubicBezTo>
                  <a:cubicBezTo>
                    <a:pt x="185" y="155"/>
                    <a:pt x="183" y="154"/>
                    <a:pt x="182" y="154"/>
                  </a:cubicBezTo>
                  <a:close/>
                  <a:moveTo>
                    <a:pt x="194" y="155"/>
                  </a:moveTo>
                  <a:cubicBezTo>
                    <a:pt x="194" y="155"/>
                    <a:pt x="194" y="157"/>
                    <a:pt x="194" y="158"/>
                  </a:cubicBezTo>
                  <a:cubicBezTo>
                    <a:pt x="194" y="158"/>
                    <a:pt x="196" y="158"/>
                    <a:pt x="196" y="158"/>
                  </a:cubicBezTo>
                  <a:cubicBezTo>
                    <a:pt x="195" y="159"/>
                    <a:pt x="198" y="161"/>
                    <a:pt x="193" y="161"/>
                  </a:cubicBezTo>
                  <a:cubicBezTo>
                    <a:pt x="191" y="160"/>
                    <a:pt x="190" y="158"/>
                    <a:pt x="189" y="158"/>
                  </a:cubicBezTo>
                  <a:cubicBezTo>
                    <a:pt x="188" y="158"/>
                    <a:pt x="189" y="159"/>
                    <a:pt x="187" y="159"/>
                  </a:cubicBezTo>
                  <a:cubicBezTo>
                    <a:pt x="186" y="160"/>
                    <a:pt x="186" y="162"/>
                    <a:pt x="186" y="165"/>
                  </a:cubicBezTo>
                  <a:cubicBezTo>
                    <a:pt x="187" y="164"/>
                    <a:pt x="188" y="164"/>
                    <a:pt x="190" y="164"/>
                  </a:cubicBezTo>
                  <a:cubicBezTo>
                    <a:pt x="190" y="164"/>
                    <a:pt x="191" y="165"/>
                    <a:pt x="192" y="165"/>
                  </a:cubicBezTo>
                  <a:cubicBezTo>
                    <a:pt x="194" y="164"/>
                    <a:pt x="194" y="164"/>
                    <a:pt x="194" y="164"/>
                  </a:cubicBezTo>
                  <a:cubicBezTo>
                    <a:pt x="197" y="163"/>
                    <a:pt x="204" y="163"/>
                    <a:pt x="205" y="163"/>
                  </a:cubicBezTo>
                  <a:cubicBezTo>
                    <a:pt x="205" y="161"/>
                    <a:pt x="205" y="160"/>
                    <a:pt x="204" y="159"/>
                  </a:cubicBezTo>
                  <a:cubicBezTo>
                    <a:pt x="199" y="158"/>
                    <a:pt x="198" y="157"/>
                    <a:pt x="194" y="155"/>
                  </a:cubicBezTo>
                  <a:close/>
                  <a:moveTo>
                    <a:pt x="282" y="156"/>
                  </a:moveTo>
                  <a:cubicBezTo>
                    <a:pt x="282" y="157"/>
                    <a:pt x="282" y="157"/>
                    <a:pt x="282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2" y="157"/>
                    <a:pt x="284" y="156"/>
                    <a:pt x="282" y="156"/>
                  </a:cubicBezTo>
                  <a:close/>
                  <a:moveTo>
                    <a:pt x="215" y="157"/>
                  </a:moveTo>
                  <a:cubicBezTo>
                    <a:pt x="214" y="157"/>
                    <a:pt x="212" y="157"/>
                    <a:pt x="211" y="158"/>
                  </a:cubicBezTo>
                  <a:cubicBezTo>
                    <a:pt x="211" y="158"/>
                    <a:pt x="212" y="161"/>
                    <a:pt x="211" y="161"/>
                  </a:cubicBezTo>
                  <a:cubicBezTo>
                    <a:pt x="217" y="162"/>
                    <a:pt x="220" y="163"/>
                    <a:pt x="225" y="163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9" y="164"/>
                    <a:pt x="233" y="160"/>
                    <a:pt x="236" y="161"/>
                  </a:cubicBezTo>
                  <a:cubicBezTo>
                    <a:pt x="236" y="161"/>
                    <a:pt x="237" y="162"/>
                    <a:pt x="238" y="163"/>
                  </a:cubicBezTo>
                  <a:cubicBezTo>
                    <a:pt x="239" y="161"/>
                    <a:pt x="239" y="159"/>
                    <a:pt x="239" y="159"/>
                  </a:cubicBezTo>
                  <a:cubicBezTo>
                    <a:pt x="239" y="159"/>
                    <a:pt x="237" y="158"/>
                    <a:pt x="235" y="158"/>
                  </a:cubicBezTo>
                  <a:cubicBezTo>
                    <a:pt x="234" y="158"/>
                    <a:pt x="233" y="159"/>
                    <a:pt x="231" y="159"/>
                  </a:cubicBezTo>
                  <a:cubicBezTo>
                    <a:pt x="231" y="159"/>
                    <a:pt x="228" y="157"/>
                    <a:pt x="227" y="157"/>
                  </a:cubicBezTo>
                  <a:cubicBezTo>
                    <a:pt x="225" y="157"/>
                    <a:pt x="225" y="158"/>
                    <a:pt x="222" y="158"/>
                  </a:cubicBezTo>
                  <a:cubicBezTo>
                    <a:pt x="221" y="158"/>
                    <a:pt x="217" y="156"/>
                    <a:pt x="215" y="157"/>
                  </a:cubicBezTo>
                  <a:close/>
                  <a:moveTo>
                    <a:pt x="251" y="158"/>
                  </a:moveTo>
                  <a:cubicBezTo>
                    <a:pt x="251" y="159"/>
                    <a:pt x="251" y="159"/>
                    <a:pt x="251" y="159"/>
                  </a:cubicBezTo>
                  <a:cubicBezTo>
                    <a:pt x="253" y="159"/>
                    <a:pt x="254" y="159"/>
                    <a:pt x="255" y="159"/>
                  </a:cubicBezTo>
                  <a:cubicBezTo>
                    <a:pt x="255" y="159"/>
                    <a:pt x="255" y="158"/>
                    <a:pt x="253" y="158"/>
                  </a:cubicBezTo>
                  <a:cubicBezTo>
                    <a:pt x="254" y="158"/>
                    <a:pt x="252" y="158"/>
                    <a:pt x="251" y="158"/>
                  </a:cubicBezTo>
                  <a:close/>
                  <a:moveTo>
                    <a:pt x="243" y="159"/>
                  </a:moveTo>
                  <a:cubicBezTo>
                    <a:pt x="242" y="159"/>
                    <a:pt x="244" y="160"/>
                    <a:pt x="244" y="160"/>
                  </a:cubicBezTo>
                  <a:cubicBezTo>
                    <a:pt x="244" y="160"/>
                    <a:pt x="246" y="158"/>
                    <a:pt x="243" y="159"/>
                  </a:cubicBezTo>
                  <a:close/>
                  <a:moveTo>
                    <a:pt x="248" y="159"/>
                  </a:moveTo>
                  <a:cubicBezTo>
                    <a:pt x="247" y="159"/>
                    <a:pt x="247" y="160"/>
                    <a:pt x="249" y="161"/>
                  </a:cubicBezTo>
                  <a:cubicBezTo>
                    <a:pt x="249" y="161"/>
                    <a:pt x="250" y="158"/>
                    <a:pt x="248" y="159"/>
                  </a:cubicBezTo>
                  <a:close/>
                  <a:moveTo>
                    <a:pt x="271" y="159"/>
                  </a:moveTo>
                  <a:cubicBezTo>
                    <a:pt x="269" y="160"/>
                    <a:pt x="269" y="160"/>
                    <a:pt x="269" y="160"/>
                  </a:cubicBezTo>
                  <a:cubicBezTo>
                    <a:pt x="268" y="160"/>
                    <a:pt x="266" y="159"/>
                    <a:pt x="265" y="160"/>
                  </a:cubicBezTo>
                  <a:cubicBezTo>
                    <a:pt x="264" y="160"/>
                    <a:pt x="264" y="162"/>
                    <a:pt x="263" y="162"/>
                  </a:cubicBezTo>
                  <a:cubicBezTo>
                    <a:pt x="261" y="162"/>
                    <a:pt x="257" y="161"/>
                    <a:pt x="255" y="163"/>
                  </a:cubicBezTo>
                  <a:cubicBezTo>
                    <a:pt x="254" y="163"/>
                    <a:pt x="255" y="165"/>
                    <a:pt x="254" y="166"/>
                  </a:cubicBezTo>
                  <a:cubicBezTo>
                    <a:pt x="253" y="167"/>
                    <a:pt x="251" y="166"/>
                    <a:pt x="250" y="167"/>
                  </a:cubicBezTo>
                  <a:cubicBezTo>
                    <a:pt x="249" y="168"/>
                    <a:pt x="250" y="169"/>
                    <a:pt x="249" y="170"/>
                  </a:cubicBezTo>
                  <a:cubicBezTo>
                    <a:pt x="249" y="171"/>
                    <a:pt x="244" y="173"/>
                    <a:pt x="242" y="174"/>
                  </a:cubicBezTo>
                  <a:cubicBezTo>
                    <a:pt x="242" y="175"/>
                    <a:pt x="243" y="176"/>
                    <a:pt x="243" y="177"/>
                  </a:cubicBezTo>
                  <a:cubicBezTo>
                    <a:pt x="240" y="179"/>
                    <a:pt x="239" y="180"/>
                    <a:pt x="235" y="181"/>
                  </a:cubicBezTo>
                  <a:cubicBezTo>
                    <a:pt x="235" y="182"/>
                    <a:pt x="234" y="182"/>
                    <a:pt x="234" y="183"/>
                  </a:cubicBezTo>
                  <a:cubicBezTo>
                    <a:pt x="235" y="183"/>
                    <a:pt x="235" y="184"/>
                    <a:pt x="235" y="184"/>
                  </a:cubicBezTo>
                  <a:cubicBezTo>
                    <a:pt x="237" y="185"/>
                    <a:pt x="240" y="184"/>
                    <a:pt x="241" y="183"/>
                  </a:cubicBezTo>
                  <a:cubicBezTo>
                    <a:pt x="242" y="183"/>
                    <a:pt x="241" y="182"/>
                    <a:pt x="241" y="181"/>
                  </a:cubicBezTo>
                  <a:cubicBezTo>
                    <a:pt x="241" y="181"/>
                    <a:pt x="245" y="178"/>
                    <a:pt x="245" y="178"/>
                  </a:cubicBezTo>
                  <a:cubicBezTo>
                    <a:pt x="248" y="176"/>
                    <a:pt x="250" y="178"/>
                    <a:pt x="253" y="177"/>
                  </a:cubicBezTo>
                  <a:cubicBezTo>
                    <a:pt x="255" y="176"/>
                    <a:pt x="256" y="173"/>
                    <a:pt x="257" y="171"/>
                  </a:cubicBezTo>
                  <a:cubicBezTo>
                    <a:pt x="258" y="171"/>
                    <a:pt x="259" y="171"/>
                    <a:pt x="259" y="171"/>
                  </a:cubicBezTo>
                  <a:cubicBezTo>
                    <a:pt x="260" y="171"/>
                    <a:pt x="260" y="170"/>
                    <a:pt x="260" y="169"/>
                  </a:cubicBezTo>
                  <a:cubicBezTo>
                    <a:pt x="261" y="168"/>
                    <a:pt x="263" y="169"/>
                    <a:pt x="264" y="168"/>
                  </a:cubicBezTo>
                  <a:cubicBezTo>
                    <a:pt x="265" y="167"/>
                    <a:pt x="265" y="166"/>
                    <a:pt x="265" y="165"/>
                  </a:cubicBezTo>
                  <a:cubicBezTo>
                    <a:pt x="267" y="164"/>
                    <a:pt x="268" y="165"/>
                    <a:pt x="270" y="164"/>
                  </a:cubicBezTo>
                  <a:cubicBezTo>
                    <a:pt x="270" y="164"/>
                    <a:pt x="271" y="162"/>
                    <a:pt x="271" y="162"/>
                  </a:cubicBezTo>
                  <a:cubicBezTo>
                    <a:pt x="273" y="161"/>
                    <a:pt x="276" y="158"/>
                    <a:pt x="271" y="159"/>
                  </a:cubicBezTo>
                  <a:close/>
                  <a:moveTo>
                    <a:pt x="207" y="171"/>
                  </a:moveTo>
                  <a:cubicBezTo>
                    <a:pt x="205" y="174"/>
                    <a:pt x="205" y="174"/>
                    <a:pt x="205" y="174"/>
                  </a:cubicBezTo>
                  <a:cubicBezTo>
                    <a:pt x="211" y="176"/>
                    <a:pt x="212" y="179"/>
                    <a:pt x="220" y="179"/>
                  </a:cubicBezTo>
                  <a:cubicBezTo>
                    <a:pt x="220" y="178"/>
                    <a:pt x="221" y="174"/>
                    <a:pt x="219" y="175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5" y="172"/>
                    <a:pt x="212" y="172"/>
                    <a:pt x="207" y="171"/>
                  </a:cubicBezTo>
                  <a:close/>
                  <a:moveTo>
                    <a:pt x="63" y="50"/>
                  </a:moveTo>
                  <a:cubicBezTo>
                    <a:pt x="63" y="50"/>
                    <a:pt x="63" y="52"/>
                    <a:pt x="63" y="52"/>
                  </a:cubicBezTo>
                  <a:cubicBezTo>
                    <a:pt x="63" y="52"/>
                    <a:pt x="65" y="53"/>
                    <a:pt x="66" y="53"/>
                  </a:cubicBezTo>
                  <a:cubicBezTo>
                    <a:pt x="66" y="52"/>
                    <a:pt x="66" y="51"/>
                    <a:pt x="66" y="51"/>
                  </a:cubicBezTo>
                  <a:lnTo>
                    <a:pt x="63" y="50"/>
                  </a:lnTo>
                  <a:close/>
                  <a:moveTo>
                    <a:pt x="75" y="68"/>
                  </a:moveTo>
                  <a:cubicBezTo>
                    <a:pt x="75" y="70"/>
                    <a:pt x="75" y="70"/>
                    <a:pt x="75" y="70"/>
                  </a:cubicBezTo>
                  <a:cubicBezTo>
                    <a:pt x="77" y="70"/>
                    <a:pt x="77" y="68"/>
                    <a:pt x="75" y="68"/>
                  </a:cubicBezTo>
                  <a:close/>
                  <a:moveTo>
                    <a:pt x="127" y="42"/>
                  </a:moveTo>
                  <a:cubicBezTo>
                    <a:pt x="127" y="42"/>
                    <a:pt x="127" y="42"/>
                    <a:pt x="126" y="42"/>
                  </a:cubicBezTo>
                  <a:cubicBezTo>
                    <a:pt x="126" y="41"/>
                    <a:pt x="125" y="42"/>
                    <a:pt x="124" y="42"/>
                  </a:cubicBezTo>
                  <a:cubicBezTo>
                    <a:pt x="124" y="42"/>
                    <a:pt x="124" y="44"/>
                    <a:pt x="124" y="45"/>
                  </a:cubicBezTo>
                  <a:cubicBezTo>
                    <a:pt x="123" y="45"/>
                    <a:pt x="122" y="45"/>
                    <a:pt x="122" y="46"/>
                  </a:cubicBezTo>
                  <a:cubicBezTo>
                    <a:pt x="120" y="47"/>
                    <a:pt x="121" y="49"/>
                    <a:pt x="120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53"/>
                    <a:pt x="118" y="61"/>
                    <a:pt x="118" y="62"/>
                  </a:cubicBezTo>
                  <a:cubicBezTo>
                    <a:pt x="119" y="62"/>
                    <a:pt x="121" y="64"/>
                    <a:pt x="121" y="65"/>
                  </a:cubicBezTo>
                  <a:cubicBezTo>
                    <a:pt x="121" y="66"/>
                    <a:pt x="120" y="68"/>
                    <a:pt x="120" y="69"/>
                  </a:cubicBezTo>
                  <a:cubicBezTo>
                    <a:pt x="120" y="69"/>
                    <a:pt x="122" y="71"/>
                    <a:pt x="122" y="71"/>
                  </a:cubicBezTo>
                  <a:cubicBezTo>
                    <a:pt x="123" y="72"/>
                    <a:pt x="122" y="73"/>
                    <a:pt x="122" y="74"/>
                  </a:cubicBezTo>
                  <a:cubicBezTo>
                    <a:pt x="122" y="74"/>
                    <a:pt x="123" y="74"/>
                    <a:pt x="124" y="75"/>
                  </a:cubicBezTo>
                  <a:cubicBezTo>
                    <a:pt x="123" y="77"/>
                    <a:pt x="123" y="77"/>
                    <a:pt x="122" y="79"/>
                  </a:cubicBezTo>
                  <a:cubicBezTo>
                    <a:pt x="123" y="78"/>
                    <a:pt x="124" y="79"/>
                    <a:pt x="124" y="79"/>
                  </a:cubicBezTo>
                  <a:cubicBezTo>
                    <a:pt x="125" y="79"/>
                    <a:pt x="126" y="77"/>
                    <a:pt x="126" y="77"/>
                  </a:cubicBezTo>
                  <a:cubicBezTo>
                    <a:pt x="128" y="77"/>
                    <a:pt x="127" y="78"/>
                    <a:pt x="128" y="77"/>
                  </a:cubicBezTo>
                  <a:cubicBezTo>
                    <a:pt x="129" y="81"/>
                    <a:pt x="129" y="84"/>
                    <a:pt x="130" y="88"/>
                  </a:cubicBezTo>
                  <a:cubicBezTo>
                    <a:pt x="131" y="89"/>
                    <a:pt x="132" y="90"/>
                    <a:pt x="132" y="91"/>
                  </a:cubicBezTo>
                  <a:cubicBezTo>
                    <a:pt x="133" y="93"/>
                    <a:pt x="133" y="94"/>
                    <a:pt x="133" y="96"/>
                  </a:cubicBezTo>
                  <a:cubicBezTo>
                    <a:pt x="135" y="97"/>
                    <a:pt x="138" y="98"/>
                    <a:pt x="140" y="97"/>
                  </a:cubicBezTo>
                  <a:cubicBezTo>
                    <a:pt x="141" y="97"/>
                    <a:pt x="140" y="95"/>
                    <a:pt x="143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97"/>
                    <a:pt x="144" y="96"/>
                    <a:pt x="146" y="97"/>
                  </a:cubicBezTo>
                  <a:cubicBezTo>
                    <a:pt x="146" y="97"/>
                    <a:pt x="146" y="100"/>
                    <a:pt x="146" y="100"/>
                  </a:cubicBezTo>
                  <a:cubicBezTo>
                    <a:pt x="147" y="101"/>
                    <a:pt x="148" y="99"/>
                    <a:pt x="148" y="101"/>
                  </a:cubicBezTo>
                  <a:cubicBezTo>
                    <a:pt x="152" y="101"/>
                    <a:pt x="152" y="100"/>
                    <a:pt x="156" y="100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8"/>
                    <a:pt x="158" y="98"/>
                    <a:pt x="158" y="98"/>
                  </a:cubicBezTo>
                  <a:cubicBezTo>
                    <a:pt x="160" y="99"/>
                    <a:pt x="161" y="102"/>
                    <a:pt x="164" y="100"/>
                  </a:cubicBezTo>
                  <a:cubicBezTo>
                    <a:pt x="164" y="100"/>
                    <a:pt x="164" y="99"/>
                    <a:pt x="165" y="99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70" y="101"/>
                    <a:pt x="168" y="101"/>
                    <a:pt x="170" y="102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71" y="103"/>
                    <a:pt x="171" y="104"/>
                    <a:pt x="172" y="103"/>
                  </a:cubicBezTo>
                  <a:cubicBezTo>
                    <a:pt x="172" y="103"/>
                    <a:pt x="174" y="102"/>
                    <a:pt x="174" y="101"/>
                  </a:cubicBezTo>
                  <a:cubicBezTo>
                    <a:pt x="177" y="100"/>
                    <a:pt x="179" y="100"/>
                    <a:pt x="182" y="99"/>
                  </a:cubicBezTo>
                  <a:cubicBezTo>
                    <a:pt x="183" y="94"/>
                    <a:pt x="186" y="90"/>
                    <a:pt x="190" y="88"/>
                  </a:cubicBezTo>
                  <a:cubicBezTo>
                    <a:pt x="189" y="86"/>
                    <a:pt x="188" y="85"/>
                    <a:pt x="187" y="83"/>
                  </a:cubicBezTo>
                  <a:cubicBezTo>
                    <a:pt x="189" y="81"/>
                    <a:pt x="191" y="79"/>
                    <a:pt x="193" y="76"/>
                  </a:cubicBezTo>
                  <a:cubicBezTo>
                    <a:pt x="193" y="75"/>
                    <a:pt x="193" y="74"/>
                    <a:pt x="193" y="73"/>
                  </a:cubicBezTo>
                  <a:cubicBezTo>
                    <a:pt x="193" y="73"/>
                    <a:pt x="190" y="72"/>
                    <a:pt x="191" y="71"/>
                  </a:cubicBezTo>
                  <a:cubicBezTo>
                    <a:pt x="192" y="71"/>
                    <a:pt x="192" y="72"/>
                    <a:pt x="193" y="71"/>
                  </a:cubicBezTo>
                  <a:cubicBezTo>
                    <a:pt x="195" y="68"/>
                    <a:pt x="194" y="62"/>
                    <a:pt x="194" y="58"/>
                  </a:cubicBezTo>
                  <a:cubicBezTo>
                    <a:pt x="197" y="56"/>
                    <a:pt x="199" y="55"/>
                    <a:pt x="204" y="54"/>
                  </a:cubicBezTo>
                  <a:cubicBezTo>
                    <a:pt x="203" y="54"/>
                    <a:pt x="204" y="52"/>
                    <a:pt x="203" y="52"/>
                  </a:cubicBezTo>
                  <a:cubicBezTo>
                    <a:pt x="200" y="50"/>
                    <a:pt x="196" y="49"/>
                    <a:pt x="195" y="46"/>
                  </a:cubicBezTo>
                  <a:cubicBezTo>
                    <a:pt x="194" y="44"/>
                    <a:pt x="196" y="42"/>
                    <a:pt x="196" y="41"/>
                  </a:cubicBezTo>
                  <a:cubicBezTo>
                    <a:pt x="197" y="37"/>
                    <a:pt x="194" y="33"/>
                    <a:pt x="192" y="30"/>
                  </a:cubicBezTo>
                  <a:cubicBezTo>
                    <a:pt x="192" y="30"/>
                    <a:pt x="191" y="28"/>
                    <a:pt x="192" y="28"/>
                  </a:cubicBezTo>
                  <a:cubicBezTo>
                    <a:pt x="192" y="27"/>
                    <a:pt x="193" y="27"/>
                    <a:pt x="193" y="26"/>
                  </a:cubicBezTo>
                  <a:cubicBezTo>
                    <a:pt x="194" y="27"/>
                    <a:pt x="193" y="26"/>
                    <a:pt x="194" y="26"/>
                  </a:cubicBezTo>
                  <a:cubicBezTo>
                    <a:pt x="195" y="26"/>
                    <a:pt x="194" y="24"/>
                    <a:pt x="194" y="24"/>
                  </a:cubicBezTo>
                  <a:cubicBezTo>
                    <a:pt x="194" y="23"/>
                    <a:pt x="192" y="23"/>
                    <a:pt x="192" y="23"/>
                  </a:cubicBezTo>
                  <a:cubicBezTo>
                    <a:pt x="191" y="23"/>
                    <a:pt x="191" y="22"/>
                    <a:pt x="191" y="22"/>
                  </a:cubicBezTo>
                  <a:cubicBezTo>
                    <a:pt x="186" y="22"/>
                    <a:pt x="186" y="22"/>
                    <a:pt x="186" y="22"/>
                  </a:cubicBezTo>
                  <a:cubicBezTo>
                    <a:pt x="180" y="21"/>
                    <a:pt x="180" y="21"/>
                    <a:pt x="180" y="21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77" y="30"/>
                    <a:pt x="177" y="30"/>
                    <a:pt x="177" y="3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69" y="39"/>
                    <a:pt x="169" y="39"/>
                    <a:pt x="169" y="39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138" y="55"/>
                    <a:pt x="138" y="55"/>
                    <a:pt x="138" y="55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7" y="47"/>
                    <a:pt x="127" y="47"/>
                    <a:pt x="127" y="47"/>
                  </a:cubicBezTo>
                  <a:lnTo>
                    <a:pt x="127" y="42"/>
                  </a:lnTo>
                  <a:close/>
                  <a:moveTo>
                    <a:pt x="314" y="75"/>
                  </a:moveTo>
                  <a:cubicBezTo>
                    <a:pt x="314" y="76"/>
                    <a:pt x="309" y="76"/>
                    <a:pt x="309" y="76"/>
                  </a:cubicBezTo>
                  <a:cubicBezTo>
                    <a:pt x="309" y="75"/>
                    <a:pt x="309" y="81"/>
                    <a:pt x="309" y="81"/>
                  </a:cubicBezTo>
                  <a:cubicBezTo>
                    <a:pt x="307" y="81"/>
                    <a:pt x="308" y="83"/>
                    <a:pt x="309" y="83"/>
                  </a:cubicBezTo>
                  <a:cubicBezTo>
                    <a:pt x="310" y="84"/>
                    <a:pt x="313" y="83"/>
                    <a:pt x="314" y="83"/>
                  </a:cubicBezTo>
                  <a:cubicBezTo>
                    <a:pt x="315" y="84"/>
                    <a:pt x="316" y="84"/>
                    <a:pt x="316" y="85"/>
                  </a:cubicBezTo>
                  <a:cubicBezTo>
                    <a:pt x="316" y="85"/>
                    <a:pt x="317" y="88"/>
                    <a:pt x="317" y="88"/>
                  </a:cubicBezTo>
                  <a:cubicBezTo>
                    <a:pt x="317" y="88"/>
                    <a:pt x="314" y="88"/>
                    <a:pt x="316" y="89"/>
                  </a:cubicBezTo>
                  <a:cubicBezTo>
                    <a:pt x="318" y="90"/>
                    <a:pt x="323" y="88"/>
                    <a:pt x="326" y="89"/>
                  </a:cubicBezTo>
                  <a:cubicBezTo>
                    <a:pt x="327" y="89"/>
                    <a:pt x="330" y="90"/>
                    <a:pt x="332" y="90"/>
                  </a:cubicBezTo>
                  <a:cubicBezTo>
                    <a:pt x="332" y="91"/>
                    <a:pt x="332" y="91"/>
                    <a:pt x="332" y="91"/>
                  </a:cubicBezTo>
                  <a:cubicBezTo>
                    <a:pt x="329" y="92"/>
                    <a:pt x="327" y="92"/>
                    <a:pt x="325" y="92"/>
                  </a:cubicBezTo>
                  <a:cubicBezTo>
                    <a:pt x="324" y="93"/>
                    <a:pt x="324" y="93"/>
                    <a:pt x="324" y="93"/>
                  </a:cubicBezTo>
                  <a:cubicBezTo>
                    <a:pt x="321" y="94"/>
                    <a:pt x="316" y="94"/>
                    <a:pt x="314" y="94"/>
                  </a:cubicBezTo>
                  <a:cubicBezTo>
                    <a:pt x="315" y="96"/>
                    <a:pt x="315" y="96"/>
                    <a:pt x="315" y="96"/>
                  </a:cubicBezTo>
                  <a:cubicBezTo>
                    <a:pt x="317" y="96"/>
                    <a:pt x="318" y="96"/>
                    <a:pt x="319" y="95"/>
                  </a:cubicBezTo>
                  <a:cubicBezTo>
                    <a:pt x="321" y="101"/>
                    <a:pt x="319" y="99"/>
                    <a:pt x="323" y="101"/>
                  </a:cubicBezTo>
                  <a:cubicBezTo>
                    <a:pt x="323" y="102"/>
                    <a:pt x="322" y="102"/>
                    <a:pt x="322" y="104"/>
                  </a:cubicBezTo>
                  <a:cubicBezTo>
                    <a:pt x="322" y="104"/>
                    <a:pt x="324" y="106"/>
                    <a:pt x="324" y="106"/>
                  </a:cubicBezTo>
                  <a:cubicBezTo>
                    <a:pt x="324" y="106"/>
                    <a:pt x="326" y="106"/>
                    <a:pt x="326" y="106"/>
                  </a:cubicBezTo>
                  <a:cubicBezTo>
                    <a:pt x="326" y="105"/>
                    <a:pt x="327" y="102"/>
                    <a:pt x="328" y="101"/>
                  </a:cubicBezTo>
                  <a:cubicBezTo>
                    <a:pt x="328" y="101"/>
                    <a:pt x="329" y="100"/>
                    <a:pt x="329" y="100"/>
                  </a:cubicBezTo>
                  <a:cubicBezTo>
                    <a:pt x="329" y="100"/>
                    <a:pt x="329" y="102"/>
                    <a:pt x="329" y="102"/>
                  </a:cubicBezTo>
                  <a:cubicBezTo>
                    <a:pt x="333" y="104"/>
                    <a:pt x="333" y="104"/>
                    <a:pt x="333" y="104"/>
                  </a:cubicBezTo>
                  <a:cubicBezTo>
                    <a:pt x="333" y="105"/>
                    <a:pt x="333" y="105"/>
                    <a:pt x="333" y="105"/>
                  </a:cubicBezTo>
                  <a:cubicBezTo>
                    <a:pt x="337" y="106"/>
                    <a:pt x="338" y="105"/>
                    <a:pt x="338" y="105"/>
                  </a:cubicBezTo>
                  <a:cubicBezTo>
                    <a:pt x="338" y="105"/>
                    <a:pt x="336" y="111"/>
                    <a:pt x="340" y="112"/>
                  </a:cubicBezTo>
                  <a:cubicBezTo>
                    <a:pt x="342" y="112"/>
                    <a:pt x="342" y="111"/>
                    <a:pt x="344" y="111"/>
                  </a:cubicBezTo>
                  <a:cubicBezTo>
                    <a:pt x="346" y="113"/>
                    <a:pt x="346" y="113"/>
                    <a:pt x="346" y="113"/>
                  </a:cubicBezTo>
                  <a:cubicBezTo>
                    <a:pt x="348" y="113"/>
                    <a:pt x="348" y="111"/>
                    <a:pt x="350" y="112"/>
                  </a:cubicBezTo>
                  <a:cubicBezTo>
                    <a:pt x="350" y="113"/>
                    <a:pt x="350" y="113"/>
                    <a:pt x="350" y="113"/>
                  </a:cubicBezTo>
                  <a:cubicBezTo>
                    <a:pt x="354" y="115"/>
                    <a:pt x="355" y="116"/>
                    <a:pt x="357" y="120"/>
                  </a:cubicBezTo>
                  <a:cubicBezTo>
                    <a:pt x="363" y="119"/>
                    <a:pt x="360" y="120"/>
                    <a:pt x="364" y="121"/>
                  </a:cubicBezTo>
                  <a:cubicBezTo>
                    <a:pt x="366" y="122"/>
                    <a:pt x="367" y="121"/>
                    <a:pt x="368" y="122"/>
                  </a:cubicBezTo>
                  <a:cubicBezTo>
                    <a:pt x="370" y="127"/>
                    <a:pt x="370" y="127"/>
                    <a:pt x="370" y="127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4"/>
                    <a:pt x="369" y="134"/>
                    <a:pt x="370" y="135"/>
                  </a:cubicBezTo>
                  <a:cubicBezTo>
                    <a:pt x="370" y="136"/>
                    <a:pt x="371" y="136"/>
                    <a:pt x="372" y="137"/>
                  </a:cubicBezTo>
                  <a:cubicBezTo>
                    <a:pt x="372" y="138"/>
                    <a:pt x="372" y="139"/>
                    <a:pt x="372" y="141"/>
                  </a:cubicBezTo>
                  <a:cubicBezTo>
                    <a:pt x="372" y="141"/>
                    <a:pt x="374" y="143"/>
                    <a:pt x="374" y="143"/>
                  </a:cubicBezTo>
                  <a:cubicBezTo>
                    <a:pt x="375" y="147"/>
                    <a:pt x="374" y="147"/>
                    <a:pt x="375" y="151"/>
                  </a:cubicBezTo>
                  <a:cubicBezTo>
                    <a:pt x="374" y="151"/>
                    <a:pt x="373" y="149"/>
                    <a:pt x="372" y="149"/>
                  </a:cubicBezTo>
                  <a:cubicBezTo>
                    <a:pt x="371" y="149"/>
                    <a:pt x="370" y="148"/>
                    <a:pt x="368" y="149"/>
                  </a:cubicBezTo>
                  <a:cubicBezTo>
                    <a:pt x="368" y="149"/>
                    <a:pt x="364" y="155"/>
                    <a:pt x="364" y="156"/>
                  </a:cubicBezTo>
                  <a:cubicBezTo>
                    <a:pt x="367" y="155"/>
                    <a:pt x="370" y="155"/>
                    <a:pt x="373" y="155"/>
                  </a:cubicBezTo>
                  <a:cubicBezTo>
                    <a:pt x="373" y="154"/>
                    <a:pt x="374" y="152"/>
                    <a:pt x="374" y="152"/>
                  </a:cubicBezTo>
                  <a:cubicBezTo>
                    <a:pt x="375" y="152"/>
                    <a:pt x="375" y="153"/>
                    <a:pt x="375" y="153"/>
                  </a:cubicBezTo>
                  <a:cubicBezTo>
                    <a:pt x="378" y="154"/>
                    <a:pt x="380" y="152"/>
                    <a:pt x="382" y="153"/>
                  </a:cubicBezTo>
                  <a:cubicBezTo>
                    <a:pt x="384" y="153"/>
                    <a:pt x="387" y="157"/>
                    <a:pt x="387" y="159"/>
                  </a:cubicBezTo>
                  <a:cubicBezTo>
                    <a:pt x="387" y="159"/>
                    <a:pt x="387" y="161"/>
                    <a:pt x="387" y="161"/>
                  </a:cubicBezTo>
                  <a:cubicBezTo>
                    <a:pt x="388" y="161"/>
                    <a:pt x="388" y="161"/>
                    <a:pt x="388" y="161"/>
                  </a:cubicBezTo>
                  <a:cubicBezTo>
                    <a:pt x="389" y="161"/>
                    <a:pt x="389" y="163"/>
                    <a:pt x="390" y="163"/>
                  </a:cubicBezTo>
                  <a:cubicBezTo>
                    <a:pt x="390" y="164"/>
                    <a:pt x="391" y="164"/>
                    <a:pt x="392" y="164"/>
                  </a:cubicBezTo>
                  <a:cubicBezTo>
                    <a:pt x="392" y="141"/>
                    <a:pt x="392" y="141"/>
                    <a:pt x="392" y="141"/>
                  </a:cubicBezTo>
                  <a:cubicBezTo>
                    <a:pt x="390" y="137"/>
                    <a:pt x="390" y="137"/>
                    <a:pt x="390" y="137"/>
                  </a:cubicBezTo>
                  <a:cubicBezTo>
                    <a:pt x="392" y="134"/>
                    <a:pt x="392" y="134"/>
                    <a:pt x="392" y="134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91" y="95"/>
                    <a:pt x="391" y="95"/>
                    <a:pt x="390" y="95"/>
                  </a:cubicBezTo>
                  <a:cubicBezTo>
                    <a:pt x="390" y="95"/>
                    <a:pt x="389" y="92"/>
                    <a:pt x="388" y="91"/>
                  </a:cubicBezTo>
                  <a:cubicBezTo>
                    <a:pt x="386" y="91"/>
                    <a:pt x="385" y="92"/>
                    <a:pt x="384" y="92"/>
                  </a:cubicBezTo>
                  <a:cubicBezTo>
                    <a:pt x="381" y="92"/>
                    <a:pt x="376" y="90"/>
                    <a:pt x="374" y="89"/>
                  </a:cubicBezTo>
                  <a:cubicBezTo>
                    <a:pt x="372" y="88"/>
                    <a:pt x="366" y="83"/>
                    <a:pt x="363" y="83"/>
                  </a:cubicBezTo>
                  <a:cubicBezTo>
                    <a:pt x="363" y="85"/>
                    <a:pt x="363" y="85"/>
                    <a:pt x="363" y="85"/>
                  </a:cubicBezTo>
                  <a:cubicBezTo>
                    <a:pt x="362" y="85"/>
                    <a:pt x="361" y="85"/>
                    <a:pt x="360" y="85"/>
                  </a:cubicBezTo>
                  <a:cubicBezTo>
                    <a:pt x="359" y="86"/>
                    <a:pt x="358" y="89"/>
                    <a:pt x="357" y="89"/>
                  </a:cubicBezTo>
                  <a:cubicBezTo>
                    <a:pt x="356" y="90"/>
                    <a:pt x="353" y="90"/>
                    <a:pt x="352" y="91"/>
                  </a:cubicBezTo>
                  <a:cubicBezTo>
                    <a:pt x="351" y="93"/>
                    <a:pt x="350" y="97"/>
                    <a:pt x="348" y="99"/>
                  </a:cubicBezTo>
                  <a:cubicBezTo>
                    <a:pt x="347" y="100"/>
                    <a:pt x="345" y="100"/>
                    <a:pt x="343" y="101"/>
                  </a:cubicBezTo>
                  <a:cubicBezTo>
                    <a:pt x="343" y="100"/>
                    <a:pt x="343" y="101"/>
                    <a:pt x="342" y="101"/>
                  </a:cubicBezTo>
                  <a:cubicBezTo>
                    <a:pt x="341" y="99"/>
                    <a:pt x="341" y="98"/>
                    <a:pt x="341" y="97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39" y="97"/>
                    <a:pt x="339" y="95"/>
                    <a:pt x="339" y="93"/>
                  </a:cubicBezTo>
                  <a:cubicBezTo>
                    <a:pt x="337" y="93"/>
                    <a:pt x="337" y="93"/>
                    <a:pt x="337" y="93"/>
                  </a:cubicBezTo>
                  <a:cubicBezTo>
                    <a:pt x="336" y="94"/>
                    <a:pt x="337" y="94"/>
                    <a:pt x="336" y="95"/>
                  </a:cubicBezTo>
                  <a:cubicBezTo>
                    <a:pt x="335" y="90"/>
                    <a:pt x="333" y="87"/>
                    <a:pt x="334" y="82"/>
                  </a:cubicBezTo>
                  <a:cubicBezTo>
                    <a:pt x="335" y="81"/>
                    <a:pt x="336" y="81"/>
                    <a:pt x="336" y="79"/>
                  </a:cubicBezTo>
                  <a:cubicBezTo>
                    <a:pt x="336" y="78"/>
                    <a:pt x="334" y="74"/>
                    <a:pt x="332" y="73"/>
                  </a:cubicBezTo>
                  <a:cubicBezTo>
                    <a:pt x="331" y="73"/>
                    <a:pt x="331" y="73"/>
                    <a:pt x="331" y="73"/>
                  </a:cubicBezTo>
                  <a:cubicBezTo>
                    <a:pt x="332" y="74"/>
                    <a:pt x="330" y="74"/>
                    <a:pt x="329" y="74"/>
                  </a:cubicBezTo>
                  <a:cubicBezTo>
                    <a:pt x="329" y="74"/>
                    <a:pt x="329" y="72"/>
                    <a:pt x="327" y="73"/>
                  </a:cubicBezTo>
                  <a:cubicBezTo>
                    <a:pt x="327" y="73"/>
                    <a:pt x="328" y="74"/>
                    <a:pt x="326" y="74"/>
                  </a:cubicBezTo>
                  <a:cubicBezTo>
                    <a:pt x="324" y="74"/>
                    <a:pt x="321" y="71"/>
                    <a:pt x="319" y="71"/>
                  </a:cubicBezTo>
                  <a:cubicBezTo>
                    <a:pt x="315" y="72"/>
                    <a:pt x="315" y="75"/>
                    <a:pt x="314" y="75"/>
                  </a:cubicBezTo>
                  <a:close/>
                  <a:moveTo>
                    <a:pt x="110" y="19"/>
                  </a:moveTo>
                  <a:cubicBezTo>
                    <a:pt x="111" y="19"/>
                    <a:pt x="110" y="22"/>
                    <a:pt x="110" y="23"/>
                  </a:cubicBezTo>
                  <a:cubicBezTo>
                    <a:pt x="110" y="23"/>
                    <a:pt x="113" y="22"/>
                    <a:pt x="113" y="22"/>
                  </a:cubicBezTo>
                  <a:cubicBezTo>
                    <a:pt x="113" y="22"/>
                    <a:pt x="113" y="18"/>
                    <a:pt x="112" y="20"/>
                  </a:cubicBezTo>
                  <a:lnTo>
                    <a:pt x="110" y="19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Freeform 207">
              <a:extLst>
                <a:ext uri="{FF2B5EF4-FFF2-40B4-BE49-F238E27FC236}">
                  <a16:creationId xmlns:a16="http://schemas.microsoft.com/office/drawing/2014/main" id="{4C200F52-0503-C80C-469B-2D32D904FC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2494" y="2832593"/>
              <a:ext cx="885628" cy="1142514"/>
            </a:xfrm>
            <a:custGeom>
              <a:avLst/>
              <a:gdLst>
                <a:gd name="T0" fmla="*/ 213 w 251"/>
                <a:gd name="T1" fmla="*/ 268 h 324"/>
                <a:gd name="T2" fmla="*/ 209 w 251"/>
                <a:gd name="T3" fmla="*/ 285 h 324"/>
                <a:gd name="T4" fmla="*/ 220 w 251"/>
                <a:gd name="T5" fmla="*/ 322 h 324"/>
                <a:gd name="T6" fmla="*/ 1 w 251"/>
                <a:gd name="T7" fmla="*/ 149 h 324"/>
                <a:gd name="T8" fmla="*/ 16 w 251"/>
                <a:gd name="T9" fmla="*/ 154 h 324"/>
                <a:gd name="T10" fmla="*/ 5 w 251"/>
                <a:gd name="T11" fmla="*/ 160 h 324"/>
                <a:gd name="T12" fmla="*/ 32 w 251"/>
                <a:gd name="T13" fmla="*/ 167 h 324"/>
                <a:gd name="T14" fmla="*/ 36 w 251"/>
                <a:gd name="T15" fmla="*/ 161 h 324"/>
                <a:gd name="T16" fmla="*/ 36 w 251"/>
                <a:gd name="T17" fmla="*/ 170 h 324"/>
                <a:gd name="T18" fmla="*/ 37 w 251"/>
                <a:gd name="T19" fmla="*/ 193 h 324"/>
                <a:gd name="T20" fmla="*/ 41 w 251"/>
                <a:gd name="T21" fmla="*/ 215 h 324"/>
                <a:gd name="T22" fmla="*/ 54 w 251"/>
                <a:gd name="T23" fmla="*/ 268 h 324"/>
                <a:gd name="T24" fmla="*/ 67 w 251"/>
                <a:gd name="T25" fmla="*/ 291 h 324"/>
                <a:gd name="T26" fmla="*/ 87 w 251"/>
                <a:gd name="T27" fmla="*/ 302 h 324"/>
                <a:gd name="T28" fmla="*/ 98 w 251"/>
                <a:gd name="T29" fmla="*/ 272 h 324"/>
                <a:gd name="T30" fmla="*/ 100 w 251"/>
                <a:gd name="T31" fmla="*/ 238 h 324"/>
                <a:gd name="T32" fmla="*/ 109 w 251"/>
                <a:gd name="T33" fmla="*/ 224 h 324"/>
                <a:gd name="T34" fmla="*/ 128 w 251"/>
                <a:gd name="T35" fmla="*/ 208 h 324"/>
                <a:gd name="T36" fmla="*/ 141 w 251"/>
                <a:gd name="T37" fmla="*/ 196 h 324"/>
                <a:gd name="T38" fmla="*/ 154 w 251"/>
                <a:gd name="T39" fmla="*/ 186 h 324"/>
                <a:gd name="T40" fmla="*/ 167 w 251"/>
                <a:gd name="T41" fmla="*/ 169 h 324"/>
                <a:gd name="T42" fmla="*/ 176 w 251"/>
                <a:gd name="T43" fmla="*/ 161 h 324"/>
                <a:gd name="T44" fmla="*/ 167 w 251"/>
                <a:gd name="T45" fmla="*/ 139 h 324"/>
                <a:gd name="T46" fmla="*/ 175 w 251"/>
                <a:gd name="T47" fmla="*/ 123 h 324"/>
                <a:gd name="T48" fmla="*/ 186 w 251"/>
                <a:gd name="T49" fmla="*/ 119 h 324"/>
                <a:gd name="T50" fmla="*/ 199 w 251"/>
                <a:gd name="T51" fmla="*/ 131 h 324"/>
                <a:gd name="T52" fmla="*/ 204 w 251"/>
                <a:gd name="T53" fmla="*/ 142 h 324"/>
                <a:gd name="T54" fmla="*/ 206 w 251"/>
                <a:gd name="T55" fmla="*/ 151 h 324"/>
                <a:gd name="T56" fmla="*/ 216 w 251"/>
                <a:gd name="T57" fmla="*/ 167 h 324"/>
                <a:gd name="T58" fmla="*/ 218 w 251"/>
                <a:gd name="T59" fmla="*/ 153 h 324"/>
                <a:gd name="T60" fmla="*/ 228 w 251"/>
                <a:gd name="T61" fmla="*/ 135 h 324"/>
                <a:gd name="T62" fmla="*/ 237 w 251"/>
                <a:gd name="T63" fmla="*/ 123 h 324"/>
                <a:gd name="T64" fmla="*/ 251 w 251"/>
                <a:gd name="T65" fmla="*/ 109 h 324"/>
                <a:gd name="T66" fmla="*/ 243 w 251"/>
                <a:gd name="T67" fmla="*/ 96 h 324"/>
                <a:gd name="T68" fmla="*/ 231 w 251"/>
                <a:gd name="T69" fmla="*/ 87 h 324"/>
                <a:gd name="T70" fmla="*/ 214 w 251"/>
                <a:gd name="T71" fmla="*/ 91 h 324"/>
                <a:gd name="T72" fmla="*/ 204 w 251"/>
                <a:gd name="T73" fmla="*/ 106 h 324"/>
                <a:gd name="T74" fmla="*/ 180 w 251"/>
                <a:gd name="T75" fmla="*/ 103 h 324"/>
                <a:gd name="T76" fmla="*/ 170 w 251"/>
                <a:gd name="T77" fmla="*/ 98 h 324"/>
                <a:gd name="T78" fmla="*/ 171 w 251"/>
                <a:gd name="T79" fmla="*/ 111 h 324"/>
                <a:gd name="T80" fmla="*/ 149 w 251"/>
                <a:gd name="T81" fmla="*/ 108 h 324"/>
                <a:gd name="T82" fmla="*/ 128 w 251"/>
                <a:gd name="T83" fmla="*/ 98 h 324"/>
                <a:gd name="T84" fmla="*/ 106 w 251"/>
                <a:gd name="T85" fmla="*/ 88 h 324"/>
                <a:gd name="T86" fmla="*/ 106 w 251"/>
                <a:gd name="T87" fmla="*/ 69 h 324"/>
                <a:gd name="T88" fmla="*/ 89 w 251"/>
                <a:gd name="T89" fmla="*/ 57 h 324"/>
                <a:gd name="T90" fmla="*/ 89 w 251"/>
                <a:gd name="T91" fmla="*/ 45 h 324"/>
                <a:gd name="T92" fmla="*/ 83 w 251"/>
                <a:gd name="T93" fmla="*/ 28 h 324"/>
                <a:gd name="T94" fmla="*/ 91 w 251"/>
                <a:gd name="T95" fmla="*/ 14 h 324"/>
                <a:gd name="T96" fmla="*/ 84 w 251"/>
                <a:gd name="T97" fmla="*/ 1 h 324"/>
                <a:gd name="T98" fmla="*/ 68 w 251"/>
                <a:gd name="T99" fmla="*/ 10 h 324"/>
                <a:gd name="T100" fmla="*/ 50 w 251"/>
                <a:gd name="T101" fmla="*/ 22 h 324"/>
                <a:gd name="T102" fmla="*/ 37 w 251"/>
                <a:gd name="T103" fmla="*/ 27 h 324"/>
                <a:gd name="T104" fmla="*/ 45 w 251"/>
                <a:gd name="T105" fmla="*/ 47 h 324"/>
                <a:gd name="T106" fmla="*/ 43 w 251"/>
                <a:gd name="T107" fmla="*/ 70 h 324"/>
                <a:gd name="T108" fmla="*/ 28 w 251"/>
                <a:gd name="T109" fmla="*/ 87 h 324"/>
                <a:gd name="T110" fmla="*/ 13 w 251"/>
                <a:gd name="T111" fmla="*/ 101 h 324"/>
                <a:gd name="T112" fmla="*/ 10 w 251"/>
                <a:gd name="T113" fmla="*/ 116 h 324"/>
                <a:gd name="T114" fmla="*/ 13 w 251"/>
                <a:gd name="T115" fmla="*/ 135 h 324"/>
                <a:gd name="T116" fmla="*/ 213 w 251"/>
                <a:gd name="T117" fmla="*/ 25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" h="324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Freeform 208">
              <a:extLst>
                <a:ext uri="{FF2B5EF4-FFF2-40B4-BE49-F238E27FC236}">
                  <a16:creationId xmlns:a16="http://schemas.microsoft.com/office/drawing/2014/main" id="{DAE7F803-410F-6E5A-B152-CA0047148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2494" y="2832593"/>
              <a:ext cx="885628" cy="1142514"/>
            </a:xfrm>
            <a:custGeom>
              <a:avLst/>
              <a:gdLst>
                <a:gd name="T0" fmla="*/ 213 w 251"/>
                <a:gd name="T1" fmla="*/ 268 h 324"/>
                <a:gd name="T2" fmla="*/ 209 w 251"/>
                <a:gd name="T3" fmla="*/ 285 h 324"/>
                <a:gd name="T4" fmla="*/ 220 w 251"/>
                <a:gd name="T5" fmla="*/ 322 h 324"/>
                <a:gd name="T6" fmla="*/ 1 w 251"/>
                <a:gd name="T7" fmla="*/ 149 h 324"/>
                <a:gd name="T8" fmla="*/ 16 w 251"/>
                <a:gd name="T9" fmla="*/ 154 h 324"/>
                <a:gd name="T10" fmla="*/ 5 w 251"/>
                <a:gd name="T11" fmla="*/ 160 h 324"/>
                <a:gd name="T12" fmla="*/ 32 w 251"/>
                <a:gd name="T13" fmla="*/ 167 h 324"/>
                <a:gd name="T14" fmla="*/ 36 w 251"/>
                <a:gd name="T15" fmla="*/ 161 h 324"/>
                <a:gd name="T16" fmla="*/ 36 w 251"/>
                <a:gd name="T17" fmla="*/ 170 h 324"/>
                <a:gd name="T18" fmla="*/ 37 w 251"/>
                <a:gd name="T19" fmla="*/ 193 h 324"/>
                <a:gd name="T20" fmla="*/ 41 w 251"/>
                <a:gd name="T21" fmla="*/ 215 h 324"/>
                <a:gd name="T22" fmla="*/ 54 w 251"/>
                <a:gd name="T23" fmla="*/ 268 h 324"/>
                <a:gd name="T24" fmla="*/ 67 w 251"/>
                <a:gd name="T25" fmla="*/ 291 h 324"/>
                <a:gd name="T26" fmla="*/ 87 w 251"/>
                <a:gd name="T27" fmla="*/ 302 h 324"/>
                <a:gd name="T28" fmla="*/ 98 w 251"/>
                <a:gd name="T29" fmla="*/ 272 h 324"/>
                <a:gd name="T30" fmla="*/ 100 w 251"/>
                <a:gd name="T31" fmla="*/ 238 h 324"/>
                <a:gd name="T32" fmla="*/ 109 w 251"/>
                <a:gd name="T33" fmla="*/ 224 h 324"/>
                <a:gd name="T34" fmla="*/ 128 w 251"/>
                <a:gd name="T35" fmla="*/ 208 h 324"/>
                <a:gd name="T36" fmla="*/ 141 w 251"/>
                <a:gd name="T37" fmla="*/ 196 h 324"/>
                <a:gd name="T38" fmla="*/ 154 w 251"/>
                <a:gd name="T39" fmla="*/ 186 h 324"/>
                <a:gd name="T40" fmla="*/ 167 w 251"/>
                <a:gd name="T41" fmla="*/ 169 h 324"/>
                <a:gd name="T42" fmla="*/ 176 w 251"/>
                <a:gd name="T43" fmla="*/ 161 h 324"/>
                <a:gd name="T44" fmla="*/ 167 w 251"/>
                <a:gd name="T45" fmla="*/ 139 h 324"/>
                <a:gd name="T46" fmla="*/ 175 w 251"/>
                <a:gd name="T47" fmla="*/ 123 h 324"/>
                <a:gd name="T48" fmla="*/ 186 w 251"/>
                <a:gd name="T49" fmla="*/ 119 h 324"/>
                <a:gd name="T50" fmla="*/ 199 w 251"/>
                <a:gd name="T51" fmla="*/ 131 h 324"/>
                <a:gd name="T52" fmla="*/ 204 w 251"/>
                <a:gd name="T53" fmla="*/ 142 h 324"/>
                <a:gd name="T54" fmla="*/ 206 w 251"/>
                <a:gd name="T55" fmla="*/ 151 h 324"/>
                <a:gd name="T56" fmla="*/ 216 w 251"/>
                <a:gd name="T57" fmla="*/ 167 h 324"/>
                <a:gd name="T58" fmla="*/ 218 w 251"/>
                <a:gd name="T59" fmla="*/ 153 h 324"/>
                <a:gd name="T60" fmla="*/ 228 w 251"/>
                <a:gd name="T61" fmla="*/ 135 h 324"/>
                <a:gd name="T62" fmla="*/ 237 w 251"/>
                <a:gd name="T63" fmla="*/ 123 h 324"/>
                <a:gd name="T64" fmla="*/ 251 w 251"/>
                <a:gd name="T65" fmla="*/ 109 h 324"/>
                <a:gd name="T66" fmla="*/ 243 w 251"/>
                <a:gd name="T67" fmla="*/ 96 h 324"/>
                <a:gd name="T68" fmla="*/ 231 w 251"/>
                <a:gd name="T69" fmla="*/ 87 h 324"/>
                <a:gd name="T70" fmla="*/ 214 w 251"/>
                <a:gd name="T71" fmla="*/ 91 h 324"/>
                <a:gd name="T72" fmla="*/ 204 w 251"/>
                <a:gd name="T73" fmla="*/ 106 h 324"/>
                <a:gd name="T74" fmla="*/ 180 w 251"/>
                <a:gd name="T75" fmla="*/ 103 h 324"/>
                <a:gd name="T76" fmla="*/ 170 w 251"/>
                <a:gd name="T77" fmla="*/ 98 h 324"/>
                <a:gd name="T78" fmla="*/ 171 w 251"/>
                <a:gd name="T79" fmla="*/ 111 h 324"/>
                <a:gd name="T80" fmla="*/ 149 w 251"/>
                <a:gd name="T81" fmla="*/ 108 h 324"/>
                <a:gd name="T82" fmla="*/ 128 w 251"/>
                <a:gd name="T83" fmla="*/ 98 h 324"/>
                <a:gd name="T84" fmla="*/ 106 w 251"/>
                <a:gd name="T85" fmla="*/ 88 h 324"/>
                <a:gd name="T86" fmla="*/ 106 w 251"/>
                <a:gd name="T87" fmla="*/ 69 h 324"/>
                <a:gd name="T88" fmla="*/ 89 w 251"/>
                <a:gd name="T89" fmla="*/ 57 h 324"/>
                <a:gd name="T90" fmla="*/ 89 w 251"/>
                <a:gd name="T91" fmla="*/ 45 h 324"/>
                <a:gd name="T92" fmla="*/ 83 w 251"/>
                <a:gd name="T93" fmla="*/ 28 h 324"/>
                <a:gd name="T94" fmla="*/ 91 w 251"/>
                <a:gd name="T95" fmla="*/ 14 h 324"/>
                <a:gd name="T96" fmla="*/ 84 w 251"/>
                <a:gd name="T97" fmla="*/ 1 h 324"/>
                <a:gd name="T98" fmla="*/ 68 w 251"/>
                <a:gd name="T99" fmla="*/ 10 h 324"/>
                <a:gd name="T100" fmla="*/ 50 w 251"/>
                <a:gd name="T101" fmla="*/ 22 h 324"/>
                <a:gd name="T102" fmla="*/ 37 w 251"/>
                <a:gd name="T103" fmla="*/ 27 h 324"/>
                <a:gd name="T104" fmla="*/ 45 w 251"/>
                <a:gd name="T105" fmla="*/ 47 h 324"/>
                <a:gd name="T106" fmla="*/ 43 w 251"/>
                <a:gd name="T107" fmla="*/ 70 h 324"/>
                <a:gd name="T108" fmla="*/ 28 w 251"/>
                <a:gd name="T109" fmla="*/ 87 h 324"/>
                <a:gd name="T110" fmla="*/ 13 w 251"/>
                <a:gd name="T111" fmla="*/ 101 h 324"/>
                <a:gd name="T112" fmla="*/ 10 w 251"/>
                <a:gd name="T113" fmla="*/ 116 h 324"/>
                <a:gd name="T114" fmla="*/ 13 w 251"/>
                <a:gd name="T115" fmla="*/ 135 h 324"/>
                <a:gd name="T116" fmla="*/ 213 w 251"/>
                <a:gd name="T117" fmla="*/ 25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" h="324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Freeform 209">
              <a:extLst>
                <a:ext uri="{FF2B5EF4-FFF2-40B4-BE49-F238E27FC236}">
                  <a16:creationId xmlns:a16="http://schemas.microsoft.com/office/drawing/2014/main" id="{9FAE69DA-E926-FC12-1757-7C55FC5EED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8305" y="1391876"/>
              <a:ext cx="317964" cy="168862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Freeform 210">
              <a:extLst>
                <a:ext uri="{FF2B5EF4-FFF2-40B4-BE49-F238E27FC236}">
                  <a16:creationId xmlns:a16="http://schemas.microsoft.com/office/drawing/2014/main" id="{5C80D9B6-E4C3-9F85-1E0C-1EB0FACB43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8305" y="1391876"/>
              <a:ext cx="317964" cy="168862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2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Freeform 211">
              <a:extLst>
                <a:ext uri="{FF2B5EF4-FFF2-40B4-BE49-F238E27FC236}">
                  <a16:creationId xmlns:a16="http://schemas.microsoft.com/office/drawing/2014/main" id="{19774EDB-16DF-EB1D-4135-CE3640FBC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8065" y="2290079"/>
              <a:ext cx="215569" cy="152695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Freeform 212">
              <a:extLst>
                <a:ext uri="{FF2B5EF4-FFF2-40B4-BE49-F238E27FC236}">
                  <a16:creationId xmlns:a16="http://schemas.microsoft.com/office/drawing/2014/main" id="{482ECD25-7A3E-D99C-62E5-4FDB65CC8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8065" y="2290079"/>
              <a:ext cx="215569" cy="152695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Freeform 213">
              <a:extLst>
                <a:ext uri="{FF2B5EF4-FFF2-40B4-BE49-F238E27FC236}">
                  <a16:creationId xmlns:a16="http://schemas.microsoft.com/office/drawing/2014/main" id="{954D6F73-00ED-4EB8-8D9D-8242A630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4708" y="3376904"/>
              <a:ext cx="14371" cy="10778"/>
            </a:xfrm>
            <a:custGeom>
              <a:avLst/>
              <a:gdLst>
                <a:gd name="T0" fmla="*/ 4 w 4"/>
                <a:gd name="T1" fmla="*/ 2 h 3"/>
                <a:gd name="T2" fmla="*/ 3 w 4"/>
                <a:gd name="T3" fmla="*/ 3 h 3"/>
                <a:gd name="T4" fmla="*/ 1 w 4"/>
                <a:gd name="T5" fmla="*/ 3 h 3"/>
                <a:gd name="T6" fmla="*/ 0 w 4"/>
                <a:gd name="T7" fmla="*/ 1 h 3"/>
                <a:gd name="T8" fmla="*/ 4 w 4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3" y="0"/>
                    <a:pt x="4" y="2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Freeform 214">
              <a:extLst>
                <a:ext uri="{FF2B5EF4-FFF2-40B4-BE49-F238E27FC236}">
                  <a16:creationId xmlns:a16="http://schemas.microsoft.com/office/drawing/2014/main" id="{42C4B401-82E9-6BFA-417B-B1928A14D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702" y="3619419"/>
              <a:ext cx="194012" cy="116767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Freeform 215">
              <a:extLst>
                <a:ext uri="{FF2B5EF4-FFF2-40B4-BE49-F238E27FC236}">
                  <a16:creationId xmlns:a16="http://schemas.microsoft.com/office/drawing/2014/main" id="{2CE6EBDF-322D-B4CF-78DC-82C87CA10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702" y="3619419"/>
              <a:ext cx="194012" cy="116767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Freeform 216">
              <a:extLst>
                <a:ext uri="{FF2B5EF4-FFF2-40B4-BE49-F238E27FC236}">
                  <a16:creationId xmlns:a16="http://schemas.microsoft.com/office/drawing/2014/main" id="{871F6812-282E-4261-74BC-D17C00A205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423" y="3369718"/>
              <a:ext cx="156288" cy="132934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Freeform 217">
              <a:extLst>
                <a:ext uri="{FF2B5EF4-FFF2-40B4-BE49-F238E27FC236}">
                  <a16:creationId xmlns:a16="http://schemas.microsoft.com/office/drawing/2014/main" id="{773C0A3C-F6A4-601A-489E-B4101D8587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423" y="3369718"/>
              <a:ext cx="156288" cy="132934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Freeform 218">
              <a:extLst>
                <a:ext uri="{FF2B5EF4-FFF2-40B4-BE49-F238E27FC236}">
                  <a16:creationId xmlns:a16="http://schemas.microsoft.com/office/drawing/2014/main" id="{C4F5895C-2BC6-72D1-03DD-42321C646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379" y="3468521"/>
              <a:ext cx="88024" cy="62875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Freeform 219">
              <a:extLst>
                <a:ext uri="{FF2B5EF4-FFF2-40B4-BE49-F238E27FC236}">
                  <a16:creationId xmlns:a16="http://schemas.microsoft.com/office/drawing/2014/main" id="{77F87D25-611A-04D4-582F-653649333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379" y="3468521"/>
              <a:ext cx="88024" cy="62875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Freeform 220">
              <a:extLst>
                <a:ext uri="{FF2B5EF4-FFF2-40B4-BE49-F238E27FC236}">
                  <a16:creationId xmlns:a16="http://schemas.microsoft.com/office/drawing/2014/main" id="{B295CB04-752E-9033-DCDD-FF8769CB2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624" y="3908640"/>
              <a:ext cx="149102" cy="296407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221">
              <a:extLst>
                <a:ext uri="{FF2B5EF4-FFF2-40B4-BE49-F238E27FC236}">
                  <a16:creationId xmlns:a16="http://schemas.microsoft.com/office/drawing/2014/main" id="{0026C683-19E5-816B-FFB0-C53E0DB32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624" y="3908640"/>
              <a:ext cx="149102" cy="296407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222">
              <a:extLst>
                <a:ext uri="{FF2B5EF4-FFF2-40B4-BE49-F238E27FC236}">
                  <a16:creationId xmlns:a16="http://schemas.microsoft.com/office/drawing/2014/main" id="{F625354A-BD58-9EFA-5285-69B143E11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467" y="3750556"/>
              <a:ext cx="84432" cy="62875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Freeform 223">
              <a:extLst>
                <a:ext uri="{FF2B5EF4-FFF2-40B4-BE49-F238E27FC236}">
                  <a16:creationId xmlns:a16="http://schemas.microsoft.com/office/drawing/2014/main" id="{3DA08CDD-0215-7355-4DA3-8F961385B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467" y="3750556"/>
              <a:ext cx="84432" cy="62875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Freeform 224">
              <a:extLst>
                <a:ext uri="{FF2B5EF4-FFF2-40B4-BE49-F238E27FC236}">
                  <a16:creationId xmlns:a16="http://schemas.microsoft.com/office/drawing/2014/main" id="{0C00C098-E511-761C-3066-296F9E832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970" y="3750556"/>
              <a:ext cx="226347" cy="201197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Freeform 225">
              <a:extLst>
                <a:ext uri="{FF2B5EF4-FFF2-40B4-BE49-F238E27FC236}">
                  <a16:creationId xmlns:a16="http://schemas.microsoft.com/office/drawing/2014/main" id="{96F6BE34-B8F4-9637-E367-DD0640059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970" y="3750556"/>
              <a:ext cx="226347" cy="201197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226">
              <a:extLst>
                <a:ext uri="{FF2B5EF4-FFF2-40B4-BE49-F238E27FC236}">
                  <a16:creationId xmlns:a16="http://schemas.microsoft.com/office/drawing/2014/main" id="{29EFF88A-564D-90CD-44DD-0BFFAF42E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289" y="3545766"/>
              <a:ext cx="125748" cy="158084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227">
              <a:extLst>
                <a:ext uri="{FF2B5EF4-FFF2-40B4-BE49-F238E27FC236}">
                  <a16:creationId xmlns:a16="http://schemas.microsoft.com/office/drawing/2014/main" id="{F0DF4136-ED03-E378-F65D-1F852320B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289" y="3545766"/>
              <a:ext cx="125748" cy="158084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Freeform 228">
              <a:extLst>
                <a:ext uri="{FF2B5EF4-FFF2-40B4-BE49-F238E27FC236}">
                  <a16:creationId xmlns:a16="http://schemas.microsoft.com/office/drawing/2014/main" id="{A680FB09-DDBC-AF8F-973B-64AD6E2F9B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3457" y="330200"/>
              <a:ext cx="1834131" cy="1417364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229">
              <a:extLst>
                <a:ext uri="{FF2B5EF4-FFF2-40B4-BE49-F238E27FC236}">
                  <a16:creationId xmlns:a16="http://schemas.microsoft.com/office/drawing/2014/main" id="{09A53D23-561C-9090-C028-D1A03CB6D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3457" y="330200"/>
              <a:ext cx="1834131" cy="1417364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230">
              <a:extLst>
                <a:ext uri="{FF2B5EF4-FFF2-40B4-BE49-F238E27FC236}">
                  <a16:creationId xmlns:a16="http://schemas.microsoft.com/office/drawing/2014/main" id="{8C5F39A9-DDD7-5224-7574-4FAF4AADD7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84831" y="2593671"/>
              <a:ext cx="235330" cy="296407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Freeform 231">
              <a:extLst>
                <a:ext uri="{FF2B5EF4-FFF2-40B4-BE49-F238E27FC236}">
                  <a16:creationId xmlns:a16="http://schemas.microsoft.com/office/drawing/2014/main" id="{0112DD13-F4AD-71B8-AD38-7E2103EB45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84831" y="2593671"/>
              <a:ext cx="235330" cy="296407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232">
              <a:extLst>
                <a:ext uri="{FF2B5EF4-FFF2-40B4-BE49-F238E27FC236}">
                  <a16:creationId xmlns:a16="http://schemas.microsoft.com/office/drawing/2014/main" id="{E2EBD2B6-87B2-9309-9FD3-32008FF42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083" y="3784688"/>
              <a:ext cx="143712" cy="271258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233">
              <a:extLst>
                <a:ext uri="{FF2B5EF4-FFF2-40B4-BE49-F238E27FC236}">
                  <a16:creationId xmlns:a16="http://schemas.microsoft.com/office/drawing/2014/main" id="{7E9BEF57-7915-D0D3-0F62-D4DE171EE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083" y="3784688"/>
              <a:ext cx="143712" cy="271258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Freeform 234">
              <a:extLst>
                <a:ext uri="{FF2B5EF4-FFF2-40B4-BE49-F238E27FC236}">
                  <a16:creationId xmlns:a16="http://schemas.microsoft.com/office/drawing/2014/main" id="{DDB1EF15-4BF8-3C94-F5A9-43BE70AC7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2915" y="1990079"/>
              <a:ext cx="271258" cy="357485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235">
              <a:extLst>
                <a:ext uri="{FF2B5EF4-FFF2-40B4-BE49-F238E27FC236}">
                  <a16:creationId xmlns:a16="http://schemas.microsoft.com/office/drawing/2014/main" id="{552D2342-14E5-3AE9-3F6D-9F6877982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2915" y="1990079"/>
              <a:ext cx="271258" cy="357485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236">
              <a:extLst>
                <a:ext uri="{FF2B5EF4-FFF2-40B4-BE49-F238E27FC236}">
                  <a16:creationId xmlns:a16="http://schemas.microsoft.com/office/drawing/2014/main" id="{D096BBAC-EE13-3305-BF23-E4B0FE0E4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220" y="2498462"/>
              <a:ext cx="217366" cy="120360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Freeform 237">
              <a:extLst>
                <a:ext uri="{FF2B5EF4-FFF2-40B4-BE49-F238E27FC236}">
                  <a16:creationId xmlns:a16="http://schemas.microsoft.com/office/drawing/2014/main" id="{E2A76B3D-455C-BDA2-75D9-8F48E7587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220" y="2498462"/>
              <a:ext cx="217366" cy="120360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238">
              <a:extLst>
                <a:ext uri="{FF2B5EF4-FFF2-40B4-BE49-F238E27FC236}">
                  <a16:creationId xmlns:a16="http://schemas.microsoft.com/office/drawing/2014/main" id="{FE988574-79F4-59BA-0E10-62CFFDA06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281" y="3703849"/>
              <a:ext cx="98803" cy="35928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239">
              <a:extLst>
                <a:ext uri="{FF2B5EF4-FFF2-40B4-BE49-F238E27FC236}">
                  <a16:creationId xmlns:a16="http://schemas.microsoft.com/office/drawing/2014/main" id="{36AAB4C6-58B4-B2FB-2DD2-F8C38C4F9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281" y="3703849"/>
              <a:ext cx="98803" cy="35928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240">
              <a:extLst>
                <a:ext uri="{FF2B5EF4-FFF2-40B4-BE49-F238E27FC236}">
                  <a16:creationId xmlns:a16="http://schemas.microsoft.com/office/drawing/2014/main" id="{748F6114-3B4D-ED24-1F97-F8C051C79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532" y="4127801"/>
              <a:ext cx="183233" cy="246108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241">
              <a:extLst>
                <a:ext uri="{FF2B5EF4-FFF2-40B4-BE49-F238E27FC236}">
                  <a16:creationId xmlns:a16="http://schemas.microsoft.com/office/drawing/2014/main" id="{7CFD1E03-4A6F-4D28-CEF7-AE94C3F7E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532" y="4127801"/>
              <a:ext cx="183233" cy="246108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242">
              <a:extLst>
                <a:ext uri="{FF2B5EF4-FFF2-40B4-BE49-F238E27FC236}">
                  <a16:creationId xmlns:a16="http://schemas.microsoft.com/office/drawing/2014/main" id="{154164CD-F817-C39C-55F0-6FC5B41A2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193" y="3996664"/>
              <a:ext cx="98803" cy="17964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243">
              <a:extLst>
                <a:ext uri="{FF2B5EF4-FFF2-40B4-BE49-F238E27FC236}">
                  <a16:creationId xmlns:a16="http://schemas.microsoft.com/office/drawing/2014/main" id="{664B9941-B141-4CDB-13B6-4E510C2A1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193" y="3996664"/>
              <a:ext cx="98803" cy="17964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244">
              <a:extLst>
                <a:ext uri="{FF2B5EF4-FFF2-40B4-BE49-F238E27FC236}">
                  <a16:creationId xmlns:a16="http://schemas.microsoft.com/office/drawing/2014/main" id="{4C3A3F36-AC86-F747-DD8C-B2220BF7AA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3155" y="2171516"/>
              <a:ext cx="5252689" cy="2942512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Freeform 245">
              <a:extLst>
                <a:ext uri="{FF2B5EF4-FFF2-40B4-BE49-F238E27FC236}">
                  <a16:creationId xmlns:a16="http://schemas.microsoft.com/office/drawing/2014/main" id="{A03C9117-B6CF-5B33-64CB-251CB0E8AA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3155" y="2171516"/>
              <a:ext cx="5252689" cy="2942512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246">
              <a:extLst>
                <a:ext uri="{FF2B5EF4-FFF2-40B4-BE49-F238E27FC236}">
                  <a16:creationId xmlns:a16="http://schemas.microsoft.com/office/drawing/2014/main" id="{FBA9A553-2E1F-CB36-4968-F324F921A0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681" y="1183493"/>
              <a:ext cx="388024" cy="556886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247">
              <a:extLst>
                <a:ext uri="{FF2B5EF4-FFF2-40B4-BE49-F238E27FC236}">
                  <a16:creationId xmlns:a16="http://schemas.microsoft.com/office/drawing/2014/main" id="{5ED37AE5-091E-2F8D-5474-5A1522711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681" y="1183493"/>
              <a:ext cx="388024" cy="556886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Freeform 248">
              <a:extLst>
                <a:ext uri="{FF2B5EF4-FFF2-40B4-BE49-F238E27FC236}">
                  <a16:creationId xmlns:a16="http://schemas.microsoft.com/office/drawing/2014/main" id="{040A8F0A-7E3E-6F66-7529-DF3E89AB31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47102" y="4878699"/>
              <a:ext cx="91617" cy="80839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249">
              <a:extLst>
                <a:ext uri="{FF2B5EF4-FFF2-40B4-BE49-F238E27FC236}">
                  <a16:creationId xmlns:a16="http://schemas.microsoft.com/office/drawing/2014/main" id="{53EA2F61-F4E7-3A83-B8BF-D11673E25E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47102" y="4878699"/>
              <a:ext cx="91617" cy="80839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250">
              <a:extLst>
                <a:ext uri="{FF2B5EF4-FFF2-40B4-BE49-F238E27FC236}">
                  <a16:creationId xmlns:a16="http://schemas.microsoft.com/office/drawing/2014/main" id="{6D45E65B-63D7-F197-776D-D97A77C427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3217" y="6308637"/>
              <a:ext cx="765269" cy="176048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Freeform 251">
              <a:extLst>
                <a:ext uri="{FF2B5EF4-FFF2-40B4-BE49-F238E27FC236}">
                  <a16:creationId xmlns:a16="http://schemas.microsoft.com/office/drawing/2014/main" id="{2395B5B5-95D1-F2E4-0430-FFAECCE902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3217" y="6308637"/>
              <a:ext cx="765269" cy="176048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252">
              <a:extLst>
                <a:ext uri="{FF2B5EF4-FFF2-40B4-BE49-F238E27FC236}">
                  <a16:creationId xmlns:a16="http://schemas.microsoft.com/office/drawing/2014/main" id="{9162600E-1D4C-8B2C-5B2F-3E29A7971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824" y="3795467"/>
              <a:ext cx="43114" cy="25150"/>
            </a:xfrm>
            <a:custGeom>
              <a:avLst/>
              <a:gdLst>
                <a:gd name="T0" fmla="*/ 7 w 12"/>
                <a:gd name="T1" fmla="*/ 1 h 7"/>
                <a:gd name="T2" fmla="*/ 5 w 12"/>
                <a:gd name="T3" fmla="*/ 7 h 7"/>
                <a:gd name="T4" fmla="*/ 7 w 12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7" y="1"/>
                  </a:moveTo>
                  <a:cubicBezTo>
                    <a:pt x="12" y="2"/>
                    <a:pt x="5" y="7"/>
                    <a:pt x="5" y="7"/>
                  </a:cubicBezTo>
                  <a:cubicBezTo>
                    <a:pt x="2" y="5"/>
                    <a:pt x="0" y="0"/>
                    <a:pt x="7" y="1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253">
              <a:extLst>
                <a:ext uri="{FF2B5EF4-FFF2-40B4-BE49-F238E27FC236}">
                  <a16:creationId xmlns:a16="http://schemas.microsoft.com/office/drawing/2014/main" id="{933B6970-7EC5-DF81-023D-BAC92728F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280" y="3666126"/>
              <a:ext cx="472455" cy="414970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Freeform 254">
              <a:extLst>
                <a:ext uri="{FF2B5EF4-FFF2-40B4-BE49-F238E27FC236}">
                  <a16:creationId xmlns:a16="http://schemas.microsoft.com/office/drawing/2014/main" id="{0F341128-392C-319C-7820-824A2848B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280" y="3666126"/>
              <a:ext cx="472455" cy="414970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255">
              <a:extLst>
                <a:ext uri="{FF2B5EF4-FFF2-40B4-BE49-F238E27FC236}">
                  <a16:creationId xmlns:a16="http://schemas.microsoft.com/office/drawing/2014/main" id="{75ED70E5-151F-86E5-5D61-CBF65D7EA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6927" y="1754750"/>
              <a:ext cx="201197" cy="113174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256">
              <a:extLst>
                <a:ext uri="{FF2B5EF4-FFF2-40B4-BE49-F238E27FC236}">
                  <a16:creationId xmlns:a16="http://schemas.microsoft.com/office/drawing/2014/main" id="{31D2C1DC-BA80-1FA1-E27B-B9202E5AB3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6927" y="1754750"/>
              <a:ext cx="201197" cy="113174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Freeform 257">
              <a:extLst>
                <a:ext uri="{FF2B5EF4-FFF2-40B4-BE49-F238E27FC236}">
                  <a16:creationId xmlns:a16="http://schemas.microsoft.com/office/drawing/2014/main" id="{E7374B6C-50FB-B600-B960-2768AB1CB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231" y="3542173"/>
              <a:ext cx="197605" cy="219161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258">
              <a:extLst>
                <a:ext uri="{FF2B5EF4-FFF2-40B4-BE49-F238E27FC236}">
                  <a16:creationId xmlns:a16="http://schemas.microsoft.com/office/drawing/2014/main" id="{F7DE5950-0155-2EC8-DD67-58C06A74D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231" y="3542173"/>
              <a:ext cx="197605" cy="219161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259">
              <a:extLst>
                <a:ext uri="{FF2B5EF4-FFF2-40B4-BE49-F238E27FC236}">
                  <a16:creationId xmlns:a16="http://schemas.microsoft.com/office/drawing/2014/main" id="{20D885B3-4633-5D70-FB42-D4998A5C5E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4084687"/>
              <a:ext cx="100599" cy="95210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260">
              <a:extLst>
                <a:ext uri="{FF2B5EF4-FFF2-40B4-BE49-F238E27FC236}">
                  <a16:creationId xmlns:a16="http://schemas.microsoft.com/office/drawing/2014/main" id="{BA612EC2-90B4-E32F-F182-6B69F8BB5D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4084687"/>
              <a:ext cx="100599" cy="95210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261">
              <a:extLst>
                <a:ext uri="{FF2B5EF4-FFF2-40B4-BE49-F238E27FC236}">
                  <a16:creationId xmlns:a16="http://schemas.microsoft.com/office/drawing/2014/main" id="{895D9DC0-A274-BD26-FAC7-0CB8EDE40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164" y="3675107"/>
              <a:ext cx="91617" cy="53892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262">
              <a:extLst>
                <a:ext uri="{FF2B5EF4-FFF2-40B4-BE49-F238E27FC236}">
                  <a16:creationId xmlns:a16="http://schemas.microsoft.com/office/drawing/2014/main" id="{A2F91C47-4D8E-11CD-4DC2-CE9295762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164" y="3675107"/>
              <a:ext cx="91617" cy="53892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263">
              <a:extLst>
                <a:ext uri="{FF2B5EF4-FFF2-40B4-BE49-F238E27FC236}">
                  <a16:creationId xmlns:a16="http://schemas.microsoft.com/office/drawing/2014/main" id="{E3339AA8-93B9-ABCE-3C55-3AEB80C65D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1357" y="3003251"/>
              <a:ext cx="341317" cy="389821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264">
              <a:extLst>
                <a:ext uri="{FF2B5EF4-FFF2-40B4-BE49-F238E27FC236}">
                  <a16:creationId xmlns:a16="http://schemas.microsoft.com/office/drawing/2014/main" id="{36488513-48FF-1FB7-EB30-E27FD800B5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1357" y="3003251"/>
              <a:ext cx="341317" cy="389821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265">
              <a:extLst>
                <a:ext uri="{FF2B5EF4-FFF2-40B4-BE49-F238E27FC236}">
                  <a16:creationId xmlns:a16="http://schemas.microsoft.com/office/drawing/2014/main" id="{551B3230-D8EC-221C-AF42-748C27DDF9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2918" y="4179897"/>
              <a:ext cx="528143" cy="253294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266">
              <a:extLst>
                <a:ext uri="{FF2B5EF4-FFF2-40B4-BE49-F238E27FC236}">
                  <a16:creationId xmlns:a16="http://schemas.microsoft.com/office/drawing/2014/main" id="{524FCCF7-17F9-4AD9-A54E-BFF0358DD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2918" y="4179897"/>
              <a:ext cx="528143" cy="253294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267">
              <a:extLst>
                <a:ext uri="{FF2B5EF4-FFF2-40B4-BE49-F238E27FC236}">
                  <a16:creationId xmlns:a16="http://schemas.microsoft.com/office/drawing/2014/main" id="{B437725B-B2BC-04D1-5DE9-0424884AC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217" y="3468521"/>
              <a:ext cx="123953" cy="73653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268">
              <a:extLst>
                <a:ext uri="{FF2B5EF4-FFF2-40B4-BE49-F238E27FC236}">
                  <a16:creationId xmlns:a16="http://schemas.microsoft.com/office/drawing/2014/main" id="{5B2AA909-8CDB-0DEC-CD7C-6B164BE6E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217" y="3468521"/>
              <a:ext cx="123953" cy="73653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269">
              <a:extLst>
                <a:ext uri="{FF2B5EF4-FFF2-40B4-BE49-F238E27FC236}">
                  <a16:creationId xmlns:a16="http://schemas.microsoft.com/office/drawing/2014/main" id="{52EE9A40-F3E8-4BC6-AEFE-CF1D6C9DF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1537" y="3750556"/>
              <a:ext cx="68263" cy="77246"/>
            </a:xfrm>
            <a:custGeom>
              <a:avLst/>
              <a:gdLst>
                <a:gd name="T0" fmla="*/ 16 w 19"/>
                <a:gd name="T1" fmla="*/ 16 h 22"/>
                <a:gd name="T2" fmla="*/ 15 w 19"/>
                <a:gd name="T3" fmla="*/ 14 h 22"/>
                <a:gd name="T4" fmla="*/ 13 w 19"/>
                <a:gd name="T5" fmla="*/ 14 h 22"/>
                <a:gd name="T6" fmla="*/ 13 w 19"/>
                <a:gd name="T7" fmla="*/ 12 h 22"/>
                <a:gd name="T8" fmla="*/ 17 w 19"/>
                <a:gd name="T9" fmla="*/ 2 h 22"/>
                <a:gd name="T10" fmla="*/ 14 w 19"/>
                <a:gd name="T11" fmla="*/ 0 h 22"/>
                <a:gd name="T12" fmla="*/ 11 w 19"/>
                <a:gd name="T13" fmla="*/ 3 h 22"/>
                <a:gd name="T14" fmla="*/ 9 w 19"/>
                <a:gd name="T15" fmla="*/ 1 h 22"/>
                <a:gd name="T16" fmla="*/ 7 w 19"/>
                <a:gd name="T17" fmla="*/ 3 h 22"/>
                <a:gd name="T18" fmla="*/ 3 w 19"/>
                <a:gd name="T19" fmla="*/ 12 h 22"/>
                <a:gd name="T20" fmla="*/ 1 w 19"/>
                <a:gd name="T21" fmla="*/ 19 h 22"/>
                <a:gd name="T22" fmla="*/ 6 w 19"/>
                <a:gd name="T23" fmla="*/ 22 h 22"/>
                <a:gd name="T24" fmla="*/ 9 w 19"/>
                <a:gd name="T25" fmla="*/ 21 h 22"/>
                <a:gd name="T26" fmla="*/ 12 w 19"/>
                <a:gd name="T27" fmla="*/ 21 h 22"/>
                <a:gd name="T28" fmla="*/ 16 w 19"/>
                <a:gd name="T29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22">
                  <a:moveTo>
                    <a:pt x="16" y="16"/>
                  </a:moveTo>
                  <a:cubicBezTo>
                    <a:pt x="16" y="15"/>
                    <a:pt x="16" y="14"/>
                    <a:pt x="15" y="14"/>
                  </a:cubicBezTo>
                  <a:cubicBezTo>
                    <a:pt x="15" y="14"/>
                    <a:pt x="13" y="14"/>
                    <a:pt x="13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9" y="7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2" y="9"/>
                    <a:pt x="3" y="12"/>
                  </a:cubicBezTo>
                  <a:cubicBezTo>
                    <a:pt x="3" y="14"/>
                    <a:pt x="0" y="17"/>
                    <a:pt x="1" y="19"/>
                  </a:cubicBezTo>
                  <a:cubicBezTo>
                    <a:pt x="1" y="21"/>
                    <a:pt x="4" y="22"/>
                    <a:pt x="6" y="22"/>
                  </a:cubicBezTo>
                  <a:cubicBezTo>
                    <a:pt x="8" y="22"/>
                    <a:pt x="9" y="21"/>
                    <a:pt x="9" y="21"/>
                  </a:cubicBezTo>
                  <a:cubicBezTo>
                    <a:pt x="12" y="21"/>
                    <a:pt x="12" y="21"/>
                    <a:pt x="12" y="21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270">
              <a:extLst>
                <a:ext uri="{FF2B5EF4-FFF2-40B4-BE49-F238E27FC236}">
                  <a16:creationId xmlns:a16="http://schemas.microsoft.com/office/drawing/2014/main" id="{A6CBCA9D-9B4F-35C2-F13E-ED4D30E9EC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1846366"/>
              <a:ext cx="154491" cy="17964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Freeform 271">
              <a:extLst>
                <a:ext uri="{FF2B5EF4-FFF2-40B4-BE49-F238E27FC236}">
                  <a16:creationId xmlns:a16="http://schemas.microsoft.com/office/drawing/2014/main" id="{802574F6-732B-3F58-9F15-BC95778EA4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1846366"/>
              <a:ext cx="154491" cy="17964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Freeform 272">
              <a:extLst>
                <a:ext uri="{FF2B5EF4-FFF2-40B4-BE49-F238E27FC236}">
                  <a16:creationId xmlns:a16="http://schemas.microsoft.com/office/drawing/2014/main" id="{908C3378-281D-EFEF-FC91-6CE1168EA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520" y="2171516"/>
              <a:ext cx="183233" cy="122156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Freeform 273">
              <a:extLst>
                <a:ext uri="{FF2B5EF4-FFF2-40B4-BE49-F238E27FC236}">
                  <a16:creationId xmlns:a16="http://schemas.microsoft.com/office/drawing/2014/main" id="{81247DC9-195A-BB47-B180-0A7153912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520" y="2171516"/>
              <a:ext cx="183233" cy="122156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Freeform 274">
              <a:extLst>
                <a:ext uri="{FF2B5EF4-FFF2-40B4-BE49-F238E27FC236}">
                  <a16:creationId xmlns:a16="http://schemas.microsoft.com/office/drawing/2014/main" id="{314454EA-6EDD-EE77-757C-F68484278D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6687" y="2850557"/>
              <a:ext cx="82635" cy="53892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275">
              <a:extLst>
                <a:ext uri="{FF2B5EF4-FFF2-40B4-BE49-F238E27FC236}">
                  <a16:creationId xmlns:a16="http://schemas.microsoft.com/office/drawing/2014/main" id="{34E5E7BA-E776-09EC-7CDC-463A7A077F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6687" y="2850557"/>
              <a:ext cx="82635" cy="53892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Freeform 276">
              <a:extLst>
                <a:ext uri="{FF2B5EF4-FFF2-40B4-BE49-F238E27FC236}">
                  <a16:creationId xmlns:a16="http://schemas.microsoft.com/office/drawing/2014/main" id="{DDC4F2CE-31E5-D566-1289-9EE695872E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6990" y="3333790"/>
              <a:ext cx="308982" cy="134731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277">
              <a:extLst>
                <a:ext uri="{FF2B5EF4-FFF2-40B4-BE49-F238E27FC236}">
                  <a16:creationId xmlns:a16="http://schemas.microsoft.com/office/drawing/2014/main" id="{299A5883-297E-7C54-93F3-B6E7FD1D1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6990" y="3333790"/>
              <a:ext cx="308982" cy="134731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Freeform 278">
              <a:extLst>
                <a:ext uri="{FF2B5EF4-FFF2-40B4-BE49-F238E27FC236}">
                  <a16:creationId xmlns:a16="http://schemas.microsoft.com/office/drawing/2014/main" id="{CE29D92A-45F6-70AB-4688-70EA76590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0040" y="2370917"/>
              <a:ext cx="197605" cy="201197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279">
              <a:extLst>
                <a:ext uri="{FF2B5EF4-FFF2-40B4-BE49-F238E27FC236}">
                  <a16:creationId xmlns:a16="http://schemas.microsoft.com/office/drawing/2014/main" id="{48EAD5BB-E0AE-217B-9125-38FF3A3A2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0040" y="2370917"/>
              <a:ext cx="197605" cy="201197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280">
              <a:extLst>
                <a:ext uri="{FF2B5EF4-FFF2-40B4-BE49-F238E27FC236}">
                  <a16:creationId xmlns:a16="http://schemas.microsoft.com/office/drawing/2014/main" id="{3A3EC152-027C-FCD5-F4C4-374B424EE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691" y="3795467"/>
              <a:ext cx="105988" cy="123953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Freeform 281">
              <a:extLst>
                <a:ext uri="{FF2B5EF4-FFF2-40B4-BE49-F238E27FC236}">
                  <a16:creationId xmlns:a16="http://schemas.microsoft.com/office/drawing/2014/main" id="{CADF1D09-16E9-11A1-0C02-86E5468A2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691" y="3795467"/>
              <a:ext cx="105988" cy="123953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282">
              <a:extLst>
                <a:ext uri="{FF2B5EF4-FFF2-40B4-BE49-F238E27FC236}">
                  <a16:creationId xmlns:a16="http://schemas.microsoft.com/office/drawing/2014/main" id="{1153E49B-D1EF-BD4A-85E3-981950D4A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6388" y="4088280"/>
              <a:ext cx="228144" cy="314372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283">
              <a:extLst>
                <a:ext uri="{FF2B5EF4-FFF2-40B4-BE49-F238E27FC236}">
                  <a16:creationId xmlns:a16="http://schemas.microsoft.com/office/drawing/2014/main" id="{40AAEBFD-9558-EA2F-1D2E-6F79895B5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6388" y="4088280"/>
              <a:ext cx="228144" cy="314372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Freeform 284">
              <a:extLst>
                <a:ext uri="{FF2B5EF4-FFF2-40B4-BE49-F238E27FC236}">
                  <a16:creationId xmlns:a16="http://schemas.microsoft.com/office/drawing/2014/main" id="{0A0B5DA7-89BF-0A95-46A2-13313001F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888" y="3766724"/>
              <a:ext cx="391616" cy="628742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285">
              <a:extLst>
                <a:ext uri="{FF2B5EF4-FFF2-40B4-BE49-F238E27FC236}">
                  <a16:creationId xmlns:a16="http://schemas.microsoft.com/office/drawing/2014/main" id="{EBFFC67A-3862-EF75-27C5-14EF8E48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888" y="3766724"/>
              <a:ext cx="391616" cy="628742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286">
              <a:extLst>
                <a:ext uri="{FF2B5EF4-FFF2-40B4-BE49-F238E27FC236}">
                  <a16:creationId xmlns:a16="http://schemas.microsoft.com/office/drawing/2014/main" id="{6F2C63E7-B21B-D629-0B0E-7272B404C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0817" y="2065528"/>
              <a:ext cx="1870059" cy="1498202"/>
            </a:xfrm>
            <a:custGeom>
              <a:avLst/>
              <a:gdLst>
                <a:gd name="T0" fmla="*/ 314 w 531"/>
                <a:gd name="T1" fmla="*/ 425 h 425"/>
                <a:gd name="T2" fmla="*/ 326 w 531"/>
                <a:gd name="T3" fmla="*/ 402 h 425"/>
                <a:gd name="T4" fmla="*/ 341 w 531"/>
                <a:gd name="T5" fmla="*/ 303 h 425"/>
                <a:gd name="T6" fmla="*/ 406 w 531"/>
                <a:gd name="T7" fmla="*/ 277 h 425"/>
                <a:gd name="T8" fmla="*/ 383 w 531"/>
                <a:gd name="T9" fmla="*/ 233 h 425"/>
                <a:gd name="T10" fmla="*/ 528 w 531"/>
                <a:gd name="T11" fmla="*/ 82 h 425"/>
                <a:gd name="T12" fmla="*/ 518 w 531"/>
                <a:gd name="T13" fmla="*/ 70 h 425"/>
                <a:gd name="T14" fmla="*/ 495 w 531"/>
                <a:gd name="T15" fmla="*/ 63 h 425"/>
                <a:gd name="T16" fmla="*/ 468 w 531"/>
                <a:gd name="T17" fmla="*/ 38 h 425"/>
                <a:gd name="T18" fmla="*/ 440 w 531"/>
                <a:gd name="T19" fmla="*/ 4 h 425"/>
                <a:gd name="T20" fmla="*/ 407 w 531"/>
                <a:gd name="T21" fmla="*/ 14 h 425"/>
                <a:gd name="T22" fmla="*/ 399 w 531"/>
                <a:gd name="T23" fmla="*/ 46 h 425"/>
                <a:gd name="T24" fmla="*/ 368 w 531"/>
                <a:gd name="T25" fmla="*/ 76 h 425"/>
                <a:gd name="T26" fmla="*/ 403 w 531"/>
                <a:gd name="T27" fmla="*/ 89 h 425"/>
                <a:gd name="T28" fmla="*/ 356 w 531"/>
                <a:gd name="T29" fmla="*/ 106 h 425"/>
                <a:gd name="T30" fmla="*/ 329 w 531"/>
                <a:gd name="T31" fmla="*/ 126 h 425"/>
                <a:gd name="T32" fmla="*/ 288 w 531"/>
                <a:gd name="T33" fmla="*/ 147 h 425"/>
                <a:gd name="T34" fmla="*/ 229 w 531"/>
                <a:gd name="T35" fmla="*/ 141 h 425"/>
                <a:gd name="T36" fmla="*/ 188 w 531"/>
                <a:gd name="T37" fmla="*/ 118 h 425"/>
                <a:gd name="T38" fmla="*/ 163 w 531"/>
                <a:gd name="T39" fmla="*/ 91 h 425"/>
                <a:gd name="T40" fmla="*/ 133 w 531"/>
                <a:gd name="T41" fmla="*/ 64 h 425"/>
                <a:gd name="T42" fmla="*/ 96 w 531"/>
                <a:gd name="T43" fmla="*/ 80 h 425"/>
                <a:gd name="T44" fmla="*/ 74 w 531"/>
                <a:gd name="T45" fmla="*/ 109 h 425"/>
                <a:gd name="T46" fmla="*/ 62 w 531"/>
                <a:gd name="T47" fmla="*/ 141 h 425"/>
                <a:gd name="T48" fmla="*/ 14 w 531"/>
                <a:gd name="T49" fmla="*/ 167 h 425"/>
                <a:gd name="T50" fmla="*/ 9 w 531"/>
                <a:gd name="T51" fmla="*/ 185 h 425"/>
                <a:gd name="T52" fmla="*/ 10 w 531"/>
                <a:gd name="T53" fmla="*/ 211 h 425"/>
                <a:gd name="T54" fmla="*/ 49 w 531"/>
                <a:gd name="T55" fmla="*/ 220 h 425"/>
                <a:gd name="T56" fmla="*/ 44 w 531"/>
                <a:gd name="T57" fmla="*/ 246 h 425"/>
                <a:gd name="T58" fmla="*/ 52 w 531"/>
                <a:gd name="T59" fmla="*/ 273 h 425"/>
                <a:gd name="T60" fmla="*/ 76 w 531"/>
                <a:gd name="T61" fmla="*/ 290 h 425"/>
                <a:gd name="T62" fmla="*/ 107 w 531"/>
                <a:gd name="T63" fmla="*/ 308 h 425"/>
                <a:gd name="T64" fmla="*/ 144 w 531"/>
                <a:gd name="T65" fmla="*/ 312 h 425"/>
                <a:gd name="T66" fmla="*/ 182 w 531"/>
                <a:gd name="T67" fmla="*/ 307 h 425"/>
                <a:gd name="T68" fmla="*/ 207 w 531"/>
                <a:gd name="T69" fmla="*/ 315 h 425"/>
                <a:gd name="T70" fmla="*/ 220 w 531"/>
                <a:gd name="T71" fmla="*/ 336 h 425"/>
                <a:gd name="T72" fmla="*/ 218 w 531"/>
                <a:gd name="T73" fmla="*/ 362 h 425"/>
                <a:gd name="T74" fmla="*/ 228 w 531"/>
                <a:gd name="T75" fmla="*/ 375 h 425"/>
                <a:gd name="T76" fmla="*/ 249 w 531"/>
                <a:gd name="T77" fmla="*/ 388 h 425"/>
                <a:gd name="T78" fmla="*/ 279 w 531"/>
                <a:gd name="T79" fmla="*/ 368 h 425"/>
                <a:gd name="T80" fmla="*/ 303 w 531"/>
                <a:gd name="T81" fmla="*/ 386 h 425"/>
                <a:gd name="T82" fmla="*/ 322 w 531"/>
                <a:gd name="T83" fmla="*/ 399 h 425"/>
                <a:gd name="T84" fmla="*/ 335 w 531"/>
                <a:gd name="T85" fmla="*/ 381 h 425"/>
                <a:gd name="T86" fmla="*/ 356 w 531"/>
                <a:gd name="T87" fmla="*/ 373 h 425"/>
                <a:gd name="T88" fmla="*/ 375 w 531"/>
                <a:gd name="T89" fmla="*/ 366 h 425"/>
                <a:gd name="T90" fmla="*/ 388 w 531"/>
                <a:gd name="T91" fmla="*/ 351 h 425"/>
                <a:gd name="T92" fmla="*/ 399 w 531"/>
                <a:gd name="T93" fmla="*/ 333 h 425"/>
                <a:gd name="T94" fmla="*/ 412 w 531"/>
                <a:gd name="T95" fmla="*/ 313 h 425"/>
                <a:gd name="T96" fmla="*/ 422 w 531"/>
                <a:gd name="T97" fmla="*/ 291 h 425"/>
                <a:gd name="T98" fmla="*/ 408 w 531"/>
                <a:gd name="T99" fmla="*/ 271 h 425"/>
                <a:gd name="T100" fmla="*/ 404 w 531"/>
                <a:gd name="T101" fmla="*/ 221 h 425"/>
                <a:gd name="T102" fmla="*/ 426 w 531"/>
                <a:gd name="T103" fmla="*/ 208 h 425"/>
                <a:gd name="T104" fmla="*/ 400 w 531"/>
                <a:gd name="T105" fmla="*/ 206 h 425"/>
                <a:gd name="T106" fmla="*/ 386 w 531"/>
                <a:gd name="T107" fmla="*/ 183 h 425"/>
                <a:gd name="T108" fmla="*/ 426 w 531"/>
                <a:gd name="T109" fmla="*/ 162 h 425"/>
                <a:gd name="T110" fmla="*/ 441 w 531"/>
                <a:gd name="T111" fmla="*/ 173 h 425"/>
                <a:gd name="T112" fmla="*/ 464 w 531"/>
                <a:gd name="T113" fmla="*/ 145 h 425"/>
                <a:gd name="T114" fmla="*/ 487 w 531"/>
                <a:gd name="T115" fmla="*/ 139 h 425"/>
                <a:gd name="T116" fmla="*/ 501 w 531"/>
                <a:gd name="T117" fmla="*/ 119 h 425"/>
                <a:gd name="T118" fmla="*/ 236 w 531"/>
                <a:gd name="T119" fmla="*/ 2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1" h="425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Freeform 287">
              <a:extLst>
                <a:ext uri="{FF2B5EF4-FFF2-40B4-BE49-F238E27FC236}">
                  <a16:creationId xmlns:a16="http://schemas.microsoft.com/office/drawing/2014/main" id="{9FE74F35-BA25-7D70-8A4B-F222109B8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0817" y="2065528"/>
              <a:ext cx="1870059" cy="1498202"/>
            </a:xfrm>
            <a:custGeom>
              <a:avLst/>
              <a:gdLst>
                <a:gd name="T0" fmla="*/ 314 w 531"/>
                <a:gd name="T1" fmla="*/ 425 h 425"/>
                <a:gd name="T2" fmla="*/ 326 w 531"/>
                <a:gd name="T3" fmla="*/ 402 h 425"/>
                <a:gd name="T4" fmla="*/ 341 w 531"/>
                <a:gd name="T5" fmla="*/ 303 h 425"/>
                <a:gd name="T6" fmla="*/ 406 w 531"/>
                <a:gd name="T7" fmla="*/ 277 h 425"/>
                <a:gd name="T8" fmla="*/ 383 w 531"/>
                <a:gd name="T9" fmla="*/ 233 h 425"/>
                <a:gd name="T10" fmla="*/ 528 w 531"/>
                <a:gd name="T11" fmla="*/ 82 h 425"/>
                <a:gd name="T12" fmla="*/ 518 w 531"/>
                <a:gd name="T13" fmla="*/ 70 h 425"/>
                <a:gd name="T14" fmla="*/ 495 w 531"/>
                <a:gd name="T15" fmla="*/ 63 h 425"/>
                <a:gd name="T16" fmla="*/ 468 w 531"/>
                <a:gd name="T17" fmla="*/ 38 h 425"/>
                <a:gd name="T18" fmla="*/ 440 w 531"/>
                <a:gd name="T19" fmla="*/ 4 h 425"/>
                <a:gd name="T20" fmla="*/ 407 w 531"/>
                <a:gd name="T21" fmla="*/ 14 h 425"/>
                <a:gd name="T22" fmla="*/ 399 w 531"/>
                <a:gd name="T23" fmla="*/ 46 h 425"/>
                <a:gd name="T24" fmla="*/ 368 w 531"/>
                <a:gd name="T25" fmla="*/ 76 h 425"/>
                <a:gd name="T26" fmla="*/ 403 w 531"/>
                <a:gd name="T27" fmla="*/ 89 h 425"/>
                <a:gd name="T28" fmla="*/ 356 w 531"/>
                <a:gd name="T29" fmla="*/ 106 h 425"/>
                <a:gd name="T30" fmla="*/ 329 w 531"/>
                <a:gd name="T31" fmla="*/ 126 h 425"/>
                <a:gd name="T32" fmla="*/ 288 w 531"/>
                <a:gd name="T33" fmla="*/ 147 h 425"/>
                <a:gd name="T34" fmla="*/ 229 w 531"/>
                <a:gd name="T35" fmla="*/ 141 h 425"/>
                <a:gd name="T36" fmla="*/ 188 w 531"/>
                <a:gd name="T37" fmla="*/ 118 h 425"/>
                <a:gd name="T38" fmla="*/ 163 w 531"/>
                <a:gd name="T39" fmla="*/ 91 h 425"/>
                <a:gd name="T40" fmla="*/ 133 w 531"/>
                <a:gd name="T41" fmla="*/ 64 h 425"/>
                <a:gd name="T42" fmla="*/ 96 w 531"/>
                <a:gd name="T43" fmla="*/ 80 h 425"/>
                <a:gd name="T44" fmla="*/ 74 w 531"/>
                <a:gd name="T45" fmla="*/ 109 h 425"/>
                <a:gd name="T46" fmla="*/ 62 w 531"/>
                <a:gd name="T47" fmla="*/ 141 h 425"/>
                <a:gd name="T48" fmla="*/ 14 w 531"/>
                <a:gd name="T49" fmla="*/ 167 h 425"/>
                <a:gd name="T50" fmla="*/ 9 w 531"/>
                <a:gd name="T51" fmla="*/ 185 h 425"/>
                <a:gd name="T52" fmla="*/ 10 w 531"/>
                <a:gd name="T53" fmla="*/ 211 h 425"/>
                <a:gd name="T54" fmla="*/ 49 w 531"/>
                <a:gd name="T55" fmla="*/ 220 h 425"/>
                <a:gd name="T56" fmla="*/ 44 w 531"/>
                <a:gd name="T57" fmla="*/ 246 h 425"/>
                <a:gd name="T58" fmla="*/ 52 w 531"/>
                <a:gd name="T59" fmla="*/ 273 h 425"/>
                <a:gd name="T60" fmla="*/ 76 w 531"/>
                <a:gd name="T61" fmla="*/ 290 h 425"/>
                <a:gd name="T62" fmla="*/ 107 w 531"/>
                <a:gd name="T63" fmla="*/ 308 h 425"/>
                <a:gd name="T64" fmla="*/ 144 w 531"/>
                <a:gd name="T65" fmla="*/ 312 h 425"/>
                <a:gd name="T66" fmla="*/ 182 w 531"/>
                <a:gd name="T67" fmla="*/ 307 h 425"/>
                <a:gd name="T68" fmla="*/ 207 w 531"/>
                <a:gd name="T69" fmla="*/ 315 h 425"/>
                <a:gd name="T70" fmla="*/ 220 w 531"/>
                <a:gd name="T71" fmla="*/ 336 h 425"/>
                <a:gd name="T72" fmla="*/ 218 w 531"/>
                <a:gd name="T73" fmla="*/ 362 h 425"/>
                <a:gd name="T74" fmla="*/ 228 w 531"/>
                <a:gd name="T75" fmla="*/ 375 h 425"/>
                <a:gd name="T76" fmla="*/ 249 w 531"/>
                <a:gd name="T77" fmla="*/ 388 h 425"/>
                <a:gd name="T78" fmla="*/ 279 w 531"/>
                <a:gd name="T79" fmla="*/ 368 h 425"/>
                <a:gd name="T80" fmla="*/ 303 w 531"/>
                <a:gd name="T81" fmla="*/ 386 h 425"/>
                <a:gd name="T82" fmla="*/ 322 w 531"/>
                <a:gd name="T83" fmla="*/ 399 h 425"/>
                <a:gd name="T84" fmla="*/ 335 w 531"/>
                <a:gd name="T85" fmla="*/ 381 h 425"/>
                <a:gd name="T86" fmla="*/ 356 w 531"/>
                <a:gd name="T87" fmla="*/ 373 h 425"/>
                <a:gd name="T88" fmla="*/ 375 w 531"/>
                <a:gd name="T89" fmla="*/ 366 h 425"/>
                <a:gd name="T90" fmla="*/ 388 w 531"/>
                <a:gd name="T91" fmla="*/ 351 h 425"/>
                <a:gd name="T92" fmla="*/ 399 w 531"/>
                <a:gd name="T93" fmla="*/ 333 h 425"/>
                <a:gd name="T94" fmla="*/ 412 w 531"/>
                <a:gd name="T95" fmla="*/ 313 h 425"/>
                <a:gd name="T96" fmla="*/ 422 w 531"/>
                <a:gd name="T97" fmla="*/ 291 h 425"/>
                <a:gd name="T98" fmla="*/ 408 w 531"/>
                <a:gd name="T99" fmla="*/ 271 h 425"/>
                <a:gd name="T100" fmla="*/ 404 w 531"/>
                <a:gd name="T101" fmla="*/ 221 h 425"/>
                <a:gd name="T102" fmla="*/ 426 w 531"/>
                <a:gd name="T103" fmla="*/ 208 h 425"/>
                <a:gd name="T104" fmla="*/ 400 w 531"/>
                <a:gd name="T105" fmla="*/ 206 h 425"/>
                <a:gd name="T106" fmla="*/ 386 w 531"/>
                <a:gd name="T107" fmla="*/ 183 h 425"/>
                <a:gd name="T108" fmla="*/ 426 w 531"/>
                <a:gd name="T109" fmla="*/ 162 h 425"/>
                <a:gd name="T110" fmla="*/ 441 w 531"/>
                <a:gd name="T111" fmla="*/ 173 h 425"/>
                <a:gd name="T112" fmla="*/ 464 w 531"/>
                <a:gd name="T113" fmla="*/ 145 h 425"/>
                <a:gd name="T114" fmla="*/ 487 w 531"/>
                <a:gd name="T115" fmla="*/ 139 h 425"/>
                <a:gd name="T116" fmla="*/ 501 w 531"/>
                <a:gd name="T117" fmla="*/ 119 h 425"/>
                <a:gd name="T118" fmla="*/ 236 w 531"/>
                <a:gd name="T119" fmla="*/ 2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1" h="425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288">
              <a:extLst>
                <a:ext uri="{FF2B5EF4-FFF2-40B4-BE49-F238E27FC236}">
                  <a16:creationId xmlns:a16="http://schemas.microsoft.com/office/drawing/2014/main" id="{03E4D256-5A04-76E3-5172-9669CADA11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7468" y="4902052"/>
              <a:ext cx="271258" cy="1625748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Freeform 289">
              <a:extLst>
                <a:ext uri="{FF2B5EF4-FFF2-40B4-BE49-F238E27FC236}">
                  <a16:creationId xmlns:a16="http://schemas.microsoft.com/office/drawing/2014/main" id="{441B8BDC-9DE2-0738-9D38-D79956735E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7468" y="4902052"/>
              <a:ext cx="271258" cy="1625748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Freeform 290">
              <a:extLst>
                <a:ext uri="{FF2B5EF4-FFF2-40B4-BE49-F238E27FC236}">
                  <a16:creationId xmlns:a16="http://schemas.microsoft.com/office/drawing/2014/main" id="{852A2D8E-CC2F-042D-66FE-316F41547D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0819" y="3326604"/>
              <a:ext cx="319760" cy="625149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Freeform 291">
              <a:extLst>
                <a:ext uri="{FF2B5EF4-FFF2-40B4-BE49-F238E27FC236}">
                  <a16:creationId xmlns:a16="http://schemas.microsoft.com/office/drawing/2014/main" id="{CAE7FA6A-A641-1018-59A0-4ED7AE83E9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0819" y="3326604"/>
              <a:ext cx="319760" cy="625149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Freeform 292">
              <a:extLst>
                <a:ext uri="{FF2B5EF4-FFF2-40B4-BE49-F238E27FC236}">
                  <a16:creationId xmlns:a16="http://schemas.microsoft.com/office/drawing/2014/main" id="{5908CDA3-BCD2-9526-5709-5F98552A6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819" y="3817024"/>
              <a:ext cx="407785" cy="296407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Freeform 293">
              <a:extLst>
                <a:ext uri="{FF2B5EF4-FFF2-40B4-BE49-F238E27FC236}">
                  <a16:creationId xmlns:a16="http://schemas.microsoft.com/office/drawing/2014/main" id="{4C7C66A6-E290-B5AC-A518-151FC49CC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819" y="3817024"/>
              <a:ext cx="407785" cy="296407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Freeform 294">
              <a:extLst>
                <a:ext uri="{FF2B5EF4-FFF2-40B4-BE49-F238E27FC236}">
                  <a16:creationId xmlns:a16="http://schemas.microsoft.com/office/drawing/2014/main" id="{67E39798-DEB8-A3D2-323E-9ED1CAE470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273" y="376907"/>
              <a:ext cx="2748500" cy="2191615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" name="Freeform 295">
              <a:extLst>
                <a:ext uri="{FF2B5EF4-FFF2-40B4-BE49-F238E27FC236}">
                  <a16:creationId xmlns:a16="http://schemas.microsoft.com/office/drawing/2014/main" id="{31598A4F-92D3-0A1C-205F-02ADFDD18D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273" y="376907"/>
              <a:ext cx="2748500" cy="2191615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Freeform 296">
              <a:extLst>
                <a:ext uri="{FF2B5EF4-FFF2-40B4-BE49-F238E27FC236}">
                  <a16:creationId xmlns:a16="http://schemas.microsoft.com/office/drawing/2014/main" id="{E7A8533C-6FA6-3C38-480B-BEC3F0DDC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957" y="3721814"/>
              <a:ext cx="253294" cy="422156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Freeform 297">
              <a:extLst>
                <a:ext uri="{FF2B5EF4-FFF2-40B4-BE49-F238E27FC236}">
                  <a16:creationId xmlns:a16="http://schemas.microsoft.com/office/drawing/2014/main" id="{C367C5A8-9076-C6F8-CF05-A7055AC4F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957" y="3721814"/>
              <a:ext cx="253294" cy="422156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Freeform 298">
              <a:extLst>
                <a:ext uri="{FF2B5EF4-FFF2-40B4-BE49-F238E27FC236}">
                  <a16:creationId xmlns:a16="http://schemas.microsoft.com/office/drawing/2014/main" id="{B38D4BAF-35CE-BACA-FD24-E3815868B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1834" y="3671514"/>
              <a:ext cx="165269" cy="181438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" name="Freeform 299">
              <a:extLst>
                <a:ext uri="{FF2B5EF4-FFF2-40B4-BE49-F238E27FC236}">
                  <a16:creationId xmlns:a16="http://schemas.microsoft.com/office/drawing/2014/main" id="{125B7052-0430-03EF-B946-BBDEF9D9E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1834" y="3671514"/>
              <a:ext cx="165269" cy="181438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Freeform 300">
              <a:extLst>
                <a:ext uri="{FF2B5EF4-FFF2-40B4-BE49-F238E27FC236}">
                  <a16:creationId xmlns:a16="http://schemas.microsoft.com/office/drawing/2014/main" id="{1FFBECD8-6598-9920-71B6-C9A3254B6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088" y="4341574"/>
              <a:ext cx="70060" cy="79042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" name="Freeform 301">
              <a:extLst>
                <a:ext uri="{FF2B5EF4-FFF2-40B4-BE49-F238E27FC236}">
                  <a16:creationId xmlns:a16="http://schemas.microsoft.com/office/drawing/2014/main" id="{C52D3A7F-2794-5189-A68C-509158F37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088" y="4341574"/>
              <a:ext cx="70060" cy="79042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Freeform 302">
              <a:extLst>
                <a:ext uri="{FF2B5EF4-FFF2-40B4-BE49-F238E27FC236}">
                  <a16:creationId xmlns:a16="http://schemas.microsoft.com/office/drawing/2014/main" id="{638B1201-6ACC-4E76-3698-2FE7401AE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021" y="3197263"/>
              <a:ext cx="256887" cy="623353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" h="177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" name="Freeform 303">
              <a:extLst>
                <a:ext uri="{FF2B5EF4-FFF2-40B4-BE49-F238E27FC236}">
                  <a16:creationId xmlns:a16="http://schemas.microsoft.com/office/drawing/2014/main" id="{5BE89639-585C-186F-2E8E-B067DC783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021" y="3197263"/>
              <a:ext cx="256887" cy="623353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" h="177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Freeform 304">
              <a:extLst>
                <a:ext uri="{FF2B5EF4-FFF2-40B4-BE49-F238E27FC236}">
                  <a16:creationId xmlns:a16="http://schemas.microsoft.com/office/drawing/2014/main" id="{FB46E36A-9DE5-62CE-01B9-E56B565A8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12" y="3623012"/>
              <a:ext cx="229940" cy="226347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" name="Freeform 305">
              <a:extLst>
                <a:ext uri="{FF2B5EF4-FFF2-40B4-BE49-F238E27FC236}">
                  <a16:creationId xmlns:a16="http://schemas.microsoft.com/office/drawing/2014/main" id="{A02E21C4-AE83-2337-4DB5-CD2642F83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12" y="3623012"/>
              <a:ext cx="229940" cy="226347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" name="Freeform 306">
              <a:extLst>
                <a:ext uri="{FF2B5EF4-FFF2-40B4-BE49-F238E27FC236}">
                  <a16:creationId xmlns:a16="http://schemas.microsoft.com/office/drawing/2014/main" id="{C3967314-4EBD-00C6-D167-2FDFDDD69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669" y="2480498"/>
              <a:ext cx="186826" cy="138324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" name="Freeform 307">
              <a:extLst>
                <a:ext uri="{FF2B5EF4-FFF2-40B4-BE49-F238E27FC236}">
                  <a16:creationId xmlns:a16="http://schemas.microsoft.com/office/drawing/2014/main" id="{2BCA5535-2052-9AAC-C0C8-E283A02AF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669" y="2480498"/>
              <a:ext cx="186826" cy="138324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" name="Freeform 308">
              <a:extLst>
                <a:ext uri="{FF2B5EF4-FFF2-40B4-BE49-F238E27FC236}">
                  <a16:creationId xmlns:a16="http://schemas.microsoft.com/office/drawing/2014/main" id="{2E141467-5EC3-B152-20CA-B5410C2B9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930" y="4059538"/>
              <a:ext cx="46707" cy="32335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" name="Freeform 309">
              <a:extLst>
                <a:ext uri="{FF2B5EF4-FFF2-40B4-BE49-F238E27FC236}">
                  <a16:creationId xmlns:a16="http://schemas.microsoft.com/office/drawing/2014/main" id="{9741DEB1-36D5-B447-DF2C-0C9A302F8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930" y="4059538"/>
              <a:ext cx="46707" cy="32335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" name="Freeform 310">
              <a:extLst>
                <a:ext uri="{FF2B5EF4-FFF2-40B4-BE49-F238E27FC236}">
                  <a16:creationId xmlns:a16="http://schemas.microsoft.com/office/drawing/2014/main" id="{B13FBB0A-3975-0BDD-C100-E222F20104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1601" y="4046963"/>
              <a:ext cx="1219760" cy="1491017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" name="Freeform 311">
              <a:extLst>
                <a:ext uri="{FF2B5EF4-FFF2-40B4-BE49-F238E27FC236}">
                  <a16:creationId xmlns:a16="http://schemas.microsoft.com/office/drawing/2014/main" id="{B47EA815-FDE1-2247-FDCF-6DFC9A19B1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1601" y="4046963"/>
              <a:ext cx="1219760" cy="1491017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" name="Freeform 312">
              <a:extLst>
                <a:ext uri="{FF2B5EF4-FFF2-40B4-BE49-F238E27FC236}">
                  <a16:creationId xmlns:a16="http://schemas.microsoft.com/office/drawing/2014/main" id="{826C5B95-CD51-DCF6-8EEF-4FBD5C940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6867" y="4912831"/>
              <a:ext cx="298203" cy="355688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" name="Freeform 313">
              <a:extLst>
                <a:ext uri="{FF2B5EF4-FFF2-40B4-BE49-F238E27FC236}">
                  <a16:creationId xmlns:a16="http://schemas.microsoft.com/office/drawing/2014/main" id="{C3F69DF2-022A-6091-FC9D-37D09C199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6867" y="4912831"/>
              <a:ext cx="298203" cy="355688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" name="Freeform 314">
              <a:extLst>
                <a:ext uri="{FF2B5EF4-FFF2-40B4-BE49-F238E27FC236}">
                  <a16:creationId xmlns:a16="http://schemas.microsoft.com/office/drawing/2014/main" id="{FB2C3DD0-668C-9B63-3604-1C01419D1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3694" y="2446366"/>
              <a:ext cx="123953" cy="122156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" name="Freeform 315">
              <a:extLst>
                <a:ext uri="{FF2B5EF4-FFF2-40B4-BE49-F238E27FC236}">
                  <a16:creationId xmlns:a16="http://schemas.microsoft.com/office/drawing/2014/main" id="{3BBA56D8-E485-FCBC-1040-0881DFD9F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3694" y="2446366"/>
              <a:ext cx="123953" cy="122156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" name="Freeform 316">
              <a:extLst>
                <a:ext uri="{FF2B5EF4-FFF2-40B4-BE49-F238E27FC236}">
                  <a16:creationId xmlns:a16="http://schemas.microsoft.com/office/drawing/2014/main" id="{F78F1426-99F4-4B23-B974-60F628EE3B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9923" y="4637980"/>
              <a:ext cx="370060" cy="454491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" name="Freeform 317">
              <a:extLst>
                <a:ext uri="{FF2B5EF4-FFF2-40B4-BE49-F238E27FC236}">
                  <a16:creationId xmlns:a16="http://schemas.microsoft.com/office/drawing/2014/main" id="{2A135F54-B1FA-D9D9-9528-24DA275763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9923" y="4637980"/>
              <a:ext cx="370060" cy="454491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" name="Freeform 318">
              <a:extLst>
                <a:ext uri="{FF2B5EF4-FFF2-40B4-BE49-F238E27FC236}">
                  <a16:creationId xmlns:a16="http://schemas.microsoft.com/office/drawing/2014/main" id="{6BFB68A3-2413-91A2-E114-264086063D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6625" y="3157742"/>
              <a:ext cx="91617" cy="5209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9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" name="Freeform 319">
              <a:extLst>
                <a:ext uri="{FF2B5EF4-FFF2-40B4-BE49-F238E27FC236}">
                  <a16:creationId xmlns:a16="http://schemas.microsoft.com/office/drawing/2014/main" id="{C6C069FB-1259-294A-323E-1C8388AA1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6625" y="3157742"/>
              <a:ext cx="91617" cy="5209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9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" name="Freeform 320">
              <a:extLst>
                <a:ext uri="{FF2B5EF4-FFF2-40B4-BE49-F238E27FC236}">
                  <a16:creationId xmlns:a16="http://schemas.microsoft.com/office/drawing/2014/main" id="{06AF457D-AD99-77D4-091B-C92833195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017" y="3746963"/>
              <a:ext cx="88024" cy="260479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" name="Freeform 321">
              <a:extLst>
                <a:ext uri="{FF2B5EF4-FFF2-40B4-BE49-F238E27FC236}">
                  <a16:creationId xmlns:a16="http://schemas.microsoft.com/office/drawing/2014/main" id="{35D810D4-5B83-7175-A7E2-352C35C6A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017" y="3746963"/>
              <a:ext cx="88024" cy="260479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" name="Freeform 322">
              <a:extLst>
                <a:ext uri="{FF2B5EF4-FFF2-40B4-BE49-F238E27FC236}">
                  <a16:creationId xmlns:a16="http://schemas.microsoft.com/office/drawing/2014/main" id="{16290525-2341-097F-4D85-46C519160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295" y="3527802"/>
              <a:ext cx="39521" cy="102396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" name="Freeform 323">
              <a:extLst>
                <a:ext uri="{FF2B5EF4-FFF2-40B4-BE49-F238E27FC236}">
                  <a16:creationId xmlns:a16="http://schemas.microsoft.com/office/drawing/2014/main" id="{A2F2824F-834C-E124-7DDD-A86752D16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295" y="3527802"/>
              <a:ext cx="39521" cy="102396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" name="Freeform 324">
              <a:extLst>
                <a:ext uri="{FF2B5EF4-FFF2-40B4-BE49-F238E27FC236}">
                  <a16:creationId xmlns:a16="http://schemas.microsoft.com/office/drawing/2014/main" id="{98F496EB-D8D6-3A82-8CF4-86A436393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723" y="2157145"/>
              <a:ext cx="125748" cy="880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" name="Freeform 325">
              <a:extLst>
                <a:ext uri="{FF2B5EF4-FFF2-40B4-BE49-F238E27FC236}">
                  <a16:creationId xmlns:a16="http://schemas.microsoft.com/office/drawing/2014/main" id="{DCE81FC0-75AC-B958-286C-B0715B68B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723" y="2157145"/>
              <a:ext cx="125748" cy="880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4" name="Freeform 326">
              <a:extLst>
                <a:ext uri="{FF2B5EF4-FFF2-40B4-BE49-F238E27FC236}">
                  <a16:creationId xmlns:a16="http://schemas.microsoft.com/office/drawing/2014/main" id="{AD297669-5429-2B6F-5609-AE4AF701A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357" y="1923612"/>
              <a:ext cx="229940" cy="226347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5" name="Freeform 327">
              <a:extLst>
                <a:ext uri="{FF2B5EF4-FFF2-40B4-BE49-F238E27FC236}">
                  <a16:creationId xmlns:a16="http://schemas.microsoft.com/office/drawing/2014/main" id="{7BE368FB-8640-B33D-2F51-0884CDE4B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357" y="1923612"/>
              <a:ext cx="229940" cy="226347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6" name="Freeform 328">
              <a:extLst>
                <a:ext uri="{FF2B5EF4-FFF2-40B4-BE49-F238E27FC236}">
                  <a16:creationId xmlns:a16="http://schemas.microsoft.com/office/drawing/2014/main" id="{C5503C4E-4CEA-FD6E-3FB5-DAE6E5201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631" y="3278102"/>
              <a:ext cx="25150" cy="19761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7" name="Freeform 329">
              <a:extLst>
                <a:ext uri="{FF2B5EF4-FFF2-40B4-BE49-F238E27FC236}">
                  <a16:creationId xmlns:a16="http://schemas.microsoft.com/office/drawing/2014/main" id="{8D553D1E-CD63-5CF4-41E8-A04D6DC44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631" y="3278102"/>
              <a:ext cx="25150" cy="19761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8" name="Freeform 330">
              <a:extLst>
                <a:ext uri="{FF2B5EF4-FFF2-40B4-BE49-F238E27FC236}">
                  <a16:creationId xmlns:a16="http://schemas.microsoft.com/office/drawing/2014/main" id="{09FD5C22-15A8-353D-3BCD-25043816F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8123" y="3234988"/>
              <a:ext cx="165269" cy="24071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68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9" name="Freeform 331">
              <a:extLst>
                <a:ext uri="{FF2B5EF4-FFF2-40B4-BE49-F238E27FC236}">
                  <a16:creationId xmlns:a16="http://schemas.microsoft.com/office/drawing/2014/main" id="{0091C91F-2681-9BC7-7312-3B9BFB7F4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8123" y="3234988"/>
              <a:ext cx="165269" cy="24071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68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0" name="Freeform 332">
              <a:extLst>
                <a:ext uri="{FF2B5EF4-FFF2-40B4-BE49-F238E27FC236}">
                  <a16:creationId xmlns:a16="http://schemas.microsoft.com/office/drawing/2014/main" id="{86F713CE-869D-D6F0-C3B5-5981727D1A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4711" y="2586485"/>
              <a:ext cx="154491" cy="138324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1" name="Freeform 333">
              <a:extLst>
                <a:ext uri="{FF2B5EF4-FFF2-40B4-BE49-F238E27FC236}">
                  <a16:creationId xmlns:a16="http://schemas.microsoft.com/office/drawing/2014/main" id="{D5400DB8-FF47-9283-A443-9224E43066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4711" y="2586485"/>
              <a:ext cx="154491" cy="138324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" name="Freeform 334">
              <a:extLst>
                <a:ext uri="{FF2B5EF4-FFF2-40B4-BE49-F238E27FC236}">
                  <a16:creationId xmlns:a16="http://schemas.microsoft.com/office/drawing/2014/main" id="{C05CD799-3BC9-4941-E3E6-1B7223AE0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239" y="2263132"/>
              <a:ext cx="211976" cy="114970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" name="Freeform 335">
              <a:extLst>
                <a:ext uri="{FF2B5EF4-FFF2-40B4-BE49-F238E27FC236}">
                  <a16:creationId xmlns:a16="http://schemas.microsoft.com/office/drawing/2014/main" id="{29370AE0-CA71-C085-70DA-BE53AE983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239" y="2263132"/>
              <a:ext cx="211976" cy="114970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" name="Freeform 336">
              <a:extLst>
                <a:ext uri="{FF2B5EF4-FFF2-40B4-BE49-F238E27FC236}">
                  <a16:creationId xmlns:a16="http://schemas.microsoft.com/office/drawing/2014/main" id="{DE91F5D4-FA51-4880-01EB-4054928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8002" y="4670316"/>
              <a:ext cx="1223353" cy="1304190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" name="Freeform 337">
              <a:extLst>
                <a:ext uri="{FF2B5EF4-FFF2-40B4-BE49-F238E27FC236}">
                  <a16:creationId xmlns:a16="http://schemas.microsoft.com/office/drawing/2014/main" id="{6B0B9634-357E-B615-C147-BD7CF94F5D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8002" y="4670316"/>
              <a:ext cx="1223353" cy="1304190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" name="Freeform 338">
              <a:extLst>
                <a:ext uri="{FF2B5EF4-FFF2-40B4-BE49-F238E27FC236}">
                  <a16:creationId xmlns:a16="http://schemas.microsoft.com/office/drawing/2014/main" id="{0CEFFF2F-E708-8ADA-56F4-BDC13854E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9800" y="2611635"/>
              <a:ext cx="107784" cy="102396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" name="Freeform 339">
              <a:extLst>
                <a:ext uri="{FF2B5EF4-FFF2-40B4-BE49-F238E27FC236}">
                  <a16:creationId xmlns:a16="http://schemas.microsoft.com/office/drawing/2014/main" id="{2FB83E97-6C83-E9E8-EC49-48989A728B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9800" y="2611635"/>
              <a:ext cx="107784" cy="102396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8" name="Freeform 340">
              <a:extLst>
                <a:ext uri="{FF2B5EF4-FFF2-40B4-BE49-F238E27FC236}">
                  <a16:creationId xmlns:a16="http://schemas.microsoft.com/office/drawing/2014/main" id="{DA99BB23-9914-D3C8-28F9-90FED59442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936" y="5058339"/>
              <a:ext cx="599999" cy="1420957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9" name="Freeform 341">
              <a:extLst>
                <a:ext uri="{FF2B5EF4-FFF2-40B4-BE49-F238E27FC236}">
                  <a16:creationId xmlns:a16="http://schemas.microsoft.com/office/drawing/2014/main" id="{4D70FCA8-7BE6-EAC0-7183-D5255705B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936" y="5058339"/>
              <a:ext cx="599999" cy="1420957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0" name="Freeform 342">
              <a:extLst>
                <a:ext uri="{FF2B5EF4-FFF2-40B4-BE49-F238E27FC236}">
                  <a16:creationId xmlns:a16="http://schemas.microsoft.com/office/drawing/2014/main" id="{C96DEBD8-0834-6FF0-BAD6-802C07DAB9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6148" y="4381095"/>
              <a:ext cx="384431" cy="538922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1" name="Freeform 343">
              <a:extLst>
                <a:ext uri="{FF2B5EF4-FFF2-40B4-BE49-F238E27FC236}">
                  <a16:creationId xmlns:a16="http://schemas.microsoft.com/office/drawing/2014/main" id="{D7E24405-9A56-A6A3-1A23-4368C0F5B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6148" y="4381095"/>
              <a:ext cx="384431" cy="538922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Freeform 344">
              <a:extLst>
                <a:ext uri="{FF2B5EF4-FFF2-40B4-BE49-F238E27FC236}">
                  <a16:creationId xmlns:a16="http://schemas.microsoft.com/office/drawing/2014/main" id="{9B80D860-68A5-0CCF-9837-DB57891F6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759" y="2554150"/>
              <a:ext cx="10778" cy="1437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Freeform 345">
              <a:extLst>
                <a:ext uri="{FF2B5EF4-FFF2-40B4-BE49-F238E27FC236}">
                  <a16:creationId xmlns:a16="http://schemas.microsoft.com/office/drawing/2014/main" id="{34E03F16-1650-EB23-0668-9F639D54C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759" y="2554150"/>
              <a:ext cx="10778" cy="1437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4" name="Freeform 346">
              <a:extLst>
                <a:ext uri="{FF2B5EF4-FFF2-40B4-BE49-F238E27FC236}">
                  <a16:creationId xmlns:a16="http://schemas.microsoft.com/office/drawing/2014/main" id="{3B75EC9D-DC81-C2D7-9C0E-68148B954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353" y="2787683"/>
              <a:ext cx="596407" cy="714969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5" name="Freeform 347">
              <a:extLst>
                <a:ext uri="{FF2B5EF4-FFF2-40B4-BE49-F238E27FC236}">
                  <a16:creationId xmlns:a16="http://schemas.microsoft.com/office/drawing/2014/main" id="{890BF06C-5692-9529-B661-32F7165FD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353" y="2787683"/>
              <a:ext cx="596407" cy="714969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6" name="Freeform 348">
              <a:extLst>
                <a:ext uri="{FF2B5EF4-FFF2-40B4-BE49-F238E27FC236}">
                  <a16:creationId xmlns:a16="http://schemas.microsoft.com/office/drawing/2014/main" id="{00FFA047-100B-05D2-9C48-4B5A56233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088" y="2561336"/>
              <a:ext cx="59282" cy="120360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7" name="Freeform 349">
              <a:extLst>
                <a:ext uri="{FF2B5EF4-FFF2-40B4-BE49-F238E27FC236}">
                  <a16:creationId xmlns:a16="http://schemas.microsoft.com/office/drawing/2014/main" id="{1FE542D5-A9DD-92FA-FBF9-468C74AE9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088" y="2561336"/>
              <a:ext cx="59282" cy="120360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8" name="Freeform 350">
              <a:extLst>
                <a:ext uri="{FF2B5EF4-FFF2-40B4-BE49-F238E27FC236}">
                  <a16:creationId xmlns:a16="http://schemas.microsoft.com/office/drawing/2014/main" id="{9DEE4E35-9A2C-0213-208E-C632F2947D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196" y="1113433"/>
              <a:ext cx="11378432" cy="102934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9" name="Freeform 351">
              <a:extLst>
                <a:ext uri="{FF2B5EF4-FFF2-40B4-BE49-F238E27FC236}">
                  <a16:creationId xmlns:a16="http://schemas.microsoft.com/office/drawing/2014/main" id="{B6F76CDC-9E02-C73C-59E1-6244D0863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196" y="1113433"/>
              <a:ext cx="11378432" cy="102934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0" name="Freeform 352">
              <a:extLst>
                <a:ext uri="{FF2B5EF4-FFF2-40B4-BE49-F238E27FC236}">
                  <a16:creationId xmlns:a16="http://schemas.microsoft.com/office/drawing/2014/main" id="{463AF64C-581D-D970-B2DE-1CD37EC8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758" y="2766126"/>
              <a:ext cx="404192" cy="325150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1" name="Freeform 353">
              <a:extLst>
                <a:ext uri="{FF2B5EF4-FFF2-40B4-BE49-F238E27FC236}">
                  <a16:creationId xmlns:a16="http://schemas.microsoft.com/office/drawing/2014/main" id="{5F593668-9262-5161-2130-6E8C5DCEE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758" y="2766126"/>
              <a:ext cx="404192" cy="325150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2" name="Freeform 354">
              <a:extLst>
                <a:ext uri="{FF2B5EF4-FFF2-40B4-BE49-F238E27FC236}">
                  <a16:creationId xmlns:a16="http://schemas.microsoft.com/office/drawing/2014/main" id="{1282B1DB-6356-5271-0696-E016FE9D7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217" y="3612233"/>
              <a:ext cx="25150" cy="10778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3" name="Freeform 355">
              <a:extLst>
                <a:ext uri="{FF2B5EF4-FFF2-40B4-BE49-F238E27FC236}">
                  <a16:creationId xmlns:a16="http://schemas.microsoft.com/office/drawing/2014/main" id="{E1D8C830-693A-6777-FA18-8F570EA4F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217" y="3612233"/>
              <a:ext cx="25150" cy="10778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4" name="Freeform 356">
              <a:extLst>
                <a:ext uri="{FF2B5EF4-FFF2-40B4-BE49-F238E27FC236}">
                  <a16:creationId xmlns:a16="http://schemas.microsoft.com/office/drawing/2014/main" id="{1CB2E944-4636-8994-5DF5-F292EA38E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403" y="3644569"/>
              <a:ext cx="7186" cy="10778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5" name="Freeform 357">
              <a:extLst>
                <a:ext uri="{FF2B5EF4-FFF2-40B4-BE49-F238E27FC236}">
                  <a16:creationId xmlns:a16="http://schemas.microsoft.com/office/drawing/2014/main" id="{6AC0362D-E7B4-256B-F4EF-98B1F4DEC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403" y="3644569"/>
              <a:ext cx="7186" cy="10778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6" name="Freeform 358">
              <a:extLst>
                <a:ext uri="{FF2B5EF4-FFF2-40B4-BE49-F238E27FC236}">
                  <a16:creationId xmlns:a16="http://schemas.microsoft.com/office/drawing/2014/main" id="{55FD253D-7687-CA47-6ED3-221AC3409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774" y="3675107"/>
              <a:ext cx="14371" cy="1437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7" name="Freeform 359">
              <a:extLst>
                <a:ext uri="{FF2B5EF4-FFF2-40B4-BE49-F238E27FC236}">
                  <a16:creationId xmlns:a16="http://schemas.microsoft.com/office/drawing/2014/main" id="{0FEDF1EF-AAFE-80FF-19A1-6A6AA8CF0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774" y="3675107"/>
              <a:ext cx="14371" cy="1437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8" name="Freeform 360">
              <a:extLst>
                <a:ext uri="{FF2B5EF4-FFF2-40B4-BE49-F238E27FC236}">
                  <a16:creationId xmlns:a16="http://schemas.microsoft.com/office/drawing/2014/main" id="{F349E890-6FB6-4587-0AE8-9DD127ADB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498" y="3732592"/>
              <a:ext cx="10778" cy="1077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9" name="Freeform 361">
              <a:extLst>
                <a:ext uri="{FF2B5EF4-FFF2-40B4-BE49-F238E27FC236}">
                  <a16:creationId xmlns:a16="http://schemas.microsoft.com/office/drawing/2014/main" id="{855469D1-DB6A-0155-3123-104F2B1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498" y="3732592"/>
              <a:ext cx="10778" cy="1077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2" cap="rnd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80" name="Group 779">
            <a:extLst>
              <a:ext uri="{FF2B5EF4-FFF2-40B4-BE49-F238E27FC236}">
                <a16:creationId xmlns:a16="http://schemas.microsoft.com/office/drawing/2014/main" id="{1B6BED9E-3B17-FA88-DEFE-E09A011F0B5B}"/>
              </a:ext>
            </a:extLst>
          </p:cNvPr>
          <p:cNvGrpSpPr/>
          <p:nvPr/>
        </p:nvGrpSpPr>
        <p:grpSpPr>
          <a:xfrm flipH="1" flipV="1">
            <a:off x="6040981" y="4410741"/>
            <a:ext cx="901111" cy="486859"/>
            <a:chOff x="3893159" y="3407571"/>
            <a:chExt cx="812425" cy="301391"/>
          </a:xfrm>
        </p:grpSpPr>
        <p:cxnSp>
          <p:nvCxnSpPr>
            <p:cNvPr id="781" name="Straight Connector 780">
              <a:extLst>
                <a:ext uri="{FF2B5EF4-FFF2-40B4-BE49-F238E27FC236}">
                  <a16:creationId xmlns:a16="http://schemas.microsoft.com/office/drawing/2014/main" id="{B51F9B2A-BADC-5FD6-5053-7DBE48C98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3159" y="3417972"/>
              <a:ext cx="808567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2" name="Straight Connector 781">
              <a:extLst>
                <a:ext uri="{FF2B5EF4-FFF2-40B4-BE49-F238E27FC236}">
                  <a16:creationId xmlns:a16="http://schemas.microsoft.com/office/drawing/2014/main" id="{103FBEDC-0840-6FE3-3099-99CE15432098}"/>
                </a:ext>
              </a:extLst>
            </p:cNvPr>
            <p:cNvCxnSpPr>
              <a:cxnSpLocks/>
              <a:stCxn id="529" idx="35"/>
            </p:cNvCxnSpPr>
            <p:nvPr/>
          </p:nvCxnSpPr>
          <p:spPr>
            <a:xfrm flipH="1">
              <a:off x="4701723" y="3407571"/>
              <a:ext cx="3861" cy="301391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3" name="Group 782">
            <a:extLst>
              <a:ext uri="{FF2B5EF4-FFF2-40B4-BE49-F238E27FC236}">
                <a16:creationId xmlns:a16="http://schemas.microsoft.com/office/drawing/2014/main" id="{39728488-9768-2E15-ACBD-896F993B9404}"/>
              </a:ext>
            </a:extLst>
          </p:cNvPr>
          <p:cNvGrpSpPr/>
          <p:nvPr/>
        </p:nvGrpSpPr>
        <p:grpSpPr>
          <a:xfrm rot="5400000" flipH="1" flipV="1">
            <a:off x="4498524" y="4491034"/>
            <a:ext cx="1018725" cy="146684"/>
            <a:chOff x="4104978" y="2512183"/>
            <a:chExt cx="596748" cy="1196778"/>
          </a:xfrm>
        </p:grpSpPr>
        <p:cxnSp>
          <p:nvCxnSpPr>
            <p:cNvPr id="784" name="Straight Connector 783">
              <a:extLst>
                <a:ext uri="{FF2B5EF4-FFF2-40B4-BE49-F238E27FC236}">
                  <a16:creationId xmlns:a16="http://schemas.microsoft.com/office/drawing/2014/main" id="{57D6E36B-4E1D-F790-632C-91B1D7613E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04978" y="2521123"/>
              <a:ext cx="596747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5" name="Straight Connector 784">
              <a:extLst>
                <a:ext uri="{FF2B5EF4-FFF2-40B4-BE49-F238E27FC236}">
                  <a16:creationId xmlns:a16="http://schemas.microsoft.com/office/drawing/2014/main" id="{ECDBE115-E3E0-5A68-B6DC-B3A0F4F80E3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03337" y="3110572"/>
              <a:ext cx="1196778" cy="0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6" name="Group 785">
            <a:extLst>
              <a:ext uri="{FF2B5EF4-FFF2-40B4-BE49-F238E27FC236}">
                <a16:creationId xmlns:a16="http://schemas.microsoft.com/office/drawing/2014/main" id="{FD9F19F8-C7AD-C955-CD61-38AE4A2B7D86}"/>
              </a:ext>
            </a:extLst>
          </p:cNvPr>
          <p:cNvGrpSpPr/>
          <p:nvPr/>
        </p:nvGrpSpPr>
        <p:grpSpPr>
          <a:xfrm rot="16200000" flipH="1">
            <a:off x="9842597" y="5039541"/>
            <a:ext cx="1452914" cy="617273"/>
            <a:chOff x="4104979" y="2512183"/>
            <a:chExt cx="917836" cy="1022462"/>
          </a:xfrm>
        </p:grpSpPr>
        <p:cxnSp>
          <p:nvCxnSpPr>
            <p:cNvPr id="787" name="Straight Connector 786">
              <a:extLst>
                <a:ext uri="{FF2B5EF4-FFF2-40B4-BE49-F238E27FC236}">
                  <a16:creationId xmlns:a16="http://schemas.microsoft.com/office/drawing/2014/main" id="{332E2D68-AA2A-FADD-1388-06044221F25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4563897" y="2062207"/>
              <a:ext cx="0" cy="917836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8" name="Straight Connector 787">
              <a:extLst>
                <a:ext uri="{FF2B5EF4-FFF2-40B4-BE49-F238E27FC236}">
                  <a16:creationId xmlns:a16="http://schemas.microsoft.com/office/drawing/2014/main" id="{8F92CD26-9CCD-1406-91BC-AE172B00088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504074" y="3023414"/>
              <a:ext cx="1022462" cy="0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67F85976-0CFB-0725-0F90-085D5127374D}"/>
              </a:ext>
            </a:extLst>
          </p:cNvPr>
          <p:cNvGrpSpPr/>
          <p:nvPr/>
        </p:nvGrpSpPr>
        <p:grpSpPr>
          <a:xfrm>
            <a:off x="5029324" y="2506727"/>
            <a:ext cx="562103" cy="1111943"/>
            <a:chOff x="4104979" y="3214179"/>
            <a:chExt cx="596747" cy="1228111"/>
          </a:xfrm>
        </p:grpSpPr>
        <p:cxnSp>
          <p:nvCxnSpPr>
            <p:cNvPr id="794" name="Straight Connector 793">
              <a:extLst>
                <a:ext uri="{FF2B5EF4-FFF2-40B4-BE49-F238E27FC236}">
                  <a16:creationId xmlns:a16="http://schemas.microsoft.com/office/drawing/2014/main" id="{2A696546-3E72-2C63-F11B-847AF3E14F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04979" y="3227002"/>
              <a:ext cx="596747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5" name="Straight Connector 794">
              <a:extLst>
                <a:ext uri="{FF2B5EF4-FFF2-40B4-BE49-F238E27FC236}">
                  <a16:creationId xmlns:a16="http://schemas.microsoft.com/office/drawing/2014/main" id="{CA118D4D-F111-6F26-D027-D69623C3030D}"/>
                </a:ext>
              </a:extLst>
            </p:cNvPr>
            <p:cNvCxnSpPr>
              <a:cxnSpLocks/>
            </p:cNvCxnSpPr>
            <p:nvPr/>
          </p:nvCxnSpPr>
          <p:spPr>
            <a:xfrm>
              <a:off x="4701726" y="3214179"/>
              <a:ext cx="0" cy="1228111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6" name="Group 795">
            <a:extLst>
              <a:ext uri="{FF2B5EF4-FFF2-40B4-BE49-F238E27FC236}">
                <a16:creationId xmlns:a16="http://schemas.microsoft.com/office/drawing/2014/main" id="{15F842FB-0676-B8DE-929D-68AC3CC848E9}"/>
              </a:ext>
            </a:extLst>
          </p:cNvPr>
          <p:cNvGrpSpPr/>
          <p:nvPr/>
        </p:nvGrpSpPr>
        <p:grpSpPr>
          <a:xfrm>
            <a:off x="3237065" y="1628800"/>
            <a:ext cx="1808731" cy="1808731"/>
            <a:chOff x="1085319" y="1269211"/>
            <a:chExt cx="1997694" cy="1997694"/>
          </a:xfrm>
        </p:grpSpPr>
        <p:sp>
          <p:nvSpPr>
            <p:cNvPr id="797" name="Oval 796">
              <a:extLst>
                <a:ext uri="{FF2B5EF4-FFF2-40B4-BE49-F238E27FC236}">
                  <a16:creationId xmlns:a16="http://schemas.microsoft.com/office/drawing/2014/main" id="{87D459C6-8208-BC52-F294-4A6779BE172B}"/>
                </a:ext>
              </a:extLst>
            </p:cNvPr>
            <p:cNvSpPr/>
            <p:nvPr/>
          </p:nvSpPr>
          <p:spPr>
            <a:xfrm>
              <a:off x="1085319" y="1269211"/>
              <a:ext cx="1997694" cy="199769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9D916419-B64A-DFEA-2F34-150FAD10DB99}"/>
                </a:ext>
              </a:extLst>
            </p:cNvPr>
            <p:cNvSpPr txBox="1"/>
            <p:nvPr/>
          </p:nvSpPr>
          <p:spPr>
            <a:xfrm>
              <a:off x="1140642" y="1489014"/>
              <a:ext cx="1890442" cy="14617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400" b="1">
                  <a:solidFill>
                    <a:schemeClr val="bg1"/>
                  </a:solidFill>
                </a:rPr>
                <a:t>Corporate, Manufacturing,</a:t>
              </a:r>
              <a:br>
                <a:rPr lang="en-US" sz="1400" b="1">
                  <a:solidFill>
                    <a:schemeClr val="bg1"/>
                  </a:solidFill>
                </a:rPr>
              </a:br>
              <a:r>
                <a:rPr lang="en-US" sz="1400" b="1">
                  <a:solidFill>
                    <a:schemeClr val="bg1"/>
                  </a:solidFill>
                </a:rPr>
                <a:t>&amp; Distribution</a:t>
              </a:r>
              <a:endParaRPr lang="en-US" sz="1050" b="1">
                <a:solidFill>
                  <a:schemeClr val="bg1"/>
                </a:solidFill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Caledonia, </a:t>
              </a:r>
              <a:br>
                <a:rPr lang="en-US" sz="1400">
                  <a:solidFill>
                    <a:schemeClr val="bg1"/>
                  </a:solidFill>
                </a:rPr>
              </a:br>
              <a:r>
                <a:rPr lang="en-US" sz="1400">
                  <a:solidFill>
                    <a:schemeClr val="bg1"/>
                  </a:solidFill>
                </a:rPr>
                <a:t>Michigan (HQ)</a:t>
              </a:r>
            </a:p>
          </p:txBody>
        </p:sp>
      </p:grpSp>
      <p:grpSp>
        <p:nvGrpSpPr>
          <p:cNvPr id="799" name="Group 798">
            <a:extLst>
              <a:ext uri="{FF2B5EF4-FFF2-40B4-BE49-F238E27FC236}">
                <a16:creationId xmlns:a16="http://schemas.microsoft.com/office/drawing/2014/main" id="{A790A861-4AA1-96EB-5AD5-BDE05176CDFA}"/>
              </a:ext>
            </a:extLst>
          </p:cNvPr>
          <p:cNvGrpSpPr/>
          <p:nvPr/>
        </p:nvGrpSpPr>
        <p:grpSpPr>
          <a:xfrm>
            <a:off x="6865120" y="3922605"/>
            <a:ext cx="1808731" cy="1808731"/>
            <a:chOff x="881289" y="2264229"/>
            <a:chExt cx="1997694" cy="1997694"/>
          </a:xfrm>
        </p:grpSpPr>
        <p:sp>
          <p:nvSpPr>
            <p:cNvPr id="800" name="Oval 799">
              <a:extLst>
                <a:ext uri="{FF2B5EF4-FFF2-40B4-BE49-F238E27FC236}">
                  <a16:creationId xmlns:a16="http://schemas.microsoft.com/office/drawing/2014/main" id="{D38EDCB7-3EDB-3A57-E8C3-64750F4550E6}"/>
                </a:ext>
              </a:extLst>
            </p:cNvPr>
            <p:cNvSpPr/>
            <p:nvPr/>
          </p:nvSpPr>
          <p:spPr>
            <a:xfrm>
              <a:off x="881289" y="2264229"/>
              <a:ext cx="1997694" cy="199769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D48B7770-381E-C847-1EDC-86FF68CE0821}"/>
                </a:ext>
              </a:extLst>
            </p:cNvPr>
            <p:cNvSpPr txBox="1"/>
            <p:nvPr/>
          </p:nvSpPr>
          <p:spPr>
            <a:xfrm>
              <a:off x="997539" y="2801411"/>
              <a:ext cx="1765194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600" b="1">
                  <a:solidFill>
                    <a:schemeClr val="bg1"/>
                  </a:solidFill>
                </a:rPr>
                <a:t>Manufacturing</a:t>
              </a:r>
              <a:endParaRPr lang="en-US" sz="1100" b="1">
                <a:solidFill>
                  <a:schemeClr val="bg1"/>
                </a:solidFill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Las Piedras,</a:t>
              </a:r>
              <a:br>
                <a:rPr lang="en-US" sz="1400">
                  <a:solidFill>
                    <a:schemeClr val="bg1"/>
                  </a:solidFill>
                </a:rPr>
              </a:br>
              <a:r>
                <a:rPr lang="en-US" sz="1400">
                  <a:solidFill>
                    <a:schemeClr val="bg1"/>
                  </a:solidFill>
                </a:rPr>
                <a:t>Puerto Rico</a:t>
              </a:r>
            </a:p>
          </p:txBody>
        </p:sp>
      </p:grpSp>
      <p:grpSp>
        <p:nvGrpSpPr>
          <p:cNvPr id="802" name="Group 801">
            <a:extLst>
              <a:ext uri="{FF2B5EF4-FFF2-40B4-BE49-F238E27FC236}">
                <a16:creationId xmlns:a16="http://schemas.microsoft.com/office/drawing/2014/main" id="{0175DC67-2B2C-6B44-C06B-1C8C570DF420}"/>
              </a:ext>
            </a:extLst>
          </p:cNvPr>
          <p:cNvGrpSpPr/>
          <p:nvPr/>
        </p:nvGrpSpPr>
        <p:grpSpPr>
          <a:xfrm>
            <a:off x="4075591" y="4556184"/>
            <a:ext cx="1808731" cy="1808731"/>
            <a:chOff x="881289" y="2264229"/>
            <a:chExt cx="1997694" cy="1997694"/>
          </a:xfrm>
        </p:grpSpPr>
        <p:sp>
          <p:nvSpPr>
            <p:cNvPr id="803" name="Oval 802">
              <a:extLst>
                <a:ext uri="{FF2B5EF4-FFF2-40B4-BE49-F238E27FC236}">
                  <a16:creationId xmlns:a16="http://schemas.microsoft.com/office/drawing/2014/main" id="{B122339F-58DC-7C2B-1998-97E83369D789}"/>
                </a:ext>
              </a:extLst>
            </p:cNvPr>
            <p:cNvSpPr/>
            <p:nvPr/>
          </p:nvSpPr>
          <p:spPr>
            <a:xfrm>
              <a:off x="881289" y="2264229"/>
              <a:ext cx="1997694" cy="199769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13738948-C834-6B57-B363-93F70F1D5A5F}"/>
                </a:ext>
              </a:extLst>
            </p:cNvPr>
            <p:cNvSpPr txBox="1"/>
            <p:nvPr/>
          </p:nvSpPr>
          <p:spPr>
            <a:xfrm>
              <a:off x="997539" y="2651202"/>
              <a:ext cx="1765194" cy="12237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400" b="1">
                  <a:solidFill>
                    <a:schemeClr val="bg1"/>
                  </a:solidFill>
                </a:rPr>
                <a:t>Manufacturing &amp; Distribution</a:t>
              </a:r>
              <a:endParaRPr lang="en-US" sz="1050" b="1">
                <a:solidFill>
                  <a:schemeClr val="bg1"/>
                </a:solidFill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Agua Prieta,</a:t>
              </a:r>
              <a:br>
                <a:rPr lang="en-US" sz="1400">
                  <a:solidFill>
                    <a:schemeClr val="bg1"/>
                  </a:solidFill>
                </a:rPr>
              </a:br>
              <a:r>
                <a:rPr lang="en-US" sz="1400">
                  <a:solidFill>
                    <a:schemeClr val="bg1"/>
                  </a:solidFill>
                </a:rPr>
                <a:t>Mexico</a:t>
              </a:r>
            </a:p>
          </p:txBody>
        </p:sp>
      </p:grpSp>
      <p:grpSp>
        <p:nvGrpSpPr>
          <p:cNvPr id="805" name="Group 804">
            <a:extLst>
              <a:ext uri="{FF2B5EF4-FFF2-40B4-BE49-F238E27FC236}">
                <a16:creationId xmlns:a16="http://schemas.microsoft.com/office/drawing/2014/main" id="{9EC850D4-E1DC-20A9-7556-7775619A9CE6}"/>
              </a:ext>
            </a:extLst>
          </p:cNvPr>
          <p:cNvGrpSpPr/>
          <p:nvPr/>
        </p:nvGrpSpPr>
        <p:grpSpPr>
          <a:xfrm>
            <a:off x="9360912" y="3131587"/>
            <a:ext cx="1808731" cy="1808731"/>
            <a:chOff x="881289" y="2264229"/>
            <a:chExt cx="1997694" cy="1997694"/>
          </a:xfrm>
        </p:grpSpPr>
        <p:sp>
          <p:nvSpPr>
            <p:cNvPr id="806" name="Oval 805">
              <a:extLst>
                <a:ext uri="{FF2B5EF4-FFF2-40B4-BE49-F238E27FC236}">
                  <a16:creationId xmlns:a16="http://schemas.microsoft.com/office/drawing/2014/main" id="{E9F971D6-0E5E-4712-5811-CEEB4C043190}"/>
                </a:ext>
              </a:extLst>
            </p:cNvPr>
            <p:cNvSpPr/>
            <p:nvPr/>
          </p:nvSpPr>
          <p:spPr>
            <a:xfrm>
              <a:off x="881289" y="2264229"/>
              <a:ext cx="1997694" cy="199769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A155E004-0E8D-8306-13CC-BA0F1EF656F0}"/>
                </a:ext>
              </a:extLst>
            </p:cNvPr>
            <p:cNvSpPr txBox="1"/>
            <p:nvPr/>
          </p:nvSpPr>
          <p:spPr>
            <a:xfrm>
              <a:off x="997539" y="2617209"/>
              <a:ext cx="1765194" cy="129173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ctr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600" b="1">
                  <a:solidFill>
                    <a:schemeClr val="bg1"/>
                  </a:solidFill>
                </a:rPr>
                <a:t>Commercial </a:t>
              </a:r>
              <a:br>
                <a:rPr lang="en-US" sz="1600" b="1"/>
              </a:br>
              <a:r>
                <a:rPr lang="en-US" sz="1600" b="1">
                  <a:solidFill>
                    <a:schemeClr val="bg1"/>
                  </a:solidFill>
                </a:rPr>
                <a:t>&amp; Distribution</a:t>
              </a:r>
              <a:endParaRPr lang="en-US" sz="1100" b="1">
                <a:solidFill>
                  <a:schemeClr val="bg1"/>
                </a:solidFill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Melbourne,</a:t>
              </a:r>
              <a:br>
                <a:rPr lang="en-US" sz="1400"/>
              </a:br>
              <a:r>
                <a:rPr lang="en-US" sz="1400">
                  <a:solidFill>
                    <a:schemeClr val="bg1"/>
                  </a:solidFill>
                </a:rPr>
                <a:t>Australia</a:t>
              </a:r>
              <a:endParaRPr lang="en-US" sz="1400">
                <a:solidFill>
                  <a:schemeClr val="bg1"/>
                </a:solidFill>
                <a:cs typeface="Arial"/>
              </a:endParaRPr>
            </a:p>
          </p:txBody>
        </p:sp>
      </p:grpSp>
      <p:grpSp>
        <p:nvGrpSpPr>
          <p:cNvPr id="808" name="Group 807">
            <a:extLst>
              <a:ext uri="{FF2B5EF4-FFF2-40B4-BE49-F238E27FC236}">
                <a16:creationId xmlns:a16="http://schemas.microsoft.com/office/drawing/2014/main" id="{B8370500-D3AF-9E20-709B-761A96825844}"/>
              </a:ext>
            </a:extLst>
          </p:cNvPr>
          <p:cNvGrpSpPr/>
          <p:nvPr/>
        </p:nvGrpSpPr>
        <p:grpSpPr>
          <a:xfrm>
            <a:off x="7878445" y="1315853"/>
            <a:ext cx="1808731" cy="1808731"/>
            <a:chOff x="881289" y="2264229"/>
            <a:chExt cx="1997694" cy="1997694"/>
          </a:xfrm>
        </p:grpSpPr>
        <p:sp>
          <p:nvSpPr>
            <p:cNvPr id="809" name="Oval 808">
              <a:extLst>
                <a:ext uri="{FF2B5EF4-FFF2-40B4-BE49-F238E27FC236}">
                  <a16:creationId xmlns:a16="http://schemas.microsoft.com/office/drawing/2014/main" id="{57A0A2F2-642A-F32A-8094-4E045A690B7F}"/>
                </a:ext>
              </a:extLst>
            </p:cNvPr>
            <p:cNvSpPr/>
            <p:nvPr/>
          </p:nvSpPr>
          <p:spPr>
            <a:xfrm>
              <a:off x="881289" y="2264229"/>
              <a:ext cx="1997694" cy="199769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10" name="TextBox 809">
              <a:extLst>
                <a:ext uri="{FF2B5EF4-FFF2-40B4-BE49-F238E27FC236}">
                  <a16:creationId xmlns:a16="http://schemas.microsoft.com/office/drawing/2014/main" id="{4C238F3D-E23C-3AA6-0262-E519DBAF7CEE}"/>
                </a:ext>
              </a:extLst>
            </p:cNvPr>
            <p:cNvSpPr txBox="1"/>
            <p:nvPr/>
          </p:nvSpPr>
          <p:spPr>
            <a:xfrm>
              <a:off x="997539" y="2770177"/>
              <a:ext cx="1765194" cy="9857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400" b="1">
                  <a:solidFill>
                    <a:schemeClr val="bg1"/>
                  </a:solidFill>
                </a:rPr>
                <a:t>Manufacturing</a:t>
              </a:r>
              <a:endParaRPr lang="en-US" sz="1050" b="1">
                <a:solidFill>
                  <a:schemeClr val="bg1"/>
                </a:solidFill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Tuttlingen,</a:t>
              </a:r>
              <a:br>
                <a:rPr lang="en-US" sz="1400">
                  <a:solidFill>
                    <a:schemeClr val="bg1"/>
                  </a:solidFill>
                </a:rPr>
              </a:br>
              <a:r>
                <a:rPr lang="en-US" sz="1400">
                  <a:solidFill>
                    <a:schemeClr val="bg1"/>
                  </a:solidFill>
                </a:rPr>
                <a:t>Germany</a:t>
              </a:r>
            </a:p>
          </p:txBody>
        </p:sp>
      </p:grpSp>
      <p:grpSp>
        <p:nvGrpSpPr>
          <p:cNvPr id="811" name="Group 810">
            <a:extLst>
              <a:ext uri="{FF2B5EF4-FFF2-40B4-BE49-F238E27FC236}">
                <a16:creationId xmlns:a16="http://schemas.microsoft.com/office/drawing/2014/main" id="{E1603A49-49F3-182A-1CC0-D763CBF28A4C}"/>
              </a:ext>
            </a:extLst>
          </p:cNvPr>
          <p:cNvGrpSpPr/>
          <p:nvPr/>
        </p:nvGrpSpPr>
        <p:grpSpPr>
          <a:xfrm flipH="1">
            <a:off x="7767446" y="-8179505"/>
            <a:ext cx="625116" cy="301391"/>
            <a:chOff x="3893159" y="3407571"/>
            <a:chExt cx="812428" cy="301391"/>
          </a:xfrm>
        </p:grpSpPr>
        <p:cxnSp>
          <p:nvCxnSpPr>
            <p:cNvPr id="812" name="Straight Connector 811">
              <a:extLst>
                <a:ext uri="{FF2B5EF4-FFF2-40B4-BE49-F238E27FC236}">
                  <a16:creationId xmlns:a16="http://schemas.microsoft.com/office/drawing/2014/main" id="{28F00135-BBCB-3602-2A99-E4DD16A352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3159" y="3412430"/>
              <a:ext cx="808567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3" name="Straight Connector 812">
              <a:extLst>
                <a:ext uri="{FF2B5EF4-FFF2-40B4-BE49-F238E27FC236}">
                  <a16:creationId xmlns:a16="http://schemas.microsoft.com/office/drawing/2014/main" id="{B32A30D3-98FB-BC72-C967-0DFC837EBF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1726" y="3407571"/>
              <a:ext cx="3861" cy="301391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4" name="Group 813">
            <a:extLst>
              <a:ext uri="{FF2B5EF4-FFF2-40B4-BE49-F238E27FC236}">
                <a16:creationId xmlns:a16="http://schemas.microsoft.com/office/drawing/2014/main" id="{B4EBC2D8-2B1B-D2C1-CA51-A8EBEA81EADB}"/>
              </a:ext>
            </a:extLst>
          </p:cNvPr>
          <p:cNvGrpSpPr/>
          <p:nvPr/>
        </p:nvGrpSpPr>
        <p:grpSpPr>
          <a:xfrm>
            <a:off x="515636" y="1533842"/>
            <a:ext cx="2830841" cy="2707990"/>
            <a:chOff x="437676" y="3517557"/>
            <a:chExt cx="2830841" cy="2707990"/>
          </a:xfrm>
        </p:grpSpPr>
        <p:grpSp>
          <p:nvGrpSpPr>
            <p:cNvPr id="815" name="Group 814">
              <a:extLst>
                <a:ext uri="{FF2B5EF4-FFF2-40B4-BE49-F238E27FC236}">
                  <a16:creationId xmlns:a16="http://schemas.microsoft.com/office/drawing/2014/main" id="{3D4B16B2-EDA6-15B7-95AD-FF28963C365C}"/>
                </a:ext>
              </a:extLst>
            </p:cNvPr>
            <p:cNvGrpSpPr/>
            <p:nvPr/>
          </p:nvGrpSpPr>
          <p:grpSpPr>
            <a:xfrm>
              <a:off x="437676" y="3517557"/>
              <a:ext cx="2830841" cy="2707990"/>
              <a:chOff x="437676" y="3847212"/>
              <a:chExt cx="2830841" cy="2707990"/>
            </a:xfrm>
          </p:grpSpPr>
          <p:grpSp>
            <p:nvGrpSpPr>
              <p:cNvPr id="817" name="Group 816">
                <a:extLst>
                  <a:ext uri="{FF2B5EF4-FFF2-40B4-BE49-F238E27FC236}">
                    <a16:creationId xmlns:a16="http://schemas.microsoft.com/office/drawing/2014/main" id="{12B0F001-9544-D3D6-A40A-9AB9E02ED1E2}"/>
                  </a:ext>
                </a:extLst>
              </p:cNvPr>
              <p:cNvGrpSpPr/>
              <p:nvPr/>
            </p:nvGrpSpPr>
            <p:grpSpPr>
              <a:xfrm>
                <a:off x="558568" y="4315459"/>
                <a:ext cx="1573420" cy="399554"/>
                <a:chOff x="501416" y="4275982"/>
                <a:chExt cx="1573420" cy="399554"/>
              </a:xfrm>
            </p:grpSpPr>
            <p:sp>
              <p:nvSpPr>
                <p:cNvPr id="833" name="Oval 832">
                  <a:extLst>
                    <a:ext uri="{FF2B5EF4-FFF2-40B4-BE49-F238E27FC236}">
                      <a16:creationId xmlns:a16="http://schemas.microsoft.com/office/drawing/2014/main" id="{E7980EE0-4AE4-A0AB-9806-78A95639EB92}"/>
                    </a:ext>
                  </a:extLst>
                </p:cNvPr>
                <p:cNvSpPr/>
                <p:nvPr/>
              </p:nvSpPr>
              <p:spPr>
                <a:xfrm>
                  <a:off x="501416" y="4275982"/>
                  <a:ext cx="399554" cy="39955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34" name="Graphic 833">
                  <a:extLst>
                    <a:ext uri="{FF2B5EF4-FFF2-40B4-BE49-F238E27FC236}">
                      <a16:creationId xmlns:a16="http://schemas.microsoft.com/office/drawing/2014/main" id="{9959E0AB-390F-4B4D-1188-B752C9737E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6707" y="4278628"/>
                  <a:ext cx="394264" cy="394262"/>
                </a:xfrm>
                <a:prstGeom prst="rect">
                  <a:avLst/>
                </a:prstGeom>
              </p:spPr>
            </p:pic>
            <p:sp>
              <p:nvSpPr>
                <p:cNvPr id="835" name="TextBox 834">
                  <a:extLst>
                    <a:ext uri="{FF2B5EF4-FFF2-40B4-BE49-F238E27FC236}">
                      <a16:creationId xmlns:a16="http://schemas.microsoft.com/office/drawing/2014/main" id="{357406A1-0CCE-0E86-ECC0-53859A1C6808}"/>
                    </a:ext>
                  </a:extLst>
                </p:cNvPr>
                <p:cNvSpPr txBox="1"/>
                <p:nvPr/>
              </p:nvSpPr>
              <p:spPr>
                <a:xfrm>
                  <a:off x="994091" y="4321871"/>
                  <a:ext cx="108074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/>
                    <a:t>Acute Care</a:t>
                  </a:r>
                </a:p>
              </p:txBody>
            </p:sp>
          </p:grpSp>
          <p:grpSp>
            <p:nvGrpSpPr>
              <p:cNvPr id="818" name="Group 817">
                <a:extLst>
                  <a:ext uri="{FF2B5EF4-FFF2-40B4-BE49-F238E27FC236}">
                    <a16:creationId xmlns:a16="http://schemas.microsoft.com/office/drawing/2014/main" id="{F62C14BC-0E89-9B1F-3356-81E2A5E6D4C1}"/>
                  </a:ext>
                </a:extLst>
              </p:cNvPr>
              <p:cNvGrpSpPr/>
              <p:nvPr/>
            </p:nvGrpSpPr>
            <p:grpSpPr>
              <a:xfrm>
                <a:off x="550404" y="5232072"/>
                <a:ext cx="1919604" cy="399554"/>
                <a:chOff x="493252" y="5253813"/>
                <a:chExt cx="1919604" cy="399554"/>
              </a:xfrm>
            </p:grpSpPr>
            <p:sp>
              <p:nvSpPr>
                <p:cNvPr id="830" name="Oval 829">
                  <a:extLst>
                    <a:ext uri="{FF2B5EF4-FFF2-40B4-BE49-F238E27FC236}">
                      <a16:creationId xmlns:a16="http://schemas.microsoft.com/office/drawing/2014/main" id="{E29815AE-97F4-F88F-2515-F3555216DAEB}"/>
                    </a:ext>
                  </a:extLst>
                </p:cNvPr>
                <p:cNvSpPr/>
                <p:nvPr/>
              </p:nvSpPr>
              <p:spPr>
                <a:xfrm>
                  <a:off x="493252" y="5253813"/>
                  <a:ext cx="399554" cy="39955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31" name="Graphic 830">
                  <a:extLst>
                    <a:ext uri="{FF2B5EF4-FFF2-40B4-BE49-F238E27FC236}">
                      <a16:creationId xmlns:a16="http://schemas.microsoft.com/office/drawing/2014/main" id="{E56C742D-FD5D-9A80-2FD1-FE108C570E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4904" y="5308693"/>
                  <a:ext cx="260303" cy="260303"/>
                </a:xfrm>
                <a:prstGeom prst="rect">
                  <a:avLst/>
                </a:prstGeom>
              </p:spPr>
            </p:pic>
            <p:sp>
              <p:nvSpPr>
                <p:cNvPr id="832" name="TextBox 831">
                  <a:extLst>
                    <a:ext uri="{FF2B5EF4-FFF2-40B4-BE49-F238E27FC236}">
                      <a16:creationId xmlns:a16="http://schemas.microsoft.com/office/drawing/2014/main" id="{8020293E-1C3E-D927-AB72-2AA02AE3DE12}"/>
                    </a:ext>
                  </a:extLst>
                </p:cNvPr>
                <p:cNvSpPr txBox="1"/>
                <p:nvPr/>
              </p:nvSpPr>
              <p:spPr>
                <a:xfrm>
                  <a:off x="985927" y="5299702"/>
                  <a:ext cx="142692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/>
                    <a:t>Physician office</a:t>
                  </a:r>
                </a:p>
              </p:txBody>
            </p:sp>
          </p:grpSp>
          <p:grpSp>
            <p:nvGrpSpPr>
              <p:cNvPr id="819" name="Group 818">
                <a:extLst>
                  <a:ext uri="{FF2B5EF4-FFF2-40B4-BE49-F238E27FC236}">
                    <a16:creationId xmlns:a16="http://schemas.microsoft.com/office/drawing/2014/main" id="{C32E4104-4528-D65B-A560-98D70135C815}"/>
                  </a:ext>
                </a:extLst>
              </p:cNvPr>
              <p:cNvGrpSpPr/>
              <p:nvPr/>
            </p:nvGrpSpPr>
            <p:grpSpPr>
              <a:xfrm>
                <a:off x="542240" y="4772092"/>
                <a:ext cx="1063963" cy="399554"/>
                <a:chOff x="485088" y="4854089"/>
                <a:chExt cx="1063963" cy="399554"/>
              </a:xfrm>
            </p:grpSpPr>
            <p:sp>
              <p:nvSpPr>
                <p:cNvPr id="827" name="Oval 826">
                  <a:extLst>
                    <a:ext uri="{FF2B5EF4-FFF2-40B4-BE49-F238E27FC236}">
                      <a16:creationId xmlns:a16="http://schemas.microsoft.com/office/drawing/2014/main" id="{64A17C1A-D185-3D85-BD1C-E5A26C8B8822}"/>
                    </a:ext>
                  </a:extLst>
                </p:cNvPr>
                <p:cNvSpPr/>
                <p:nvPr/>
              </p:nvSpPr>
              <p:spPr>
                <a:xfrm>
                  <a:off x="485088" y="4854089"/>
                  <a:ext cx="399554" cy="39955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28" name="Graphic 827">
                  <a:extLst>
                    <a:ext uri="{FF2B5EF4-FFF2-40B4-BE49-F238E27FC236}">
                      <a16:creationId xmlns:a16="http://schemas.microsoft.com/office/drawing/2014/main" id="{8F8ED3D5-55CF-780F-22A1-70C5FD2A2D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9661" y="4929257"/>
                  <a:ext cx="232889" cy="232889"/>
                </a:xfrm>
                <a:prstGeom prst="rect">
                  <a:avLst/>
                </a:prstGeom>
              </p:spPr>
            </p:pic>
            <p:sp>
              <p:nvSpPr>
                <p:cNvPr id="829" name="TextBox 828">
                  <a:extLst>
                    <a:ext uri="{FF2B5EF4-FFF2-40B4-BE49-F238E27FC236}">
                      <a16:creationId xmlns:a16="http://schemas.microsoft.com/office/drawing/2014/main" id="{4674D524-51E4-EE95-5D3A-5B81468466F7}"/>
                    </a:ext>
                  </a:extLst>
                </p:cNvPr>
                <p:cNvSpPr txBox="1"/>
                <p:nvPr/>
              </p:nvSpPr>
              <p:spPr>
                <a:xfrm>
                  <a:off x="994091" y="4883649"/>
                  <a:ext cx="55496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/>
                    <a:t>ASC</a:t>
                  </a:r>
                </a:p>
              </p:txBody>
            </p:sp>
          </p:grpSp>
          <p:grpSp>
            <p:nvGrpSpPr>
              <p:cNvPr id="820" name="Group 819">
                <a:extLst>
                  <a:ext uri="{FF2B5EF4-FFF2-40B4-BE49-F238E27FC236}">
                    <a16:creationId xmlns:a16="http://schemas.microsoft.com/office/drawing/2014/main" id="{7AAD3D98-FC93-14DA-F90E-9C4E1878649D}"/>
                  </a:ext>
                </a:extLst>
              </p:cNvPr>
              <p:cNvGrpSpPr/>
              <p:nvPr/>
            </p:nvGrpSpPr>
            <p:grpSpPr>
              <a:xfrm>
                <a:off x="558568" y="5698448"/>
                <a:ext cx="2709949" cy="856754"/>
                <a:chOff x="501416" y="5840701"/>
                <a:chExt cx="2709949" cy="856754"/>
              </a:xfrm>
            </p:grpSpPr>
            <p:sp>
              <p:nvSpPr>
                <p:cNvPr id="822" name="Oval 821">
                  <a:extLst>
                    <a:ext uri="{FF2B5EF4-FFF2-40B4-BE49-F238E27FC236}">
                      <a16:creationId xmlns:a16="http://schemas.microsoft.com/office/drawing/2014/main" id="{777D5A84-0503-F9BC-AE2B-6C45BA5BDB6B}"/>
                    </a:ext>
                  </a:extLst>
                </p:cNvPr>
                <p:cNvSpPr/>
                <p:nvPr/>
              </p:nvSpPr>
              <p:spPr>
                <a:xfrm>
                  <a:off x="501416" y="5840701"/>
                  <a:ext cx="399554" cy="39955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23" name="Graphic 822">
                  <a:extLst>
                    <a:ext uri="{FF2B5EF4-FFF2-40B4-BE49-F238E27FC236}">
                      <a16:creationId xmlns:a16="http://schemas.microsoft.com/office/drawing/2014/main" id="{255F57D1-0808-9CA7-0643-31C2AA7597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3688" y="5910327"/>
                  <a:ext cx="260303" cy="260303"/>
                </a:xfrm>
                <a:prstGeom prst="rect">
                  <a:avLst/>
                </a:prstGeom>
              </p:spPr>
            </p:pic>
            <p:sp>
              <p:nvSpPr>
                <p:cNvPr id="824" name="TextBox 823">
                  <a:extLst>
                    <a:ext uri="{FF2B5EF4-FFF2-40B4-BE49-F238E27FC236}">
                      <a16:creationId xmlns:a16="http://schemas.microsoft.com/office/drawing/2014/main" id="{A8F6810D-B7A1-8BFC-1ED7-3D25BD8388AA}"/>
                    </a:ext>
                  </a:extLst>
                </p:cNvPr>
                <p:cNvSpPr txBox="1"/>
                <p:nvPr/>
              </p:nvSpPr>
              <p:spPr>
                <a:xfrm>
                  <a:off x="994091" y="5886590"/>
                  <a:ext cx="21467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/>
                    <a:t>GPO &amp; IDN partnerships</a:t>
                  </a:r>
                </a:p>
              </p:txBody>
            </p:sp>
            <p:sp>
              <p:nvSpPr>
                <p:cNvPr id="825" name="Oval 824">
                  <a:extLst>
                    <a:ext uri="{FF2B5EF4-FFF2-40B4-BE49-F238E27FC236}">
                      <a16:creationId xmlns:a16="http://schemas.microsoft.com/office/drawing/2014/main" id="{FAC7CBE8-E503-1104-1112-EC76A0ADF92A}"/>
                    </a:ext>
                  </a:extLst>
                </p:cNvPr>
                <p:cNvSpPr/>
                <p:nvPr/>
              </p:nvSpPr>
              <p:spPr>
                <a:xfrm>
                  <a:off x="501416" y="6297901"/>
                  <a:ext cx="399554" cy="399554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6" name="TextBox 825">
                  <a:extLst>
                    <a:ext uri="{FF2B5EF4-FFF2-40B4-BE49-F238E27FC236}">
                      <a16:creationId xmlns:a16="http://schemas.microsoft.com/office/drawing/2014/main" id="{76E6CA8B-C6D0-DDA2-C122-A8F9259D7F93}"/>
                    </a:ext>
                  </a:extLst>
                </p:cNvPr>
                <p:cNvSpPr txBox="1"/>
                <p:nvPr/>
              </p:nvSpPr>
              <p:spPr>
                <a:xfrm>
                  <a:off x="994091" y="6343790"/>
                  <a:ext cx="221727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/>
                    <a:t>Distributors &amp; Kit Packers</a:t>
                  </a:r>
                </a:p>
              </p:txBody>
            </p:sp>
          </p:grpSp>
          <p:sp>
            <p:nvSpPr>
              <p:cNvPr id="821" name="TextBox 820">
                <a:extLst>
                  <a:ext uri="{FF2B5EF4-FFF2-40B4-BE49-F238E27FC236}">
                    <a16:creationId xmlns:a16="http://schemas.microsoft.com/office/drawing/2014/main" id="{31857229-5DEF-34D6-2836-B5AB8DCC0C57}"/>
                  </a:ext>
                </a:extLst>
              </p:cNvPr>
              <p:cNvSpPr txBox="1"/>
              <p:nvPr/>
            </p:nvSpPr>
            <p:spPr>
              <a:xfrm>
                <a:off x="437676" y="3847212"/>
                <a:ext cx="271901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>
                    <a:solidFill>
                      <a:schemeClr val="bg2"/>
                    </a:solidFill>
                  </a:rPr>
                  <a:t>Multi-channel Capabilities</a:t>
                </a:r>
              </a:p>
            </p:txBody>
          </p:sp>
        </p:grpSp>
        <p:pic>
          <p:nvPicPr>
            <p:cNvPr id="816" name="Graphic 815">
              <a:extLst>
                <a:ext uri="{FF2B5EF4-FFF2-40B4-BE49-F238E27FC236}">
                  <a16:creationId xmlns:a16="http://schemas.microsoft.com/office/drawing/2014/main" id="{55D68A12-EFFC-040C-FBD1-A26DDDBBFB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49470" y="5907703"/>
              <a:ext cx="229988" cy="229988"/>
            </a:xfrm>
            <a:prstGeom prst="rect">
              <a:avLst/>
            </a:prstGeom>
          </p:spPr>
        </p:pic>
      </p:grpSp>
      <p:sp>
        <p:nvSpPr>
          <p:cNvPr id="836" name="TextBox 835">
            <a:extLst>
              <a:ext uri="{FF2B5EF4-FFF2-40B4-BE49-F238E27FC236}">
                <a16:creationId xmlns:a16="http://schemas.microsoft.com/office/drawing/2014/main" id="{CD54C2C6-B2F7-28E6-358F-70E1DC6B300F}"/>
              </a:ext>
            </a:extLst>
          </p:cNvPr>
          <p:cNvSpPr txBox="1"/>
          <p:nvPr/>
        </p:nvSpPr>
        <p:spPr>
          <a:xfrm>
            <a:off x="560967" y="755307"/>
            <a:ext cx="469987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solidFill>
                  <a:srgbClr val="55A9CB"/>
                </a:solidFill>
                <a:latin typeface="Arial" panose="020B0604020202020204"/>
              </a:rPr>
              <a:t>Global footprint with North American manufacturing </a:t>
            </a:r>
            <a:endParaRPr lang="en-US" sz="1600">
              <a:solidFill>
                <a:srgbClr val="55A9CB"/>
              </a:solidFill>
              <a:latin typeface="Arial" panose="020B0604020202020204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AE5387-D2CE-FCE5-8E07-AAC6BC4EEA28}"/>
              </a:ext>
            </a:extLst>
          </p:cNvPr>
          <p:cNvGrpSpPr/>
          <p:nvPr/>
        </p:nvGrpSpPr>
        <p:grpSpPr>
          <a:xfrm>
            <a:off x="5698435" y="1122536"/>
            <a:ext cx="1808731" cy="1808731"/>
            <a:chOff x="881289" y="2264229"/>
            <a:chExt cx="1997694" cy="199769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B836814-E640-96AC-5469-4FB6425CF4B9}"/>
                </a:ext>
              </a:extLst>
            </p:cNvPr>
            <p:cNvSpPr/>
            <p:nvPr/>
          </p:nvSpPr>
          <p:spPr>
            <a:xfrm>
              <a:off x="881289" y="2264229"/>
              <a:ext cx="1997694" cy="199769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3856BC-6342-563A-4098-015B46685665}"/>
                </a:ext>
              </a:extLst>
            </p:cNvPr>
            <p:cNvSpPr txBox="1"/>
            <p:nvPr/>
          </p:nvSpPr>
          <p:spPr>
            <a:xfrm>
              <a:off x="997539" y="2770177"/>
              <a:ext cx="1765194" cy="9857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1400" b="1">
                  <a:solidFill>
                    <a:schemeClr val="bg1"/>
                  </a:solidFill>
                </a:rPr>
                <a:t>Manufacturing</a:t>
              </a:r>
              <a:endParaRPr lang="en-US" sz="1050" b="1">
                <a:solidFill>
                  <a:schemeClr val="bg1"/>
                </a:solidFill>
              </a:endParaRPr>
            </a:p>
            <a:p>
              <a:pPr algn="ctr">
                <a:spcBef>
                  <a:spcPts val="1200"/>
                </a:spcBef>
              </a:pPr>
              <a:r>
                <a:rPr lang="en-US" sz="1400">
                  <a:solidFill>
                    <a:schemeClr val="bg1"/>
                  </a:solidFill>
                </a:rPr>
                <a:t>Jamaica,</a:t>
              </a:r>
              <a:br>
                <a:rPr lang="en-US" sz="1400">
                  <a:solidFill>
                    <a:schemeClr val="bg1"/>
                  </a:solidFill>
                </a:rPr>
              </a:br>
              <a:r>
                <a:rPr lang="en-US" sz="1400">
                  <a:solidFill>
                    <a:schemeClr val="bg1"/>
                  </a:solidFill>
                </a:rPr>
                <a:t>New York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08B87-A089-E180-CB7F-A923F46CEEBF}"/>
              </a:ext>
            </a:extLst>
          </p:cNvPr>
          <p:cNvGrpSpPr/>
          <p:nvPr/>
        </p:nvGrpSpPr>
        <p:grpSpPr>
          <a:xfrm rot="16200000" flipH="1" flipV="1">
            <a:off x="7953683" y="2829234"/>
            <a:ext cx="400050" cy="799482"/>
            <a:chOff x="3893159" y="3407571"/>
            <a:chExt cx="812426" cy="30139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88683C3-CBB6-F1EA-4DD2-82245B5A09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3159" y="3417972"/>
              <a:ext cx="808567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4AF167B-8AF3-7315-3F7D-D5199E12CC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1724" y="3407571"/>
              <a:ext cx="3861" cy="301391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E5DCF8-1438-920D-8119-9364391F88A7}"/>
              </a:ext>
            </a:extLst>
          </p:cNvPr>
          <p:cNvGrpSpPr/>
          <p:nvPr/>
        </p:nvGrpSpPr>
        <p:grpSpPr>
          <a:xfrm rot="16200000" flipH="1" flipV="1">
            <a:off x="5620865" y="2989757"/>
            <a:ext cx="822419" cy="301391"/>
            <a:chOff x="3893159" y="3407571"/>
            <a:chExt cx="812426" cy="30139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3EF5E58-5975-54DE-2C69-016191CBF9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3159" y="3417972"/>
              <a:ext cx="808567" cy="0"/>
            </a:xfrm>
            <a:prstGeom prst="line">
              <a:avLst/>
            </a:prstGeom>
            <a:ln w="285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7CD0A8-92CC-9F22-EFE3-2AFD832C6C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1724" y="3407571"/>
              <a:ext cx="3861" cy="301391"/>
            </a:xfrm>
            <a:prstGeom prst="line">
              <a:avLst/>
            </a:prstGeom>
            <a:ln w="28575">
              <a:solidFill>
                <a:schemeClr val="tx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969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7CCC2-37AA-76A5-6EEE-E6B62706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07" y="4242294"/>
            <a:ext cx="6865129" cy="1362075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Trusted brands that support all surgical specialties since 1838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98B0E-2A21-D07F-F6E3-24F6AFACE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600"/>
              <a:t>Instrument Portfolio</a:t>
            </a:r>
          </a:p>
        </p:txBody>
      </p:sp>
    </p:spTree>
    <p:extLst>
      <p:ext uri="{BB962C8B-B14F-4D97-AF65-F5344CB8AC3E}">
        <p14:creationId xmlns:p14="http://schemas.microsoft.com/office/powerpoint/2010/main" val="202903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E7602-204B-DE72-67CB-F2D59584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About Aspen Surgical Instrumentation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322D97-2BDB-83D5-04BA-E1DA78453BAB}"/>
              </a:ext>
            </a:extLst>
          </p:cNvPr>
          <p:cNvCxnSpPr>
            <a:cxnSpLocks/>
          </p:cNvCxnSpPr>
          <p:nvPr/>
        </p:nvCxnSpPr>
        <p:spPr>
          <a:xfrm>
            <a:off x="3740910" y="2911879"/>
            <a:ext cx="0" cy="286118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B88AA1-4293-B8F8-B0CE-2E01D4AFA993}"/>
              </a:ext>
            </a:extLst>
          </p:cNvPr>
          <p:cNvSpPr txBox="1"/>
          <p:nvPr/>
        </p:nvSpPr>
        <p:spPr>
          <a:xfrm>
            <a:off x="245806" y="2513157"/>
            <a:ext cx="3323303" cy="366254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</a:pP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Legacy of Instrument  Craftmanship</a:t>
            </a:r>
          </a:p>
          <a:p>
            <a:pPr>
              <a:spcBef>
                <a:spcPts val="1200"/>
              </a:spcBef>
            </a:pPr>
            <a:r>
              <a:rPr lang="en-US"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instrumentation heritage dates to 1838, when Thomas Codman founded the Codman surgical instrument business. It has evolved into a comprehensive portfolio spanning every specialty and site of care.</a:t>
            </a:r>
          </a:p>
          <a:p>
            <a:pPr>
              <a:spcBef>
                <a:spcPts val="1200"/>
              </a:spcBef>
            </a:pPr>
            <a:endParaRPr lang="en-US" sz="1600">
              <a:solidFill>
                <a:schemeClr val="tx2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endParaRPr lang="en-US" sz="16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D65B99-7CA5-5F16-4DD8-C3796AFC5A8C}"/>
              </a:ext>
            </a:extLst>
          </p:cNvPr>
          <p:cNvSpPr txBox="1"/>
          <p:nvPr/>
        </p:nvSpPr>
        <p:spPr>
          <a:xfrm>
            <a:off x="4075738" y="2955165"/>
            <a:ext cx="3237909" cy="167738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</a:rPr>
              <a:t>Key Instrumentation Brands</a:t>
            </a:r>
          </a:p>
          <a:p>
            <a:pPr>
              <a:spcBef>
                <a:spcPts val="1200"/>
              </a:spcBef>
            </a:pPr>
            <a:endParaRPr lang="en-US" sz="400" b="1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</a:pP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Symmetry™ | 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cs typeface="Arial" pitchFamily="34" charset="-120"/>
              </a:rPr>
              <a:t>Bovie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cs typeface="Arial" pitchFamily="34" charset="-120"/>
              </a:rPr>
              <a:t>® 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cs typeface="Arial" pitchFamily="34" charset="-120"/>
              </a:rPr>
              <a:t>| 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Bookwalter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Olsen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Greenberg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| Sharp Kerrison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Classic Plus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| Reveal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MicroSet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|  Galaxy II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®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cs typeface="Arial" pitchFamily="34" charset="-120"/>
              </a:rPr>
              <a:t>|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>
                <a:solidFill>
                  <a:srgbClr val="042359"/>
                </a:solidFill>
                <a:latin typeface="Arial" pitchFamily="34" charset="0"/>
                <a:cs typeface="Arial" pitchFamily="34" charset="-120"/>
              </a:rPr>
              <a:t>Cygnus</a:t>
            </a:r>
            <a:r>
              <a:rPr lang="en-US" sz="1600" baseline="30000">
                <a:solidFill>
                  <a:srgbClr val="042359"/>
                </a:solidFill>
                <a:latin typeface="Arial" pitchFamily="34" charset="0"/>
                <a:cs typeface="Arial" pitchFamily="34" charset="-120"/>
              </a:rPr>
              <a:t>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DDEB9B-7ED6-9109-3F21-2DBC2AD20790}"/>
              </a:ext>
            </a:extLst>
          </p:cNvPr>
          <p:cNvSpPr txBox="1"/>
          <p:nvPr/>
        </p:nvSpPr>
        <p:spPr>
          <a:xfrm>
            <a:off x="8003725" y="2895923"/>
            <a:ext cx="4013953" cy="1446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Chain Transparency &amp; Accountability   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600">
                <a:solidFill>
                  <a:srgbClr val="1B2A3D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Real-time product availability, cross-referencing and customer-contracted pricing on our website for seamless procurement.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10AE38F-A8E3-2072-67E1-082E595B3915}"/>
              </a:ext>
            </a:extLst>
          </p:cNvPr>
          <p:cNvGrpSpPr/>
          <p:nvPr/>
        </p:nvGrpSpPr>
        <p:grpSpPr>
          <a:xfrm>
            <a:off x="7924801" y="1881805"/>
            <a:ext cx="788768" cy="788768"/>
            <a:chOff x="6303250" y="3904251"/>
            <a:chExt cx="788768" cy="78876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49E8C4F-9375-8239-8F38-DA120CC45337}"/>
                </a:ext>
              </a:extLst>
            </p:cNvPr>
            <p:cNvSpPr/>
            <p:nvPr/>
          </p:nvSpPr>
          <p:spPr>
            <a:xfrm>
              <a:off x="6303250" y="3904251"/>
              <a:ext cx="788768" cy="78876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53F6F023-1E89-4783-E178-5C553AE2C4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456990" y="4068860"/>
              <a:ext cx="475791" cy="47579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15B196-B6FE-4468-ADF9-1C2485165935}"/>
              </a:ext>
            </a:extLst>
          </p:cNvPr>
          <p:cNvGrpSpPr/>
          <p:nvPr/>
        </p:nvGrpSpPr>
        <p:grpSpPr>
          <a:xfrm>
            <a:off x="4165782" y="1881805"/>
            <a:ext cx="788768" cy="788768"/>
            <a:chOff x="6303250" y="1049038"/>
            <a:chExt cx="788768" cy="78876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C9F6631-2138-1F5F-1FB9-C451317F5830}"/>
                </a:ext>
              </a:extLst>
            </p:cNvPr>
            <p:cNvSpPr/>
            <p:nvPr/>
          </p:nvSpPr>
          <p:spPr>
            <a:xfrm>
              <a:off x="6303250" y="1049038"/>
              <a:ext cx="788768" cy="78876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4E389701-CCE5-7527-2D6D-9E0ABD7927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28043" y="1157842"/>
              <a:ext cx="533684" cy="53368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ACE56C-0E9D-2636-5BAE-F17DE0E95D00}"/>
              </a:ext>
            </a:extLst>
          </p:cNvPr>
          <p:cNvGrpSpPr/>
          <p:nvPr/>
        </p:nvGrpSpPr>
        <p:grpSpPr>
          <a:xfrm>
            <a:off x="288278" y="1881805"/>
            <a:ext cx="788768" cy="788768"/>
            <a:chOff x="552977" y="1814113"/>
            <a:chExt cx="831240" cy="83124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D71A8E8-8082-F9C1-3432-B7587CFB3D03}"/>
                </a:ext>
              </a:extLst>
            </p:cNvPr>
            <p:cNvSpPr/>
            <p:nvPr/>
          </p:nvSpPr>
          <p:spPr>
            <a:xfrm>
              <a:off x="552977" y="1814113"/>
              <a:ext cx="831240" cy="8312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008B997-4A80-D389-2B5A-DE3F2098269D}"/>
                </a:ext>
              </a:extLst>
            </p:cNvPr>
            <p:cNvPicPr>
              <a:picLocks noChangeAspect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1113" y="2015381"/>
              <a:ext cx="420759" cy="420759"/>
            </a:xfrm>
            <a:prstGeom prst="rect">
              <a:avLst/>
            </a:prstGeom>
          </p:spPr>
        </p:pic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2DF4144-3A54-45CD-18B2-EE484AC4E9CE}"/>
              </a:ext>
            </a:extLst>
          </p:cNvPr>
          <p:cNvCxnSpPr>
            <a:cxnSpLocks/>
          </p:cNvCxnSpPr>
          <p:nvPr/>
        </p:nvCxnSpPr>
        <p:spPr>
          <a:xfrm>
            <a:off x="7668897" y="2881101"/>
            <a:ext cx="0" cy="286118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DBAC9AB4-4418-AA1D-4B76-D1F80C74118C}"/>
              </a:ext>
            </a:extLst>
          </p:cNvPr>
          <p:cNvSpPr txBox="1">
            <a:spLocks/>
          </p:cNvSpPr>
          <p:nvPr/>
        </p:nvSpPr>
        <p:spPr>
          <a:xfrm>
            <a:off x="440635" y="793867"/>
            <a:ext cx="10527176" cy="296863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914400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371600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chemeClr val="accent1">
                    <a:lumMod val="50000"/>
                  </a:schemeClr>
                </a:solidFill>
              </a:rPr>
              <a:t>History and portfolio</a:t>
            </a:r>
          </a:p>
        </p:txBody>
      </p:sp>
    </p:spTree>
    <p:extLst>
      <p:ext uri="{BB962C8B-B14F-4D97-AF65-F5344CB8AC3E}">
        <p14:creationId xmlns:p14="http://schemas.microsoft.com/office/powerpoint/2010/main" val="11364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0"/>
</p:tagLst>
</file>

<file path=ppt/theme/theme1.xml><?xml version="1.0" encoding="utf-8"?>
<a:theme xmlns:a="http://schemas.openxmlformats.org/drawingml/2006/main" name="Aspen Surgical Theme">
  <a:themeElements>
    <a:clrScheme name="Aspen Surgical Theme">
      <a:dk1>
        <a:srgbClr val="042359"/>
      </a:dk1>
      <a:lt1>
        <a:srgbClr val="FFFFFF"/>
      </a:lt1>
      <a:dk2>
        <a:srgbClr val="001C36"/>
      </a:dk2>
      <a:lt2>
        <a:srgbClr val="55A9CB"/>
      </a:lt2>
      <a:accent1>
        <a:srgbClr val="C9E6EE"/>
      </a:accent1>
      <a:accent2>
        <a:srgbClr val="F2F3F5"/>
      </a:accent2>
      <a:accent3>
        <a:srgbClr val="E2C703"/>
      </a:accent3>
      <a:accent4>
        <a:srgbClr val="F96523"/>
      </a:accent4>
      <a:accent5>
        <a:srgbClr val="28DB9B"/>
      </a:accent5>
      <a:accent6>
        <a:srgbClr val="B8B8C2"/>
      </a:accent6>
      <a:hlink>
        <a:srgbClr val="55A9CB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pen_Surgical_PPT_052924" id="{26770185-32B0-6E40-8414-9C1345CF1A3E}" vid="{09E859B3-11BE-7046-B2C5-17096752BF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7276E4B3DF044BAF05F6060DAAB3E0" ma:contentTypeVersion="20" ma:contentTypeDescription="Create a new document." ma:contentTypeScope="" ma:versionID="c7139161e8668ca8b22268fb0a6aa021">
  <xsd:schema xmlns:xsd="http://www.w3.org/2001/XMLSchema" xmlns:xs="http://www.w3.org/2001/XMLSchema" xmlns:p="http://schemas.microsoft.com/office/2006/metadata/properties" xmlns:ns2="84206b4d-432c-4e26-85b2-1fbfe9aed0ce" xmlns:ns3="b98983e5-8baa-4259-a83f-03bd5e9c765f" targetNamespace="http://schemas.microsoft.com/office/2006/metadata/properties" ma:root="true" ma:fieldsID="073f198f4faac42e25d74c9ca5cf4928" ns2:_="" ns3:_="">
    <xsd:import namespace="84206b4d-432c-4e26-85b2-1fbfe9aed0ce"/>
    <xsd:import namespace="b98983e5-8baa-4259-a83f-03bd5e9c76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Order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06b4d-432c-4e26-85b2-1fbfe9aed0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f27bae6-4e50-4dc7-a023-fd60e18eb0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Order0" ma:index="26" nillable="true" ma:displayName="Order" ma:format="Dropdown" ma:internalName="Order0" ma:percentage="FALSE">
      <xsd:simpleType>
        <xsd:restriction base="dms:Number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8983e5-8baa-4259-a83f-03bd5e9c765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a7e3e3-649b-4b26-b347-653b9ee34b9e}" ma:internalName="TaxCatchAll" ma:showField="CatchAllData" ma:web="b98983e5-8baa-4259-a83f-03bd5e9c76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8983e5-8baa-4259-a83f-03bd5e9c765f" xsi:nil="true"/>
    <lcf76f155ced4ddcb4097134ff3c332f xmlns="84206b4d-432c-4e26-85b2-1fbfe9aed0ce">
      <Terms xmlns="http://schemas.microsoft.com/office/infopath/2007/PartnerControls"/>
    </lcf76f155ced4ddcb4097134ff3c332f>
    <Order0 xmlns="84206b4d-432c-4e26-85b2-1fbfe9aed0ce" xsi:nil="true"/>
  </documentManagement>
</p:properties>
</file>

<file path=customXml/itemProps1.xml><?xml version="1.0" encoding="utf-8"?>
<ds:datastoreItem xmlns:ds="http://schemas.openxmlformats.org/officeDocument/2006/customXml" ds:itemID="{A15F2DA0-2152-4D2E-B14D-9CBAD163E3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1FF755-C0B4-47B9-8F5A-EF0614BA5E8B}">
  <ds:schemaRefs>
    <ds:schemaRef ds:uri="84206b4d-432c-4e26-85b2-1fbfe9aed0ce"/>
    <ds:schemaRef ds:uri="b98983e5-8baa-4259-a83f-03bd5e9c765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BBDA7E0-EFD4-4406-A2AD-2A0F5530CA88}">
  <ds:schemaRefs>
    <ds:schemaRef ds:uri="3ec50602-29ec-440b-a917-c323a47996fa"/>
    <ds:schemaRef ds:uri="84206b4d-432c-4e26-85b2-1fbfe9aed0ce"/>
    <ds:schemaRef ds:uri="b98983e5-8baa-4259-a83f-03bd5e9c765f"/>
    <ds:schemaRef ds:uri="d82e5d8b-42d1-42cf-b4c4-424d95b298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Aspen Surgical Theme</Template>
  <TotalTime>0</TotalTime>
  <Words>1511</Words>
  <Application>Microsoft Office PowerPoint</Application>
  <PresentationFormat>Widescreen</PresentationFormat>
  <Paragraphs>360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Wingdings</vt:lpstr>
      <vt:lpstr>Aspen Surgical Theme</vt:lpstr>
      <vt:lpstr>PowerPoint Presentation</vt:lpstr>
      <vt:lpstr>Agenda</vt:lpstr>
      <vt:lpstr>Your Aspen Surgical Team </vt:lpstr>
      <vt:lpstr>Your Aspen Surgical Team </vt:lpstr>
      <vt:lpstr>PowerPoint Presentation</vt:lpstr>
      <vt:lpstr>Who We Are</vt:lpstr>
      <vt:lpstr>Industry-leading Surgical Solutions</vt:lpstr>
      <vt:lpstr>Trusted brands that support all surgical specialties since 1838</vt:lpstr>
      <vt:lpstr>About Aspen Surgical Instrumentation</vt:lpstr>
      <vt:lpstr>Symmetry Instruments History</vt:lpstr>
      <vt:lpstr>Instrument Portfolio</vt:lpstr>
      <vt:lpstr>Tailored to your facility's size, needs, and goals</vt:lpstr>
      <vt:lpstr>Benefits of a Prime Vendor Partnership</vt:lpstr>
      <vt:lpstr>Additional options that can be used on slide 14 – </vt:lpstr>
      <vt:lpstr>The Impact of Partnership</vt:lpstr>
      <vt:lpstr>Instrument Vendor Conversion Support</vt:lpstr>
      <vt:lpstr>Instrument Business Review – Path to Compliance</vt:lpstr>
      <vt:lpstr>eCommerce &amp; Self-Service Portal</vt:lpstr>
      <vt:lpstr>Prime Vendor Pricing</vt:lpstr>
      <vt:lpstr>SPD360™</vt:lpstr>
      <vt:lpstr>PowerPoint Presentation</vt:lpstr>
      <vt:lpstr>SPD360™ Key Benefits </vt:lpstr>
      <vt:lpstr>A clear path to building your Aspen Surgical instrument partnership</vt:lpstr>
      <vt:lpstr>Your Path to Partnership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Johnson</dc:creator>
  <cp:lastModifiedBy>Janelle Shaeffer</cp:lastModifiedBy>
  <cp:revision>4</cp:revision>
  <dcterms:created xsi:type="dcterms:W3CDTF">2024-08-19T14:38:42Z</dcterms:created>
  <dcterms:modified xsi:type="dcterms:W3CDTF">2026-04-23T21:00:41Z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0x0101009E7276E4B3DF044BAF05F6060DAAB3E0</vt:lpwstr>
  </property>
  <property fmtid="{D5CDD505-2E9C-101B-9397-08002B2CF9AE}" pid="3" name="MediaServiceImageTags">
    <vt:lpwstr/>
  </property>
</Properties>
</file>