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ssica Naves" initials="JN" lastIdx="2" clrIdx="0">
    <p:extLst>
      <p:ext uri="{19B8F6BF-5375-455C-9EA6-DF929625EA0E}">
        <p15:presenceInfo xmlns:p15="http://schemas.microsoft.com/office/powerpoint/2012/main" userId="S::jnaves@PSAV.COM::1b899cc8-ef3b-4428-bbb2-0bda278ddf8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0BB13"/>
    <a:srgbClr val="414042"/>
    <a:srgbClr val="FF06A0"/>
    <a:srgbClr val="7030A0"/>
    <a:srgbClr val="375955"/>
    <a:srgbClr val="1F16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38" autoAdjust="0"/>
    <p:restoredTop sz="86016" autoAdjust="0"/>
  </p:normalViewPr>
  <p:slideViewPr>
    <p:cSldViewPr snapToGrid="0">
      <p:cViewPr varScale="1">
        <p:scale>
          <a:sx n="67" d="100"/>
          <a:sy n="67" d="100"/>
        </p:scale>
        <p:origin x="64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D9356ED-3459-4300-80D9-00AD18C29A2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6851F4-0F34-491B-9E3E-D3EE27CFA6E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1D8B7E-333E-4418-917F-BBBFE57BB517}" type="datetimeFigureOut">
              <a:rPr lang="en-US" smtClean="0"/>
              <a:t>3/3/2021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829E89-93B1-4F3C-B38A-C4B740879ED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911D98-BA28-4C6D-BABB-D0B9DF0EB43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07420E-0177-4889-8C29-B9BA4D2D837E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8178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92959C-D5BA-471D-AB6C-0F43D2D66D02}" type="datetimeFigureOut">
              <a:rPr lang="en-US" smtClean="0"/>
              <a:t>3/3/2021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757E1F-DBF3-400D-96A2-F9A906BEFA24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130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C5198AB-699E-4999-B11D-C8C90208415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" y="1198738"/>
            <a:ext cx="12192000" cy="1829136"/>
          </a:xfrm>
          <a:solidFill>
            <a:srgbClr val="1F1646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1BDC786-6675-4DDB-BAEF-79CA60A48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866" y="331602"/>
            <a:ext cx="9696881" cy="56894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C0E66A49-63A6-470D-93BE-8F7B315511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4777" y="6468085"/>
            <a:ext cx="1146478" cy="314709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B72FB11-D778-4477-A6F4-95CFFD5C02C8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93866" y="3670557"/>
            <a:ext cx="5185192" cy="2497879"/>
          </a:xfrm>
        </p:spPr>
        <p:txBody>
          <a:bodyPr numCol="1" spcCol="457200">
            <a:noAutofit/>
          </a:bodyPr>
          <a:lstStyle>
            <a:lvl1pPr marL="0" indent="0">
              <a:lnSpc>
                <a:spcPct val="100000"/>
              </a:lnSpc>
              <a:buNone/>
              <a:defRPr sz="1200" b="0">
                <a:solidFill>
                  <a:schemeClr val="tx2"/>
                </a:solidFill>
                <a:latin typeface="+mn-lt"/>
              </a:defRPr>
            </a:lvl1pPr>
            <a:lvl2pPr marL="228600" indent="-228600">
              <a:lnSpc>
                <a:spcPct val="100000"/>
              </a:lnSpc>
              <a:buClr>
                <a:schemeClr val="tx1"/>
              </a:buClr>
              <a:buFont typeface="Calibri" panose="020F0502020204030204" pitchFamily="34" charset="0"/>
              <a:buChar char="&gt;"/>
              <a:defRPr sz="1200" b="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E986BE8-297F-4FC9-B817-40CE8120DB01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93866" y="3167953"/>
            <a:ext cx="5185192" cy="362525"/>
          </a:xfrm>
        </p:spPr>
        <p:txBody>
          <a:bodyPr numCol="1" spcCol="457200" anchor="ctr">
            <a:noAutofit/>
          </a:bodyPr>
          <a:lstStyle>
            <a:lvl1pPr marL="0" indent="0">
              <a:buNone/>
              <a:defRPr sz="1500" b="1">
                <a:solidFill>
                  <a:schemeClr val="tx1"/>
                </a:solidFill>
              </a:defRPr>
            </a:lvl1pPr>
            <a:lvl2pPr marL="228600" indent="-228600">
              <a:buClr>
                <a:schemeClr val="tx1"/>
              </a:buClr>
              <a:buFont typeface="Calibri" panose="020F0502020204030204" pitchFamily="34" charset="0"/>
              <a:buChar char="&gt;"/>
              <a:defRPr sz="15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76C7AAD-7C18-48DD-97BF-11DA62C048B0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6512944" y="3670557"/>
            <a:ext cx="5185192" cy="2497879"/>
          </a:xfrm>
        </p:spPr>
        <p:txBody>
          <a:bodyPr numCol="1" spcCol="457200">
            <a:noAutofit/>
          </a:bodyPr>
          <a:lstStyle>
            <a:lvl1pPr marL="0" indent="0">
              <a:lnSpc>
                <a:spcPct val="100000"/>
              </a:lnSpc>
              <a:buNone/>
              <a:defRPr sz="1200" b="0">
                <a:solidFill>
                  <a:schemeClr val="tx2"/>
                </a:solidFill>
                <a:latin typeface="+mn-lt"/>
              </a:defRPr>
            </a:lvl1pPr>
            <a:lvl2pPr marL="228600" indent="-228600">
              <a:lnSpc>
                <a:spcPct val="100000"/>
              </a:lnSpc>
              <a:buClr>
                <a:schemeClr val="tx1"/>
              </a:buClr>
              <a:buFont typeface="Calibri" panose="020F0502020204030204" pitchFamily="34" charset="0"/>
              <a:buChar char="&gt;"/>
              <a:defRPr sz="1200" b="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DC5B7A6-75D3-4649-8D53-A136E6DC8E27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6512944" y="3167953"/>
            <a:ext cx="5185192" cy="362525"/>
          </a:xfrm>
        </p:spPr>
        <p:txBody>
          <a:bodyPr numCol="1" spcCol="457200" anchor="ctr">
            <a:noAutofit/>
          </a:bodyPr>
          <a:lstStyle>
            <a:lvl1pPr marL="0" indent="0">
              <a:buNone/>
              <a:defRPr sz="1500" b="1">
                <a:solidFill>
                  <a:schemeClr val="tx1"/>
                </a:solidFill>
              </a:defRPr>
            </a:lvl1pPr>
            <a:lvl2pPr marL="228600" indent="-228600">
              <a:buClr>
                <a:schemeClr val="tx1"/>
              </a:buClr>
              <a:buFont typeface="Calibri" panose="020F0502020204030204" pitchFamily="34" charset="0"/>
              <a:buChar char="&gt;"/>
              <a:defRPr sz="15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2672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C5198AB-699E-4999-B11D-C8C90208415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" y="1198738"/>
            <a:ext cx="12192000" cy="2178152"/>
          </a:xfrm>
          <a:solidFill>
            <a:srgbClr val="1F1646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1BDC786-6675-4DDB-BAEF-79CA60A48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866" y="331602"/>
            <a:ext cx="9696881" cy="56894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C0E66A49-63A6-470D-93BE-8F7B315511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4777" y="6468085"/>
            <a:ext cx="1146478" cy="314709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B72FB11-D778-4477-A6F4-95CFFD5C02C8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93866" y="4050120"/>
            <a:ext cx="5185192" cy="2178152"/>
          </a:xfrm>
        </p:spPr>
        <p:txBody>
          <a:bodyPr numCol="1" spcCol="457200">
            <a:noAutofit/>
          </a:bodyPr>
          <a:lstStyle>
            <a:lvl1pPr marL="0" indent="0">
              <a:lnSpc>
                <a:spcPct val="100000"/>
              </a:lnSpc>
              <a:buNone/>
              <a:defRPr sz="1200" b="0">
                <a:solidFill>
                  <a:schemeClr val="tx2"/>
                </a:solidFill>
                <a:latin typeface="+mn-lt"/>
              </a:defRPr>
            </a:lvl1pPr>
            <a:lvl2pPr marL="228600" indent="-228600">
              <a:lnSpc>
                <a:spcPct val="100000"/>
              </a:lnSpc>
              <a:buClr>
                <a:schemeClr val="tx1"/>
              </a:buClr>
              <a:buFont typeface="Calibri" panose="020F0502020204030204" pitchFamily="34" charset="0"/>
              <a:buChar char="&gt;"/>
              <a:defRPr sz="1200" b="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E986BE8-297F-4FC9-B817-40CE8120DB01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93866" y="3547515"/>
            <a:ext cx="5185192" cy="362525"/>
          </a:xfrm>
        </p:spPr>
        <p:txBody>
          <a:bodyPr numCol="1" spcCol="457200" anchor="ctr">
            <a:noAutofit/>
          </a:bodyPr>
          <a:lstStyle>
            <a:lvl1pPr marL="0" indent="0">
              <a:buNone/>
              <a:defRPr sz="1500" b="1">
                <a:solidFill>
                  <a:schemeClr val="tx1"/>
                </a:solidFill>
              </a:defRPr>
            </a:lvl1pPr>
            <a:lvl2pPr marL="228600" indent="-228600">
              <a:buClr>
                <a:schemeClr val="tx1"/>
              </a:buClr>
              <a:buFont typeface="Calibri" panose="020F0502020204030204" pitchFamily="34" charset="0"/>
              <a:buChar char="&gt;"/>
              <a:defRPr sz="15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76C7AAD-7C18-48DD-97BF-11DA62C048B0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6512944" y="4050120"/>
            <a:ext cx="5185192" cy="2178152"/>
          </a:xfrm>
        </p:spPr>
        <p:txBody>
          <a:bodyPr numCol="1" spcCol="457200">
            <a:noAutofit/>
          </a:bodyPr>
          <a:lstStyle>
            <a:lvl1pPr marL="0" indent="0">
              <a:lnSpc>
                <a:spcPct val="100000"/>
              </a:lnSpc>
              <a:buNone/>
              <a:defRPr sz="1200" b="0">
                <a:solidFill>
                  <a:schemeClr val="tx2"/>
                </a:solidFill>
                <a:latin typeface="+mn-lt"/>
              </a:defRPr>
            </a:lvl1pPr>
            <a:lvl2pPr marL="228600" indent="-228600">
              <a:lnSpc>
                <a:spcPct val="100000"/>
              </a:lnSpc>
              <a:buClr>
                <a:schemeClr val="tx1"/>
              </a:buClr>
              <a:buFont typeface="Calibri" panose="020F0502020204030204" pitchFamily="34" charset="0"/>
              <a:buChar char="&gt;"/>
              <a:defRPr sz="1200" b="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DC5B7A6-75D3-4649-8D53-A136E6DC8E27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6512944" y="3547515"/>
            <a:ext cx="5185192" cy="362525"/>
          </a:xfrm>
        </p:spPr>
        <p:txBody>
          <a:bodyPr numCol="1" spcCol="457200" anchor="ctr">
            <a:noAutofit/>
          </a:bodyPr>
          <a:lstStyle>
            <a:lvl1pPr marL="0" indent="0">
              <a:buNone/>
              <a:defRPr sz="1500" b="1">
                <a:solidFill>
                  <a:schemeClr val="tx1"/>
                </a:solidFill>
              </a:defRPr>
            </a:lvl1pPr>
            <a:lvl2pPr marL="228600" indent="-228600">
              <a:buClr>
                <a:schemeClr val="tx1"/>
              </a:buClr>
              <a:buFont typeface="Calibri" panose="020F0502020204030204" pitchFamily="34" charset="0"/>
              <a:buChar char="&gt;"/>
              <a:defRPr sz="15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678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C5198AB-699E-4999-B11D-C8C90208415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1864902"/>
            <a:ext cx="12192000" cy="3937258"/>
          </a:xfrm>
          <a:solidFill>
            <a:srgbClr val="1F1646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1BDC786-6675-4DDB-BAEF-79CA60A48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866" y="331602"/>
            <a:ext cx="9696881" cy="56894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C0E66A49-63A6-470D-93BE-8F7B315511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4777" y="6468085"/>
            <a:ext cx="1146478" cy="314709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5D65E8-6A2E-4507-9F2C-C4B7D6B9C00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93866" y="1187451"/>
            <a:ext cx="11147149" cy="477448"/>
          </a:xfrm>
        </p:spPr>
        <p:txBody>
          <a:bodyPr/>
          <a:lstStyle>
            <a:lvl1pPr>
              <a:buNone/>
              <a:defRPr sz="1200"/>
            </a:lvl1pPr>
            <a:lvl2pPr>
              <a:buNone/>
              <a:defRPr sz="1500"/>
            </a:lvl2pPr>
            <a:lvl3pPr>
              <a:buNone/>
              <a:defRPr sz="1500"/>
            </a:lvl3pPr>
            <a:lvl4pPr>
              <a:buNone/>
              <a:defRPr sz="1500"/>
            </a:lvl4pPr>
            <a:lvl5pPr>
              <a:buNone/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1371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C5198AB-699E-4999-B11D-C8C90208415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073045" y="1187451"/>
            <a:ext cx="3625090" cy="4702986"/>
          </a:xfrm>
          <a:solidFill>
            <a:srgbClr val="1F1646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1BDC786-6675-4DDB-BAEF-79CA60A48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866" y="331602"/>
            <a:ext cx="9696881" cy="56894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C0E66A49-63A6-470D-93BE-8F7B315511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4777" y="6468085"/>
            <a:ext cx="1146478" cy="314709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5D65E8-6A2E-4507-9F2C-C4B7D6B9C00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93866" y="1187451"/>
            <a:ext cx="3099939" cy="4702986"/>
          </a:xfrm>
          <a:solidFill>
            <a:schemeClr val="accent1"/>
          </a:solidFill>
        </p:spPr>
        <p:txBody>
          <a:bodyPr lIns="274320" tIns="731520" rIns="274320" anchor="t"/>
          <a:lstStyle>
            <a:lvl1pPr marL="0" algn="l">
              <a:buNone/>
              <a:defRPr sz="1200">
                <a:solidFill>
                  <a:schemeClr val="bg1"/>
                </a:solidFill>
              </a:defRPr>
            </a:lvl1pPr>
            <a:lvl2pPr>
              <a:buNone/>
              <a:defRPr sz="1500"/>
            </a:lvl2pPr>
            <a:lvl3pPr>
              <a:buNone/>
              <a:defRPr sz="1500"/>
            </a:lvl3pPr>
            <a:lvl4pPr>
              <a:buNone/>
              <a:defRPr sz="1500"/>
            </a:lvl4pPr>
            <a:lvl5pPr>
              <a:buNone/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F89C263D-153B-4C19-A365-06894698052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019107" y="1187451"/>
            <a:ext cx="3625090" cy="4702986"/>
          </a:xfrm>
          <a:solidFill>
            <a:srgbClr val="1F1646"/>
          </a:solid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48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85C0DE-0DCA-42AB-8E02-FA69DB7E9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316" y="365125"/>
            <a:ext cx="1127268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0F28D9-3FF5-4AEF-8AB7-750DC629DB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8316" y="1825625"/>
            <a:ext cx="1127268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 descr="Shape&#10;&#10;Description automatically generated">
            <a:extLst>
              <a:ext uri="{FF2B5EF4-FFF2-40B4-BE49-F238E27FC236}">
                <a16:creationId xmlns:a16="http://schemas.microsoft.com/office/drawing/2014/main" id="{87E018C9-F28C-4362-9DB1-307D1B3DCC9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0" y="6019800"/>
            <a:ext cx="838200" cy="838200"/>
          </a:xfrm>
          <a:prstGeom prst="rect">
            <a:avLst/>
          </a:prstGeom>
        </p:spPr>
      </p:pic>
      <p:sp>
        <p:nvSpPr>
          <p:cNvPr id="6" name="TextBox 12">
            <a:extLst>
              <a:ext uri="{FF2B5EF4-FFF2-40B4-BE49-F238E27FC236}">
                <a16:creationId xmlns:a16="http://schemas.microsoft.com/office/drawing/2014/main" id="{7CA6CE3C-0A7C-4982-9C3A-89B527A79E79}"/>
              </a:ext>
            </a:extLst>
          </p:cNvPr>
          <p:cNvSpPr txBox="1"/>
          <p:nvPr userDrawn="1"/>
        </p:nvSpPr>
        <p:spPr>
          <a:xfrm>
            <a:off x="838200" y="6586031"/>
            <a:ext cx="4273076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©2021 Encore Global LP or its subsidiaries. Proprietary and Confidential Information.</a:t>
            </a:r>
          </a:p>
        </p:txBody>
      </p:sp>
    </p:spTree>
    <p:extLst>
      <p:ext uri="{BB962C8B-B14F-4D97-AF65-F5344CB8AC3E}">
        <p14:creationId xmlns:p14="http://schemas.microsoft.com/office/powerpoint/2010/main" val="1938219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74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7C803C7-C5C7-4C43-825F-706000125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Forfait</a:t>
            </a:r>
            <a:r>
              <a:rPr lang="en-US" dirty="0"/>
              <a:t> </a:t>
            </a:r>
            <a:r>
              <a:rPr lang="en-US" dirty="0" err="1"/>
              <a:t>d’engagement</a:t>
            </a:r>
            <a:endParaRPr lang="en-US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74F875FB-3B18-4DC0-A574-F1D1A59463A4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93866" y="3802657"/>
            <a:ext cx="2389557" cy="2178152"/>
          </a:xfrm>
        </p:spPr>
        <p:txBody>
          <a:bodyPr/>
          <a:lstStyle/>
          <a:p>
            <a:r>
              <a:rPr lang="fr-FR" dirty="0"/>
              <a:t>Pour les réunions nécessitant une approche plus orientée vers l'engagement des participants, vous pouvez ajouter notre forfait d'engagement à votre expérience de plateforme</a:t>
            </a:r>
            <a:r>
              <a:rPr lang="fr-CA" sz="1200" dirty="0"/>
              <a:t>.</a:t>
            </a:r>
          </a:p>
          <a:p>
            <a:r>
              <a:rPr lang="fr-FR" dirty="0"/>
              <a:t>Ce forfait propose un ensemble de fonctionnalités ciblées visant à livrer votre message et à recevoir les commentaires actifs de vos participants</a:t>
            </a:r>
            <a:r>
              <a:rPr lang="fr-CA" sz="1200" dirty="0"/>
              <a:t>.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CF7492A2-77CE-436F-8017-2722C1BD9EED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3172467" y="4177690"/>
            <a:ext cx="2668409" cy="2253089"/>
          </a:xfrm>
        </p:spPr>
        <p:txBody>
          <a:bodyPr vert="horz" lIns="91440" tIns="45720" rIns="91440" bIns="45720" numCol="1" spcCol="457200" rtlCol="0" anchor="t">
            <a:noAutofit/>
          </a:bodyPr>
          <a:lstStyle/>
          <a:p>
            <a:pPr marL="228600" indent="-228600">
              <a:buClr>
                <a:schemeClr val="tx1"/>
              </a:buClr>
              <a:buFont typeface="Calibri" panose="020F0502020204030204" pitchFamily="34" charset="0"/>
              <a:buChar char="&gt;"/>
            </a:pPr>
            <a:r>
              <a:rPr lang="fr-FR" dirty="0"/>
              <a:t>Envoyez des notifications pour tenir vos participants au courant </a:t>
            </a:r>
          </a:p>
          <a:p>
            <a:pPr marL="228600" indent="-228600">
              <a:buClr>
                <a:schemeClr val="tx1"/>
              </a:buClr>
              <a:buFont typeface="Calibri" panose="020F0502020204030204" pitchFamily="34" charset="0"/>
              <a:buChar char="&gt;"/>
            </a:pPr>
            <a:r>
              <a:rPr lang="fr-FR" dirty="0"/>
              <a:t>Envoyez le contenu du commanditaire pour orienter les participants vers l'information de ce dernier</a:t>
            </a:r>
            <a:endParaRPr lang="en-US" dirty="0"/>
          </a:p>
          <a:p>
            <a:pPr marL="228600" indent="-228600">
              <a:buClr>
                <a:schemeClr val="tx1"/>
              </a:buClr>
              <a:buFont typeface="Calibri" panose="020F0502020204030204" pitchFamily="34" charset="0"/>
              <a:buChar char="&gt;"/>
            </a:pPr>
            <a:r>
              <a:rPr lang="fr-FR" dirty="0"/>
              <a:t>Envoyez des sondages, des nuages de mots et des votes afin de recueillir de judicieux commentaires</a:t>
            </a:r>
            <a:endParaRPr lang="en-US" dirty="0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5B461CB4-3019-44C6-807D-01DAA6746B0C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3172468" y="3675086"/>
            <a:ext cx="2668402" cy="362525"/>
          </a:xfrm>
        </p:spPr>
        <p:txBody>
          <a:bodyPr/>
          <a:lstStyle/>
          <a:p>
            <a:r>
              <a:rPr lang="en-US" dirty="0" err="1"/>
              <a:t>Stimulez</a:t>
            </a:r>
            <a:r>
              <a:rPr lang="en-US" dirty="0"/>
              <a:t> </a:t>
            </a:r>
            <a:r>
              <a:rPr lang="en-US" dirty="0" err="1"/>
              <a:t>l’engagement</a:t>
            </a:r>
            <a:endParaRPr lang="en-US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68592B0-B7C9-4BF0-AC5D-2791018F1F0C}"/>
              </a:ext>
            </a:extLst>
          </p:cNvPr>
          <p:cNvCxnSpPr>
            <a:cxnSpLocks/>
          </p:cNvCxnSpPr>
          <p:nvPr/>
        </p:nvCxnSpPr>
        <p:spPr>
          <a:xfrm>
            <a:off x="3088704" y="3697738"/>
            <a:ext cx="0" cy="2286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Placeholder 23" descr="A person looking at the camera&#10;&#10;Description automatically generated">
            <a:extLst>
              <a:ext uri="{FF2B5EF4-FFF2-40B4-BE49-F238E27FC236}">
                <a16:creationId xmlns:a16="http://schemas.microsoft.com/office/drawing/2014/main" id="{A2B675C0-87AF-4C46-9538-8C202688790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43" b="35163"/>
          <a:stretch/>
        </p:blipFill>
        <p:spPr>
          <a:xfrm>
            <a:off x="1" y="1198738"/>
            <a:ext cx="12192000" cy="2178152"/>
          </a:xfrm>
        </p:spPr>
      </p:pic>
      <p:pic>
        <p:nvPicPr>
          <p:cNvPr id="26" name="Picture 25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CE6D0460-C219-4588-8607-9D8067F8B8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2003" y="522048"/>
            <a:ext cx="4204050" cy="3153038"/>
          </a:xfrm>
          <a:prstGeom prst="rect">
            <a:avLst/>
          </a:prstGeom>
        </p:spPr>
      </p:pic>
      <p:sp>
        <p:nvSpPr>
          <p:cNvPr id="42" name="Content Placeholder 15">
            <a:extLst>
              <a:ext uri="{FF2B5EF4-FFF2-40B4-BE49-F238E27FC236}">
                <a16:creationId xmlns:a16="http://schemas.microsoft.com/office/drawing/2014/main" id="{90A5B4AD-029F-4F49-912F-820F5F422E00}"/>
              </a:ext>
            </a:extLst>
          </p:cNvPr>
          <p:cNvSpPr txBox="1">
            <a:spLocks/>
          </p:cNvSpPr>
          <p:nvPr/>
        </p:nvSpPr>
        <p:spPr>
          <a:xfrm>
            <a:off x="6090313" y="4198611"/>
            <a:ext cx="2668409" cy="1782198"/>
          </a:xfrm>
          <a:prstGeom prst="rect">
            <a:avLst/>
          </a:prstGeom>
        </p:spPr>
        <p:txBody>
          <a:bodyPr vert="horz" lIns="91440" tIns="45720" rIns="91440" bIns="45720" numCol="1" spcCol="45720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Calibri" panose="020F0502020204030204" pitchFamily="34" charset="0"/>
              <a:buChar char="&gt;"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buClr>
                <a:schemeClr val="tx1"/>
              </a:buClr>
              <a:buFont typeface="Calibri" panose="020F0502020204030204" pitchFamily="34" charset="0"/>
              <a:buChar char="&gt;"/>
            </a:pPr>
            <a:r>
              <a:rPr lang="fr-CA" dirty="0"/>
              <a:t>Proposez des séances de questions-réponses pour permettre à vos participants de s'exprimer</a:t>
            </a:r>
          </a:p>
          <a:p>
            <a:pPr marL="228600" indent="-228600">
              <a:buClr>
                <a:schemeClr val="tx1"/>
              </a:buClr>
              <a:buFont typeface="Calibri" panose="020F0502020204030204" pitchFamily="34" charset="0"/>
              <a:buChar char="&gt;"/>
            </a:pPr>
            <a:r>
              <a:rPr lang="fr-CA" dirty="0">
                <a:cs typeface="Calibri"/>
              </a:rPr>
              <a:t>Intégrez les médias sociaux pour diffuser l'effervescence et l'enthousiasme concernant votre événement</a:t>
            </a:r>
            <a:endParaRPr lang="en-US" dirty="0">
              <a:cs typeface="Calibri"/>
            </a:endParaRPr>
          </a:p>
        </p:txBody>
      </p:sp>
      <p:sp>
        <p:nvSpPr>
          <p:cNvPr id="43" name="Content Placeholder 16">
            <a:extLst>
              <a:ext uri="{FF2B5EF4-FFF2-40B4-BE49-F238E27FC236}">
                <a16:creationId xmlns:a16="http://schemas.microsoft.com/office/drawing/2014/main" id="{E7C4F026-54B1-4106-BF11-46D31C2C7200}"/>
              </a:ext>
            </a:extLst>
          </p:cNvPr>
          <p:cNvSpPr txBox="1">
            <a:spLocks/>
          </p:cNvSpPr>
          <p:nvPr/>
        </p:nvSpPr>
        <p:spPr>
          <a:xfrm>
            <a:off x="6090314" y="3696006"/>
            <a:ext cx="2668402" cy="362525"/>
          </a:xfrm>
          <a:prstGeom prst="rect">
            <a:avLst/>
          </a:prstGeom>
        </p:spPr>
        <p:txBody>
          <a:bodyPr vert="horz" lIns="91440" tIns="45720" rIns="91440" bIns="45720" numCol="1" spcCol="45720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Calibri" panose="020F0502020204030204" pitchFamily="34" charset="0"/>
              <a:buChar char="&gt;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Augmentez</a:t>
            </a:r>
            <a:r>
              <a:rPr lang="en-US" dirty="0"/>
              <a:t> la participation</a:t>
            </a:r>
          </a:p>
        </p:txBody>
      </p:sp>
      <p:sp>
        <p:nvSpPr>
          <p:cNvPr id="45" name="Content Placeholder 15">
            <a:extLst>
              <a:ext uri="{FF2B5EF4-FFF2-40B4-BE49-F238E27FC236}">
                <a16:creationId xmlns:a16="http://schemas.microsoft.com/office/drawing/2014/main" id="{1F866EEA-EB9E-4F02-9C12-65983869AA61}"/>
              </a:ext>
            </a:extLst>
          </p:cNvPr>
          <p:cNvSpPr txBox="1">
            <a:spLocks/>
          </p:cNvSpPr>
          <p:nvPr/>
        </p:nvSpPr>
        <p:spPr>
          <a:xfrm>
            <a:off x="9025669" y="4198611"/>
            <a:ext cx="2668409" cy="1782198"/>
          </a:xfrm>
          <a:prstGeom prst="rect">
            <a:avLst/>
          </a:prstGeom>
        </p:spPr>
        <p:txBody>
          <a:bodyPr vert="horz" lIns="91440" tIns="45720" rIns="91440" bIns="45720" numCol="1" spcCol="45720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Calibri" panose="020F0502020204030204" pitchFamily="34" charset="0"/>
              <a:buChar char="&gt;"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buClr>
                <a:schemeClr val="tx1"/>
              </a:buClr>
              <a:buFont typeface="Calibri" panose="020F0502020204030204" pitchFamily="34" charset="0"/>
              <a:buChar char="&gt;"/>
            </a:pPr>
            <a:r>
              <a:rPr lang="fr-CA" dirty="0"/>
              <a:t>Envoyez à chacun de vos participants </a:t>
            </a:r>
            <a:r>
              <a:rPr lang="fr-CA"/>
              <a:t>un message </a:t>
            </a:r>
            <a:r>
              <a:rPr lang="fr-CA" dirty="0"/>
              <a:t>personnalisé contenant leurs notes sur l'événement</a:t>
            </a:r>
          </a:p>
          <a:p>
            <a:pPr marL="228600" indent="-228600">
              <a:buClr>
                <a:schemeClr val="tx1"/>
              </a:buClr>
              <a:buFont typeface="Calibri" panose="020F0502020204030204" pitchFamily="34" charset="0"/>
              <a:buChar char="&gt;"/>
            </a:pPr>
            <a:r>
              <a:rPr lang="fr-CA" dirty="0">
                <a:cs typeface="Calibri"/>
              </a:rPr>
              <a:t>Passez en revue vos analyses événementielles avancées afin de recueillir des informations utiles et améliorer les événements futurs</a:t>
            </a:r>
            <a:endParaRPr lang="en-US" dirty="0">
              <a:cs typeface="Calibri"/>
            </a:endParaRPr>
          </a:p>
        </p:txBody>
      </p:sp>
      <p:sp>
        <p:nvSpPr>
          <p:cNvPr id="47" name="Content Placeholder 16">
            <a:extLst>
              <a:ext uri="{FF2B5EF4-FFF2-40B4-BE49-F238E27FC236}">
                <a16:creationId xmlns:a16="http://schemas.microsoft.com/office/drawing/2014/main" id="{7DEFC74C-A3D4-48CD-A40C-B98972733562}"/>
              </a:ext>
            </a:extLst>
          </p:cNvPr>
          <p:cNvSpPr txBox="1">
            <a:spLocks/>
          </p:cNvSpPr>
          <p:nvPr/>
        </p:nvSpPr>
        <p:spPr>
          <a:xfrm>
            <a:off x="9025670" y="3696006"/>
            <a:ext cx="2668402" cy="362525"/>
          </a:xfrm>
          <a:prstGeom prst="rect">
            <a:avLst/>
          </a:prstGeom>
        </p:spPr>
        <p:txBody>
          <a:bodyPr vert="horz" lIns="91440" tIns="45720" rIns="91440" bIns="45720" numCol="1" spcCol="45720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Calibri" panose="020F0502020204030204" pitchFamily="34" charset="0"/>
              <a:buChar char="&gt;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Stimulez</a:t>
            </a:r>
            <a:r>
              <a:rPr lang="en-US" dirty="0"/>
              <a:t> </a:t>
            </a:r>
            <a:r>
              <a:rPr lang="en-US" dirty="0" err="1"/>
              <a:t>l’engagement</a:t>
            </a:r>
            <a:endParaRPr lang="en-US" dirty="0"/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7C13AFBB-627F-4B59-A83B-2BF06BD53335}"/>
              </a:ext>
            </a:extLst>
          </p:cNvPr>
          <p:cNvCxnSpPr>
            <a:cxnSpLocks/>
          </p:cNvCxnSpPr>
          <p:nvPr/>
        </p:nvCxnSpPr>
        <p:spPr>
          <a:xfrm>
            <a:off x="5984292" y="3696006"/>
            <a:ext cx="0" cy="2286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6B770389-89EC-4AD5-8BDB-20759D4470EF}"/>
              </a:ext>
            </a:extLst>
          </p:cNvPr>
          <p:cNvCxnSpPr>
            <a:cxnSpLocks/>
          </p:cNvCxnSpPr>
          <p:nvPr/>
        </p:nvCxnSpPr>
        <p:spPr>
          <a:xfrm>
            <a:off x="8903087" y="3696006"/>
            <a:ext cx="0" cy="2286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31329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ncore 2020">
      <a:dk1>
        <a:srgbClr val="1F1646"/>
      </a:dk1>
      <a:lt1>
        <a:srgbClr val="FFFFFF"/>
      </a:lt1>
      <a:dk2>
        <a:srgbClr val="414042"/>
      </a:dk2>
      <a:lt2>
        <a:srgbClr val="E7E6E6"/>
      </a:lt2>
      <a:accent1>
        <a:srgbClr val="1B75BC"/>
      </a:accent1>
      <a:accent2>
        <a:srgbClr val="00BFDE"/>
      </a:accent2>
      <a:accent3>
        <a:srgbClr val="93C94E"/>
      </a:accent3>
      <a:accent4>
        <a:srgbClr val="FCC72A"/>
      </a:accent4>
      <a:accent5>
        <a:srgbClr val="F29835"/>
      </a:accent5>
      <a:accent6>
        <a:srgbClr val="EA0029"/>
      </a:accent6>
      <a:hlink>
        <a:srgbClr val="0075C9"/>
      </a:hlink>
      <a:folHlink>
        <a:srgbClr val="0075C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7D5795FFD66754C8293DFE03FDAD005" ma:contentTypeVersion="11" ma:contentTypeDescription="Create a new document." ma:contentTypeScope="" ma:versionID="0988c3db9cf7319dd5e0575af0fd099f">
  <xsd:schema xmlns:xsd="http://www.w3.org/2001/XMLSchema" xmlns:xs="http://www.w3.org/2001/XMLSchema" xmlns:p="http://schemas.microsoft.com/office/2006/metadata/properties" xmlns:ns2="2ffb79ae-72aa-4c41-ab72-dca858995329" xmlns:ns3="340ea24b-5e87-4731-b5cf-c0e33e0f7b45" targetNamespace="http://schemas.microsoft.com/office/2006/metadata/properties" ma:root="true" ma:fieldsID="252a2bd8c428819daffdeea3bc35fd43" ns2:_="" ns3:_="">
    <xsd:import namespace="2ffb79ae-72aa-4c41-ab72-dca858995329"/>
    <xsd:import namespace="340ea24b-5e87-4731-b5cf-c0e33e0f7b4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fb79ae-72aa-4c41-ab72-dca85899532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0ea24b-5e87-4731-b5cf-c0e33e0f7b45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D119929-D53D-4BFC-A94B-626A2FF2AC6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ADC22EE-593A-4D2E-A335-3049F066154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fb79ae-72aa-4c41-ab72-dca858995329"/>
    <ds:schemaRef ds:uri="340ea24b-5e87-4731-b5cf-c0e33e0f7b4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2E687B3-FD0E-4CB7-B965-F6BA0835036A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2ffb79ae-72aa-4c41-ab72-dca858995329"/>
    <ds:schemaRef ds:uri="http://purl.org/dc/terms/"/>
    <ds:schemaRef ds:uri="http://schemas.openxmlformats.org/package/2006/metadata/core-properties"/>
    <ds:schemaRef ds:uri="340ea24b-5e87-4731-b5cf-c0e33e0f7b45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13393</TotalTime>
  <Words>153</Words>
  <Application>Microsoft Office PowerPoint</Application>
  <PresentationFormat>Grand écran</PresentationFormat>
  <Paragraphs>13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Forfait d’engagement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Naves</dc:creator>
  <cp:lastModifiedBy>Antoine Bouchard</cp:lastModifiedBy>
  <cp:revision>58</cp:revision>
  <dcterms:created xsi:type="dcterms:W3CDTF">2020-09-21T20:30:26Z</dcterms:created>
  <dcterms:modified xsi:type="dcterms:W3CDTF">2021-03-03T22:04:17Z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0x010100F7D5795FFD66754C8293DFE03FDAD005</vt:lpwstr>
  </property>
</Properties>
</file>