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modernComment_1CB_14C3D49C.xml" ContentType="application/vnd.ms-powerpoint.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58"/>
  </p:notesMasterIdLst>
  <p:handoutMasterIdLst>
    <p:handoutMasterId r:id="rId59"/>
  </p:handoutMasterIdLst>
  <p:sldIdLst>
    <p:sldId id="346" r:id="rId2"/>
    <p:sldId id="425" r:id="rId3"/>
    <p:sldId id="411" r:id="rId4"/>
    <p:sldId id="427" r:id="rId5"/>
    <p:sldId id="349" r:id="rId6"/>
    <p:sldId id="426" r:id="rId7"/>
    <p:sldId id="428" r:id="rId8"/>
    <p:sldId id="414" r:id="rId9"/>
    <p:sldId id="440" r:id="rId10"/>
    <p:sldId id="338" r:id="rId11"/>
    <p:sldId id="429" r:id="rId12"/>
    <p:sldId id="328" r:id="rId13"/>
    <p:sldId id="1034" r:id="rId14"/>
    <p:sldId id="442" r:id="rId15"/>
    <p:sldId id="415" r:id="rId16"/>
    <p:sldId id="433" r:id="rId17"/>
    <p:sldId id="344" r:id="rId18"/>
    <p:sldId id="444" r:id="rId19"/>
    <p:sldId id="1039" r:id="rId20"/>
    <p:sldId id="448" r:id="rId21"/>
    <p:sldId id="437" r:id="rId22"/>
    <p:sldId id="436" r:id="rId23"/>
    <p:sldId id="1033" r:id="rId24"/>
    <p:sldId id="450" r:id="rId25"/>
    <p:sldId id="451" r:id="rId26"/>
    <p:sldId id="417" r:id="rId27"/>
    <p:sldId id="1036" r:id="rId28"/>
    <p:sldId id="438" r:id="rId29"/>
    <p:sldId id="455" r:id="rId30"/>
    <p:sldId id="456" r:id="rId31"/>
    <p:sldId id="457" r:id="rId32"/>
    <p:sldId id="460" r:id="rId33"/>
    <p:sldId id="453" r:id="rId34"/>
    <p:sldId id="454" r:id="rId35"/>
    <p:sldId id="458" r:id="rId36"/>
    <p:sldId id="459" r:id="rId37"/>
    <p:sldId id="461" r:id="rId38"/>
    <p:sldId id="462" r:id="rId39"/>
    <p:sldId id="463" r:id="rId40"/>
    <p:sldId id="464" r:id="rId41"/>
    <p:sldId id="465" r:id="rId42"/>
    <p:sldId id="466" r:id="rId43"/>
    <p:sldId id="467" r:id="rId44"/>
    <p:sldId id="1038" r:id="rId45"/>
    <p:sldId id="469" r:id="rId46"/>
    <p:sldId id="470" r:id="rId47"/>
    <p:sldId id="471" r:id="rId48"/>
    <p:sldId id="472" r:id="rId49"/>
    <p:sldId id="473" r:id="rId50"/>
    <p:sldId id="413" r:id="rId51"/>
    <p:sldId id="1037" r:id="rId52"/>
    <p:sldId id="446" r:id="rId53"/>
    <p:sldId id="320" r:id="rId54"/>
    <p:sldId id="447" r:id="rId55"/>
    <p:sldId id="445" r:id="rId56"/>
    <p:sldId id="358" r:id="rId5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orient="horz" pos="3155" userDrawn="1">
          <p15:clr>
            <a:srgbClr val="A4A3A4"/>
          </p15:clr>
        </p15:guide>
        <p15:guide id="5" pos="2880">
          <p15:clr>
            <a:srgbClr val="A4A3A4"/>
          </p15:clr>
        </p15:guide>
      </p15:sldGuideLst>
    </p:ext>
    <p:ext uri="{2D200454-40CA-4A62-9FC3-DE9A4176ACB9}">
      <p15:notesGuideLst xmlns:p15="http://schemas.microsoft.com/office/powerpoint/2012/main">
        <p15:guide id="1" pos="490" userDrawn="1">
          <p15:clr>
            <a:srgbClr val="A4A3A4"/>
          </p15:clr>
        </p15:guide>
        <p15:guide id="2" orient="horz" pos="288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D80D525-7430-BD90-F6B1-7FB2DB8778E0}" name="Lopez, Aaron" initials="LA" userId="S::aaron.lopez@transamerica.com::ec3a88e3-dc67-4f7a-b680-cc3a3c756763" providerId="AD"/>
  <p188:author id="{CAD38D34-48B2-0E94-BB84-62AC23686FD0}" name="Rooney, Dennis" initials="RD" userId="S::dennis.rooney@transamerica.com::101bd519-6998-46ab-b9d3-ee5def7c224c" providerId="AD"/>
  <p188:author id="{79AE7151-AE95-80A5-6182-59852A048EDF}" name="Golder, Heather" initials="" userId="S::heather.golder@transamerica.com::154899ae-81ab-452c-af0b-c9adbba19cc4" providerId="AD"/>
  <p188:author id="{6C790065-072E-D636-4DBB-6930CD6B419B}" name="Draper, Brigham" initials="DB" userId="S::brigham.draper@transamerica.com::75f598c9-fbb1-4f66-ae23-be17c38dafe7" providerId="AD"/>
  <p188:author id="{CFC0CC8C-5DD4-19D3-6C1B-EBA15D177345}" name="McAfee, Paula" initials="MP" userId="S::Paula.McAfee@transamerica.com::c4350a11-eb64-4db6-b7ae-57ffd64ee5d9" providerId="AD"/>
  <p188:author id="{AF1046C3-46E6-5753-E5E7-576A9564C8FB}" name="Butkiewicz, Laura" initials="BL" userId="S::Laura.Butkiewicz@transamerica.com::488afa44-3737-4555-b372-45c99562f92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Rooney, Dennis" initials="RD" lastIdx="5" clrIdx="6">
    <p:extLst>
      <p:ext uri="{19B8F6BF-5375-455C-9EA6-DF929625EA0E}">
        <p15:presenceInfo xmlns:p15="http://schemas.microsoft.com/office/powerpoint/2012/main" userId="S::dennis.rooney@transamerica.com::101bd519-6998-46ab-b9d3-ee5def7c224c" providerId="AD"/>
      </p:ext>
    </p:extLst>
  </p:cmAuthor>
  <p:cmAuthor id="1" name="Lopez, Aaron" initials="LA" lastIdx="15" clrIdx="0">
    <p:extLst>
      <p:ext uri="{19B8F6BF-5375-455C-9EA6-DF929625EA0E}">
        <p15:presenceInfo xmlns:p15="http://schemas.microsoft.com/office/powerpoint/2012/main" userId="S::aaron.lopez@transamerica.com::ec3a88e3-dc67-4f7a-b680-cc3a3c756763" providerId="AD"/>
      </p:ext>
    </p:extLst>
  </p:cmAuthor>
  <p:cmAuthor id="2" name="Ehler, Kathy" initials="EK" lastIdx="11" clrIdx="1">
    <p:extLst>
      <p:ext uri="{19B8F6BF-5375-455C-9EA6-DF929625EA0E}">
        <p15:presenceInfo xmlns:p15="http://schemas.microsoft.com/office/powerpoint/2012/main" userId="S::kathy.ehler@transamerica.com::20a4ba98-f5c1-48e9-8f9a-4fa9307c9eba" providerId="AD"/>
      </p:ext>
    </p:extLst>
  </p:cmAuthor>
  <p:cmAuthor id="3" name="Butkiewicz, Laura" initials="BL" lastIdx="22" clrIdx="2">
    <p:extLst>
      <p:ext uri="{19B8F6BF-5375-455C-9EA6-DF929625EA0E}">
        <p15:presenceInfo xmlns:p15="http://schemas.microsoft.com/office/powerpoint/2012/main" userId="S::Laura.Butkiewicz@transamerica.com::488afa44-3737-4555-b372-45c99562f928" providerId="AD"/>
      </p:ext>
    </p:extLst>
  </p:cmAuthor>
  <p:cmAuthor id="4" name="Platz, Lisa" initials="PL" lastIdx="70" clrIdx="3">
    <p:extLst>
      <p:ext uri="{19B8F6BF-5375-455C-9EA6-DF929625EA0E}">
        <p15:presenceInfo xmlns:p15="http://schemas.microsoft.com/office/powerpoint/2012/main" userId="S::lisa.platz@transamerica.com::2410e7a1-af2e-4185-b48a-11b67f5bf7cb" providerId="AD"/>
      </p:ext>
    </p:extLst>
  </p:cmAuthor>
  <p:cmAuthor id="5" name="Higgins, Lisa" initials="HL" lastIdx="13" clrIdx="4">
    <p:extLst>
      <p:ext uri="{19B8F6BF-5375-455C-9EA6-DF929625EA0E}">
        <p15:presenceInfo xmlns:p15="http://schemas.microsoft.com/office/powerpoint/2012/main" userId="S::Lisa.Higgins@transamerica.com::df770334-5b28-4950-9d81-67cd3928857b" providerId="AD"/>
      </p:ext>
    </p:extLst>
  </p:cmAuthor>
  <p:cmAuthor id="6" name="Robinson, Robert" initials="RR" lastIdx="2" clrIdx="5">
    <p:extLst>
      <p:ext uri="{19B8F6BF-5375-455C-9EA6-DF929625EA0E}">
        <p15:presenceInfo xmlns:p15="http://schemas.microsoft.com/office/powerpoint/2012/main" userId="S::Robert.Robinson@transamerica.com::1603c7de-f872-4d9e-91b8-d763e2f17af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74B"/>
    <a:srgbClr val="939598"/>
    <a:srgbClr val="F4F4F5"/>
    <a:srgbClr val="F7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88" autoAdjust="0"/>
    <p:restoredTop sz="62313" autoAdjust="0"/>
  </p:normalViewPr>
  <p:slideViewPr>
    <p:cSldViewPr snapToGrid="0" snapToObjects="1">
      <p:cViewPr varScale="1">
        <p:scale>
          <a:sx n="97" d="100"/>
          <a:sy n="97" d="100"/>
        </p:scale>
        <p:origin x="2232" y="184"/>
      </p:cViewPr>
      <p:guideLst>
        <p:guide orient="horz" pos="3155"/>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72" d="100"/>
        <a:sy n="72" d="100"/>
      </p:scale>
      <p:origin x="0" y="0"/>
    </p:cViewPr>
  </p:sorterViewPr>
  <p:notesViewPr>
    <p:cSldViewPr snapToGrid="0" snapToObjects="1">
      <p:cViewPr>
        <p:scale>
          <a:sx n="170" d="100"/>
          <a:sy n="170" d="100"/>
        </p:scale>
        <p:origin x="3224" y="-344"/>
      </p:cViewPr>
      <p:guideLst>
        <p:guide pos="490"/>
        <p:guide orient="horz" pos="288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65"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omments/modernComment_1CB_14C3D49C.xml><?xml version="1.0" encoding="utf-8"?>
<p188:cmLst xmlns:a="http://schemas.openxmlformats.org/drawingml/2006/main" xmlns:r="http://schemas.openxmlformats.org/officeDocument/2006/relationships" xmlns:p188="http://schemas.microsoft.com/office/powerpoint/2018/8/main">
  <p188:cm id="{EA5860AE-AA4D-466B-8534-4E65E14EE1C1}" authorId="{CAD38D34-48B2-0E94-BB84-62AC23686FD0}" created="2023-10-27T12:40:25.266">
    <ac:txMkLst xmlns:ac="http://schemas.microsoft.com/office/drawing/2013/main/command">
      <pc:docMk xmlns:pc="http://schemas.microsoft.com/office/powerpoint/2013/main/command"/>
      <pc:sldMk xmlns:pc="http://schemas.microsoft.com/office/powerpoint/2013/main/command" cId="348378268" sldId="459"/>
      <ac:spMk id="9" creationId="{AD8A830B-77C9-C749-9D0B-EFE1EFEF8ACF}"/>
      <ac:txMk cp="1213" len="48">
        <ac:context len="1922" hash="1633600465"/>
      </ac:txMk>
    </ac:txMkLst>
    <p188:pos x="7261694" y="1627760"/>
    <p188:txBody>
      <a:bodyPr/>
      <a:lstStyle/>
      <a:p>
        <a:r>
          <a:rPr lang="en-US"/>
          <a:t>Compliance -&gt; Is this disclosure still current? The 4333 Edgewood Rd address seems outdated but wasn't sure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784C94-0895-BE4D-AB3B-AD3FE42884E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solidFill>
                <a:srgbClr val="40474B"/>
              </a:solidFill>
              <a:latin typeface="Arial" panose="020B0604020202020204" pitchFamily="34" charset="0"/>
              <a:cs typeface="Arial" panose="020B0604020202020204" pitchFamily="34" charset="0"/>
            </a:endParaRPr>
          </a:p>
        </p:txBody>
      </p:sp>
      <p:sp>
        <p:nvSpPr>
          <p:cNvPr id="3" name="Date Placeholder 2">
            <a:extLst>
              <a:ext uri="{FF2B5EF4-FFF2-40B4-BE49-F238E27FC236}">
                <a16:creationId xmlns:a16="http://schemas.microsoft.com/office/drawing/2014/main" id="{D16D78EA-C28E-7F41-B747-E337667407A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1DDF71C-370C-A848-AC4F-6AE2A80259BC}" type="datetimeFigureOut">
              <a:rPr lang="en-US" smtClean="0">
                <a:solidFill>
                  <a:srgbClr val="40474B"/>
                </a:solidFill>
                <a:latin typeface="Arial" panose="020B0604020202020204" pitchFamily="34" charset="0"/>
                <a:cs typeface="Arial" panose="020B0604020202020204" pitchFamily="34" charset="0"/>
              </a:rPr>
              <a:t>11/30/23</a:t>
            </a:fld>
            <a:endParaRPr lang="en-US" dirty="0">
              <a:solidFill>
                <a:srgbClr val="40474B"/>
              </a:solidFill>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85A68556-D8FE-9E43-84CF-35CFA04B248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solidFill>
                <a:srgbClr val="40474B"/>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85525DC9-CAAA-C041-BE6A-010F47DF48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B5BBBC9-135D-7D4C-82AD-C20011F3F9EE}" type="slidenum">
              <a:rPr lang="en-US" smtClean="0">
                <a:solidFill>
                  <a:srgbClr val="40474B"/>
                </a:solidFill>
                <a:latin typeface="Arial" panose="020B0604020202020204" pitchFamily="34" charset="0"/>
                <a:cs typeface="Arial" panose="020B0604020202020204" pitchFamily="34" charset="0"/>
              </a:rPr>
              <a:t>‹#›</a:t>
            </a:fld>
            <a:endParaRPr lang="en-US" dirty="0">
              <a:solidFill>
                <a:srgbClr val="40474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83512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solidFill>
                  <a:srgbClr val="40474B"/>
                </a:solidFill>
                <a:latin typeface="Arial" panose="020B0604020202020204" pitchFamily="34" charset="0"/>
                <a:cs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000">
                <a:solidFill>
                  <a:srgbClr val="40474B"/>
                </a:solidFill>
                <a:latin typeface="Arial" panose="020B0604020202020204" pitchFamily="34" charset="0"/>
                <a:cs typeface="Arial" panose="020B0604020202020204" pitchFamily="34" charset="0"/>
              </a:defRPr>
            </a:lvl1pPr>
          </a:lstStyle>
          <a:p>
            <a:fld id="{34564C5D-D564-2A41-AC8E-B9A84C7DDB15}" type="datetimeFigureOut">
              <a:rPr lang="en-US" smtClean="0"/>
              <a:pPr/>
              <a:t>11/30/23</a:t>
            </a:fld>
            <a:endParaRPr lang="en-US" dirty="0"/>
          </a:p>
        </p:txBody>
      </p:sp>
      <p:sp>
        <p:nvSpPr>
          <p:cNvPr id="4" name="Slide Image Placeholder 3"/>
          <p:cNvSpPr>
            <a:spLocks noGrp="1" noRot="1" noChangeAspect="1"/>
          </p:cNvSpPr>
          <p:nvPr>
            <p:ph type="sldImg" idx="2"/>
          </p:nvPr>
        </p:nvSpPr>
        <p:spPr>
          <a:xfrm>
            <a:off x="694038" y="591065"/>
            <a:ext cx="5486400" cy="3086100"/>
          </a:xfrm>
          <a:prstGeom prst="rect">
            <a:avLst/>
          </a:prstGeom>
          <a:noFill/>
          <a:ln w="12700">
            <a:solidFill>
              <a:srgbClr val="939598"/>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3782712"/>
            <a:ext cx="5486400" cy="494115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p:txBody>
      </p:sp>
      <p:sp>
        <p:nvSpPr>
          <p:cNvPr id="6" name="Footer Placeholder 5"/>
          <p:cNvSpPr>
            <a:spLocks noGrp="1"/>
          </p:cNvSpPr>
          <p:nvPr>
            <p:ph type="ftr" sz="quarter" idx="4"/>
          </p:nvPr>
        </p:nvSpPr>
        <p:spPr>
          <a:xfrm>
            <a:off x="0" y="8872151"/>
            <a:ext cx="2971800" cy="271849"/>
          </a:xfrm>
          <a:prstGeom prst="rect">
            <a:avLst/>
          </a:prstGeom>
        </p:spPr>
        <p:txBody>
          <a:bodyPr vert="horz" lIns="91440" tIns="45720" rIns="91440" bIns="45720" rtlCol="0" anchor="b"/>
          <a:lstStyle>
            <a:lvl1pPr algn="l">
              <a:defRPr sz="1000">
                <a:solidFill>
                  <a:srgbClr val="40474B"/>
                </a:solidFill>
                <a:latin typeface="Arial" panose="020B0604020202020204" pitchFamily="34" charset="0"/>
                <a:cs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872151"/>
            <a:ext cx="2971800" cy="271849"/>
          </a:xfrm>
          <a:prstGeom prst="rect">
            <a:avLst/>
          </a:prstGeom>
        </p:spPr>
        <p:txBody>
          <a:bodyPr vert="horz" lIns="91440" tIns="45720" rIns="91440" bIns="45720" rtlCol="0" anchor="b"/>
          <a:lstStyle>
            <a:lvl1pPr algn="r">
              <a:defRPr sz="1000">
                <a:solidFill>
                  <a:srgbClr val="40474B"/>
                </a:solidFill>
                <a:latin typeface="Arial" panose="020B0604020202020204" pitchFamily="34" charset="0"/>
                <a:cs typeface="Arial" panose="020B0604020202020204" pitchFamily="34" charset="0"/>
              </a:defRPr>
            </a:lvl1pPr>
          </a:lstStyle>
          <a:p>
            <a:fld id="{198E7F39-DC2F-9A49-9C9A-71F1AB5835AA}" type="slidenum">
              <a:rPr lang="en-US" smtClean="0"/>
              <a:pPr/>
              <a:t>‹#›</a:t>
            </a:fld>
            <a:endParaRPr lang="en-US" dirty="0"/>
          </a:p>
        </p:txBody>
      </p:sp>
    </p:spTree>
    <p:extLst>
      <p:ext uri="{BB962C8B-B14F-4D97-AF65-F5344CB8AC3E}">
        <p14:creationId xmlns:p14="http://schemas.microsoft.com/office/powerpoint/2010/main" val="243373054"/>
      </p:ext>
    </p:extLst>
  </p:cSld>
  <p:clrMap bg1="lt1" tx1="dk1" bg2="lt2" tx2="dk2" accent1="accent1" accent2="accent2" accent3="accent3" accent4="accent4" accent5="accent5" accent6="accent6" hlink="hlink" folHlink="folHlink"/>
  <p:notesStyle>
    <a:lvl1pPr marL="0" algn="l" defTabSz="685800" rtl="0" eaLnBrk="1" latinLnBrk="0" hangingPunct="1">
      <a:defRPr sz="1000" kern="1200">
        <a:solidFill>
          <a:srgbClr val="40474B"/>
        </a:solidFill>
        <a:latin typeface="Arial" panose="020B0604020202020204" pitchFamily="34" charset="0"/>
        <a:ea typeface="+mn-ea"/>
        <a:cs typeface="Arial" panose="020B0604020202020204" pitchFamily="34" charset="0"/>
      </a:defRPr>
    </a:lvl1pPr>
    <a:lvl2pPr marL="177800" indent="-169863" algn="l" defTabSz="685800" rtl="0" eaLnBrk="1" latinLnBrk="0" hangingPunct="1">
      <a:buClr>
        <a:srgbClr val="40474B"/>
      </a:buClr>
      <a:buSzPct val="85000"/>
      <a:buFont typeface="Arial" panose="020B0604020202020204" pitchFamily="34" charset="0"/>
      <a:buChar char="•"/>
      <a:tabLst/>
      <a:defRPr sz="1000" kern="1200">
        <a:solidFill>
          <a:srgbClr val="40474B"/>
        </a:solidFill>
        <a:latin typeface="Arial" panose="020B0604020202020204" pitchFamily="34" charset="0"/>
        <a:ea typeface="+mn-ea"/>
        <a:cs typeface="Arial" panose="020B0604020202020204" pitchFamily="34" charset="0"/>
      </a:defRPr>
    </a:lvl2pPr>
    <a:lvl3pPr marL="285750" indent="-107950" algn="l" defTabSz="685800" rtl="0" eaLnBrk="1" latinLnBrk="0" hangingPunct="1">
      <a:buClr>
        <a:srgbClr val="40474B"/>
      </a:buClr>
      <a:buSzPct val="85000"/>
      <a:buFont typeface="System Font Regular"/>
      <a:buChar char="-"/>
      <a:tabLst/>
      <a:defRPr sz="1000" kern="1200">
        <a:solidFill>
          <a:srgbClr val="40474B"/>
        </a:solidFill>
        <a:latin typeface="Arial" panose="020B0604020202020204" pitchFamily="34" charset="0"/>
        <a:ea typeface="+mn-ea"/>
        <a:cs typeface="Arial" panose="020B0604020202020204" pitchFamily="34" charset="0"/>
      </a:defRPr>
    </a:lvl3pPr>
    <a:lvl4pPr marL="1028700" algn="l" defTabSz="685800" rtl="0" eaLnBrk="1" latinLnBrk="0" hangingPunct="1">
      <a:defRPr sz="1000" kern="1200">
        <a:solidFill>
          <a:srgbClr val="40474B"/>
        </a:solidFill>
        <a:latin typeface="Arial" panose="020B0604020202020204" pitchFamily="34" charset="0"/>
        <a:ea typeface="+mn-ea"/>
        <a:cs typeface="Arial" panose="020B0604020202020204" pitchFamily="34" charset="0"/>
      </a:defRPr>
    </a:lvl4pPr>
    <a:lvl5pPr marL="1371600" algn="l" defTabSz="685800" rtl="0" eaLnBrk="1" latinLnBrk="0" hangingPunct="1">
      <a:defRPr sz="1000" kern="1200">
        <a:solidFill>
          <a:srgbClr val="40474B"/>
        </a:solidFill>
        <a:latin typeface="Arial" panose="020B0604020202020204" pitchFamily="34" charset="0"/>
        <a:ea typeface="+mn-ea"/>
        <a:cs typeface="Arial" panose="020B0604020202020204" pitchFamily="34" charset="0"/>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US" sz="1000" b="1" dirty="0">
                <a:effectLst/>
                <a:ea typeface="Calibri" panose="020F0502020204030204" pitchFamily="34" charset="0"/>
              </a:rPr>
              <a:t>[NOTES FOR CLIENT-SPECIFIC VERSION]</a:t>
            </a:r>
          </a:p>
          <a:p>
            <a:pPr>
              <a:spcAft>
                <a:spcPts val="800"/>
              </a:spcAft>
              <a:defRPr/>
            </a:pPr>
            <a:r>
              <a:rPr lang="en-US" sz="1000" dirty="0">
                <a:effectLst/>
                <a:ea typeface="Calibri" panose="020F0502020204030204" pitchFamily="34" charset="0"/>
              </a:rPr>
              <a:t>Welcome everyone, </a:t>
            </a:r>
            <a:r>
              <a:rPr lang="en-US" sz="1000" kern="1200" dirty="0">
                <a:solidFill>
                  <a:schemeClr val="tx1"/>
                </a:solidFill>
              </a:rPr>
              <a:t>thank you for</a:t>
            </a:r>
            <a:r>
              <a:rPr lang="en-US" sz="1000" kern="1200" baseline="0" dirty="0">
                <a:solidFill>
                  <a:schemeClr val="tx1"/>
                </a:solidFill>
              </a:rPr>
              <a:t> joining me today</a:t>
            </a:r>
            <a:r>
              <a:rPr lang="en-US" sz="1000" dirty="0"/>
              <a:t> for our presentation on the features and benefits of your employer’s retirement plan. </a:t>
            </a:r>
          </a:p>
          <a:p>
            <a:pPr marL="0" marR="0" lvl="0" indent="0" algn="l" defTabSz="914400" rtl="0" eaLnBrk="1" fontAlgn="auto" latinLnBrk="0" hangingPunct="1">
              <a:lnSpc>
                <a:spcPct val="100000"/>
              </a:lnSpc>
              <a:spcBef>
                <a:spcPts val="0"/>
              </a:spcBef>
              <a:spcAft>
                <a:spcPts val="800"/>
              </a:spcAft>
              <a:buClrTx/>
              <a:buSzTx/>
              <a:buFontTx/>
              <a:buNone/>
              <a:tabLst/>
              <a:defRPr/>
            </a:pPr>
            <a:r>
              <a:rPr lang="en-US" sz="1000" dirty="0">
                <a:effectLst/>
                <a:ea typeface="Calibri" panose="020F0502020204030204" pitchFamily="34" charset="0"/>
              </a:rPr>
              <a:t>My name is ……. (FA’s value proposition/credentials).</a:t>
            </a:r>
          </a:p>
          <a:p>
            <a:pPr>
              <a:spcAft>
                <a:spcPts val="800"/>
              </a:spcAft>
            </a:pPr>
            <a:r>
              <a:rPr lang="en-US" sz="1000" dirty="0">
                <a:effectLst/>
                <a:ea typeface="Calibri" panose="020F0502020204030204" pitchFamily="34" charset="0"/>
              </a:rPr>
              <a:t>I’d like to start </a:t>
            </a:r>
            <a:r>
              <a:rPr lang="en-US" sz="1000" dirty="0">
                <a:ea typeface="Calibri" panose="020F0502020204030204" pitchFamily="34" charset="0"/>
              </a:rPr>
              <a:t>our presentation today with</a:t>
            </a:r>
            <a:r>
              <a:rPr lang="en-US" sz="1000" dirty="0">
                <a:effectLst/>
                <a:ea typeface="Calibri" panose="020F0502020204030204" pitchFamily="34" charset="0"/>
              </a:rPr>
              <a:t> a question</a:t>
            </a:r>
            <a:r>
              <a:rPr lang="en-US" sz="1000" dirty="0">
                <a:ea typeface="Calibri" panose="020F0502020204030204" pitchFamily="34" charset="0"/>
              </a:rPr>
              <a:t>:</a:t>
            </a:r>
            <a:r>
              <a:rPr lang="en-US" sz="1000" dirty="0">
                <a:effectLst/>
                <a:ea typeface="Calibri" panose="020F0502020204030204" pitchFamily="34" charset="0"/>
              </a:rPr>
              <a:t> How do you envision spending your retirement? If you were to receive a postcard from your future, retired self, what would it picture? (Long pause….)</a:t>
            </a:r>
          </a:p>
          <a:p>
            <a:pPr>
              <a:spcAft>
                <a:spcPts val="800"/>
              </a:spcAft>
            </a:pPr>
            <a:endParaRPr lang="en-US" sz="1000" dirty="0">
              <a:effectLst/>
              <a:ea typeface="Calibri" panose="020F0502020204030204" pitchFamily="34" charset="0"/>
            </a:endParaRPr>
          </a:p>
          <a:p>
            <a:pPr>
              <a:spcAft>
                <a:spcPts val="800"/>
              </a:spcAft>
            </a:pPr>
            <a:r>
              <a:rPr lang="en-US" sz="1000" dirty="0">
                <a:effectLst/>
                <a:ea typeface="Calibri" panose="020F0502020204030204" pitchFamily="34" charset="0"/>
              </a:rPr>
              <a:t>Many people envision their retirement </a:t>
            </a:r>
            <a:r>
              <a:rPr lang="en-US" sz="1000" dirty="0">
                <a:ea typeface="Calibri" panose="020F0502020204030204" pitchFamily="34" charset="0"/>
              </a:rPr>
              <a:t>as a time to indulge themselves doing the things they enjoy most; such as traveling, enjoying their favorite hobby,</a:t>
            </a:r>
            <a:r>
              <a:rPr lang="en-US" sz="1000" dirty="0">
                <a:effectLst/>
                <a:ea typeface="Calibri" panose="020F0502020204030204" pitchFamily="34" charset="0"/>
              </a:rPr>
              <a:t> spending time with family, </a:t>
            </a:r>
            <a:r>
              <a:rPr lang="en-US" sz="1000" dirty="0">
                <a:ea typeface="Calibri" panose="020F0502020204030204" pitchFamily="34" charset="0"/>
              </a:rPr>
              <a:t>or maybe even starting a new business</a:t>
            </a:r>
            <a:r>
              <a:rPr lang="en-US" sz="1000" dirty="0">
                <a:effectLst/>
                <a:ea typeface="Calibri" panose="020F0502020204030204" pitchFamily="34" charset="0"/>
              </a:rPr>
              <a:t>.</a:t>
            </a:r>
            <a:r>
              <a:rPr lang="en-US" sz="1000" dirty="0">
                <a:ea typeface="Calibri" panose="020F0502020204030204" pitchFamily="34" charset="0"/>
              </a:rPr>
              <a:t> </a:t>
            </a:r>
            <a:r>
              <a:rPr lang="en-US" sz="1000" dirty="0">
                <a:effectLst/>
                <a:ea typeface="Calibri" panose="020F0502020204030204" pitchFamily="34" charset="0"/>
              </a:rPr>
              <a:t>No matter what your retirement dream </a:t>
            </a:r>
            <a:r>
              <a:rPr lang="en-US" sz="1000" dirty="0">
                <a:ea typeface="Calibri" panose="020F0502020204030204" pitchFamily="34" charset="0"/>
              </a:rPr>
              <a:t>or vision is</a:t>
            </a:r>
            <a:r>
              <a:rPr lang="en-US" sz="1000" dirty="0">
                <a:effectLst/>
                <a:ea typeface="Calibri" panose="020F0502020204030204" pitchFamily="34" charset="0"/>
              </a:rPr>
              <a:t>, </a:t>
            </a:r>
            <a:r>
              <a:rPr lang="en-US" sz="1000" dirty="0">
                <a:ea typeface="Calibri" panose="020F0502020204030204" pitchFamily="34" charset="0"/>
              </a:rPr>
              <a:t>the most important thing you can do today is create a retirement strategy that will</a:t>
            </a:r>
            <a:r>
              <a:rPr lang="en-US" sz="1000" dirty="0">
                <a:effectLst/>
                <a:ea typeface="Calibri" panose="020F0502020204030204" pitchFamily="34" charset="0"/>
              </a:rPr>
              <a:t> turn </a:t>
            </a:r>
            <a:r>
              <a:rPr lang="en-US" sz="1000" dirty="0">
                <a:ea typeface="Calibri" panose="020F0502020204030204" pitchFamily="34" charset="0"/>
              </a:rPr>
              <a:t>your</a:t>
            </a:r>
            <a:r>
              <a:rPr lang="en-US" sz="1000" dirty="0">
                <a:effectLst/>
                <a:ea typeface="Calibri" panose="020F0502020204030204" pitchFamily="34" charset="0"/>
              </a:rPr>
              <a:t> </a:t>
            </a:r>
            <a:r>
              <a:rPr lang="en-US" sz="1000" dirty="0">
                <a:ea typeface="Calibri" panose="020F0502020204030204" pitchFamily="34" charset="0"/>
              </a:rPr>
              <a:t>vision</a:t>
            </a:r>
            <a:r>
              <a:rPr lang="en-US" sz="1000" dirty="0">
                <a:effectLst/>
                <a:ea typeface="Calibri" panose="020F0502020204030204" pitchFamily="34" charset="0"/>
              </a:rPr>
              <a:t> </a:t>
            </a:r>
            <a:r>
              <a:rPr lang="en-US" sz="1000" dirty="0">
                <a:ea typeface="Calibri" panose="020F0502020204030204" pitchFamily="34" charset="0"/>
              </a:rPr>
              <a:t>into</a:t>
            </a:r>
            <a:r>
              <a:rPr lang="en-US" sz="1000" dirty="0">
                <a:effectLst/>
                <a:ea typeface="Calibri" panose="020F0502020204030204" pitchFamily="34" charset="0"/>
              </a:rPr>
              <a:t> a reality, a</a:t>
            </a:r>
            <a:r>
              <a:rPr lang="en-US" sz="1000" dirty="0">
                <a:ea typeface="Calibri" panose="020F0502020204030204" pitchFamily="34" charset="0"/>
              </a:rPr>
              <a:t>nd one of the best tools you can use as part of that strategy is </a:t>
            </a:r>
            <a:r>
              <a:rPr lang="en-US" sz="1000" dirty="0">
                <a:effectLst/>
                <a:ea typeface="Calibri" panose="020F0502020204030204" pitchFamily="34" charset="0"/>
              </a:rPr>
              <a:t>your employer’s retirement plan.</a:t>
            </a:r>
            <a:r>
              <a:rPr lang="en-US" sz="1000" dirty="0">
                <a:ea typeface="Calibri" panose="020F0502020204030204" pitchFamily="34" charset="0"/>
              </a:rPr>
              <a:t> </a:t>
            </a:r>
            <a:endParaRPr lang="en-US" altLang="en-US" sz="1000" strike="sngStrike" dirty="0">
              <a:effectLst/>
              <a:ea typeface="Calibri" panose="020F0502020204030204" pitchFamily="34" charset="0"/>
            </a:endParaRPr>
          </a:p>
          <a:p>
            <a:pPr marL="0" marR="0" lvl="0" indent="0" algn="l" defTabSz="914400">
              <a:lnSpc>
                <a:spcPct val="100000"/>
              </a:lnSpc>
              <a:spcBef>
                <a:spcPts val="0"/>
              </a:spcBef>
              <a:spcAft>
                <a:spcPts val="800"/>
              </a:spcAft>
              <a:buClrTx/>
              <a:buSzTx/>
              <a:buFontTx/>
              <a:buNone/>
              <a:tabLst/>
              <a:defRPr/>
            </a:pPr>
            <a:endParaRPr lang="en-US" sz="1000" dirty="0">
              <a:effectLst/>
              <a:ea typeface="Calibri" panose="020F0502020204030204" pitchFamily="34" charset="0"/>
            </a:endParaRPr>
          </a:p>
          <a:p>
            <a:pPr marL="0" marR="0">
              <a:lnSpc>
                <a:spcPct val="107000"/>
              </a:lnSpc>
              <a:spcBef>
                <a:spcPts val="0"/>
              </a:spcBef>
              <a:spcAft>
                <a:spcPts val="0"/>
              </a:spcAft>
            </a:pPr>
            <a:endParaRPr lang="en-US" sz="800" dirty="0">
              <a:effectLst/>
              <a:ea typeface="Calibri" panose="020F0502020204030204" pitchFamily="34" charset="0"/>
            </a:endParaRPr>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1</a:t>
            </a:fld>
            <a:endParaRPr lang="en-US" dirty="0"/>
          </a:p>
        </p:txBody>
      </p:sp>
    </p:spTree>
    <p:extLst>
      <p:ext uri="{BB962C8B-B14F-4D97-AF65-F5344CB8AC3E}">
        <p14:creationId xmlns:p14="http://schemas.microsoft.com/office/powerpoint/2010/main" val="3431082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0" marR="0">
              <a:spcBef>
                <a:spcPts val="0"/>
              </a:spcBef>
              <a:spcAft>
                <a:spcPts val="800"/>
              </a:spcAft>
            </a:pPr>
            <a:r>
              <a:rPr lang="en-US" sz="1000" dirty="0">
                <a:effectLst/>
                <a:ea typeface="Calibri" panose="020F0502020204030204" pitchFamily="34" charset="0"/>
              </a:rPr>
              <a:t>One tax advantage many people overlook is the Tax Saver's Credit. The federal government offers a </a:t>
            </a:r>
            <a:r>
              <a:rPr lang="en-US" sz="1000" b="1" dirty="0">
                <a:effectLst/>
                <a:ea typeface="Calibri" panose="020F0502020204030204" pitchFamily="34" charset="0"/>
              </a:rPr>
              <a:t>tax incentive </a:t>
            </a:r>
            <a:r>
              <a:rPr lang="en-US" sz="1000" dirty="0">
                <a:effectLst/>
                <a:ea typeface="Calibri" panose="020F0502020204030204" pitchFamily="34" charset="0"/>
              </a:rPr>
              <a:t>to people with moderate to low incomes. It’s known as the Saver’s Credit. A tax </a:t>
            </a:r>
            <a:r>
              <a:rPr lang="en-US" sz="1000" i="1" dirty="0">
                <a:effectLst/>
                <a:ea typeface="Calibri" panose="020F0502020204030204" pitchFamily="34" charset="0"/>
              </a:rPr>
              <a:t>credit </a:t>
            </a:r>
            <a:r>
              <a:rPr lang="en-US" sz="1000" dirty="0">
                <a:effectLst/>
                <a:ea typeface="Calibri" panose="020F0502020204030204" pitchFamily="34" charset="0"/>
              </a:rPr>
              <a:t>is different from – and can be better than – a tax </a:t>
            </a:r>
            <a:r>
              <a:rPr lang="en-US" sz="1000" i="1" dirty="0">
                <a:effectLst/>
                <a:ea typeface="Calibri" panose="020F0502020204030204" pitchFamily="34" charset="0"/>
              </a:rPr>
              <a:t>deduction</a:t>
            </a:r>
            <a:r>
              <a:rPr lang="en-US" sz="1000" dirty="0">
                <a:effectLst/>
                <a:ea typeface="Calibri" panose="020F0502020204030204" pitchFamily="34" charset="0"/>
              </a:rPr>
              <a:t>. That’s because while a </a:t>
            </a:r>
            <a:r>
              <a:rPr lang="en-US" sz="1000" i="1" dirty="0">
                <a:effectLst/>
                <a:ea typeface="Calibri" panose="020F0502020204030204" pitchFamily="34" charset="0"/>
              </a:rPr>
              <a:t>deduction</a:t>
            </a:r>
            <a:r>
              <a:rPr lang="en-US" sz="1000" dirty="0">
                <a:effectLst/>
                <a:ea typeface="Calibri" panose="020F0502020204030204" pitchFamily="34" charset="0"/>
              </a:rPr>
              <a:t> means only a </a:t>
            </a:r>
            <a:r>
              <a:rPr lang="en-US" sz="1000" i="1" dirty="0">
                <a:effectLst/>
                <a:ea typeface="Calibri" panose="020F0502020204030204" pitchFamily="34" charset="0"/>
              </a:rPr>
              <a:t>percentage</a:t>
            </a:r>
            <a:r>
              <a:rPr lang="en-US" sz="1000" dirty="0">
                <a:effectLst/>
                <a:ea typeface="Calibri" panose="020F0502020204030204" pitchFamily="34" charset="0"/>
              </a:rPr>
              <a:t> tax cut based on your federal bracket, a </a:t>
            </a:r>
            <a:r>
              <a:rPr lang="en-US" sz="1000" i="1" dirty="0">
                <a:effectLst/>
                <a:ea typeface="Calibri" panose="020F0502020204030204" pitchFamily="34" charset="0"/>
              </a:rPr>
              <a:t>credit</a:t>
            </a:r>
            <a:r>
              <a:rPr lang="en-US" sz="1000" dirty="0">
                <a:effectLst/>
                <a:ea typeface="Calibri" panose="020F0502020204030204" pitchFamily="34" charset="0"/>
              </a:rPr>
              <a:t> cuts your tax bill dollar-for-dollar.  </a:t>
            </a:r>
          </a:p>
          <a:p>
            <a:pPr marL="0" marR="0">
              <a:spcBef>
                <a:spcPts val="0"/>
              </a:spcBef>
              <a:spcAft>
                <a:spcPts val="800"/>
              </a:spcAft>
            </a:pPr>
            <a:endParaRPr lang="en-US" sz="1000" dirty="0">
              <a:effectLst/>
              <a:ea typeface="Calibri" panose="020F0502020204030204" pitchFamily="34" charset="0"/>
            </a:endParaRPr>
          </a:p>
          <a:p>
            <a:pPr marL="0" marR="0">
              <a:spcBef>
                <a:spcPts val="0"/>
              </a:spcBef>
              <a:spcAft>
                <a:spcPts val="800"/>
              </a:spcAft>
            </a:pPr>
            <a:r>
              <a:rPr lang="en-US" sz="1000" dirty="0">
                <a:effectLst/>
                <a:ea typeface="Calibri" panose="020F0502020204030204" pitchFamily="34" charset="0"/>
              </a:rPr>
              <a:t>Depending on your income and tax filing status, you may be able to get back 10, 20, or even 50 percent of the first $2,000 you contribute to your retirement plan in [2023]. That means you could cut your tax bill by up to $1,000 – or even $2,000 if you’re married and file jointly.</a:t>
            </a:r>
          </a:p>
          <a:p>
            <a:pPr marL="0" marR="0">
              <a:spcBef>
                <a:spcPts val="0"/>
              </a:spcBef>
              <a:spcAft>
                <a:spcPts val="800"/>
              </a:spcAft>
            </a:pPr>
            <a:endParaRPr lang="en-US" sz="1000" dirty="0">
              <a:effectLst/>
              <a:ea typeface="Calibri" panose="020F0502020204030204" pitchFamily="34" charset="0"/>
            </a:endParaRPr>
          </a:p>
          <a:p>
            <a:pPr marL="0" marR="0">
              <a:spcBef>
                <a:spcPts val="0"/>
              </a:spcBef>
              <a:spcAft>
                <a:spcPts val="800"/>
              </a:spcAft>
            </a:pPr>
            <a:r>
              <a:rPr lang="en-US" sz="1000" dirty="0">
                <a:effectLst/>
                <a:ea typeface="Calibri" panose="020F0502020204030204" pitchFamily="34" charset="0"/>
              </a:rPr>
              <a:t>This chart shows the income requirements to receive this credit. Take a look here, or search for “The Saver’s Credit” on the IRS website – I-R-S-dot-gov. </a:t>
            </a:r>
          </a:p>
          <a:p>
            <a:pPr marL="0" marR="0">
              <a:spcBef>
                <a:spcPts val="0"/>
              </a:spcBef>
              <a:spcAft>
                <a:spcPts val="800"/>
              </a:spcAft>
            </a:pPr>
            <a:endParaRPr lang="en-US" sz="1000" dirty="0">
              <a:effectLst/>
              <a:ea typeface="Calibri" panose="020F0502020204030204" pitchFamily="34" charset="0"/>
            </a:endParaRPr>
          </a:p>
          <a:p>
            <a:pPr marL="0" marR="0">
              <a:spcBef>
                <a:spcPts val="0"/>
              </a:spcBef>
              <a:spcAft>
                <a:spcPts val="800"/>
              </a:spcAft>
            </a:pPr>
            <a:r>
              <a:rPr lang="en-US" sz="1000" dirty="0">
                <a:effectLst/>
                <a:ea typeface="Calibri" panose="020F0502020204030204" pitchFamily="34" charset="0"/>
              </a:rPr>
              <a:t>If you don’t qualify for the Saver’s Credit, the federal government still offers additional tax-advantaged ways to save, so let’s look at other options available to everyone. </a:t>
            </a:r>
          </a:p>
          <a:p>
            <a:pPr>
              <a:spcBef>
                <a:spcPts val="633"/>
              </a:spcBef>
            </a:pPr>
            <a:endParaRPr lang="en-US" sz="1000" dirty="0">
              <a:ea typeface="Times" pitchFamily="-60" charset="0"/>
            </a:endParaRPr>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10</a:t>
            </a:fld>
            <a:endParaRPr lang="en-US" dirty="0"/>
          </a:p>
        </p:txBody>
      </p:sp>
    </p:spTree>
    <p:extLst>
      <p:ext uri="{BB962C8B-B14F-4D97-AF65-F5344CB8AC3E}">
        <p14:creationId xmlns:p14="http://schemas.microsoft.com/office/powerpoint/2010/main" val="3870012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US" dirty="0">
                <a:effectLst/>
                <a:ea typeface="Calibri" panose="020F0502020204030204" pitchFamily="34" charset="0"/>
              </a:rPr>
              <a:t>The money you contribute to your employer’s retirement plan comes out of your paycheck before taxes, which reduces your taxable income. For example, say you earn $50,000 a year, and contribute five percent of that to your retirement plan. Subtract that five percent, or $2,500 in this case – and you’ll be taxed as if you earn $47,500. This benefit a</a:t>
            </a:r>
            <a:r>
              <a:rPr lang="en-US" i="0" u="none" dirty="0">
                <a:effectLst/>
                <a:ea typeface="Calibri" panose="020F0502020204030204" pitchFamily="34" charset="0"/>
              </a:rPr>
              <a:t>llows you to reduce your taxable income during your working years and possibly pay less taxes. </a:t>
            </a:r>
            <a:endParaRPr lang="en-US" dirty="0">
              <a:effectLst/>
              <a:ea typeface="Calibri" panose="020F0502020204030204" pitchFamily="34" charset="0"/>
            </a:endParaRPr>
          </a:p>
          <a:p>
            <a:pPr marL="0" marR="0">
              <a:spcBef>
                <a:spcPts val="0"/>
              </a:spcBef>
              <a:spcAft>
                <a:spcPts val="800"/>
              </a:spcAft>
            </a:pPr>
            <a:endParaRPr lang="en-US" dirty="0">
              <a:effectLst/>
              <a:ea typeface="Calibri" panose="020F0502020204030204" pitchFamily="34" charset="0"/>
            </a:endParaRPr>
          </a:p>
          <a:p>
            <a:pPr marL="0" marR="0">
              <a:spcBef>
                <a:spcPts val="0"/>
              </a:spcBef>
              <a:spcAft>
                <a:spcPts val="800"/>
              </a:spcAft>
            </a:pPr>
            <a:r>
              <a:rPr lang="en-US" dirty="0">
                <a:effectLst/>
                <a:ea typeface="Calibri" panose="020F0502020204030204" pitchFamily="34" charset="0"/>
              </a:rPr>
              <a:t>And while you save taxes on the money you contribute to the plan, that’s not all! The money you save in your employer’s retirement plan can grow tax deferred. This means when you invest the money within the retirement plan, the money earned on those savings each year isn’t taxed until you withdraw it. When you’re ready to take the money out at retirement, you pay income taxes on the contributions and any earnings. If your income is lower at retirement, you could possibly be at a lower tax rate. Be mindful that withdrawals before age 59-and-a-half may come with an additional 10 percent penalty.</a:t>
            </a:r>
          </a:p>
          <a:p>
            <a:pPr marL="0" marR="0">
              <a:spcBef>
                <a:spcPts val="0"/>
              </a:spcBef>
              <a:spcAft>
                <a:spcPts val="800"/>
              </a:spcAft>
            </a:pPr>
            <a:endParaRPr lang="en-US" i="0" u="none" dirty="0">
              <a:effectLst/>
              <a:ea typeface="Calibri" panose="020F0502020204030204" pitchFamily="34" charset="0"/>
            </a:endParaRPr>
          </a:p>
          <a:p>
            <a:pPr marL="0" marR="0">
              <a:spcBef>
                <a:spcPts val="0"/>
              </a:spcBef>
              <a:spcAft>
                <a:spcPts val="800"/>
              </a:spcAft>
            </a:pPr>
            <a:r>
              <a:rPr lang="en-US" i="0" u="none" dirty="0">
                <a:effectLst/>
                <a:ea typeface="Calibri" panose="020F0502020204030204" pitchFamily="34" charset="0"/>
              </a:rPr>
              <a:t>The tax-deferred nature of retirement plan contributions is a key benefit, because you get to put those tax savings to work, potentially earning even more for your retirement.  </a:t>
            </a:r>
          </a:p>
          <a:p>
            <a:pPr marL="0" marR="0">
              <a:spcBef>
                <a:spcPts val="0"/>
              </a:spcBef>
              <a:spcAft>
                <a:spcPts val="800"/>
              </a:spcAft>
            </a:pPr>
            <a:endParaRPr lang="en-US" i="0" u="none" dirty="0">
              <a:effectLst/>
              <a:ea typeface="Calibri" panose="020F0502020204030204" pitchFamily="34" charset="0"/>
            </a:endParaRPr>
          </a:p>
          <a:p>
            <a:pPr marL="0" marR="0">
              <a:spcBef>
                <a:spcPts val="0"/>
              </a:spcBef>
              <a:spcAft>
                <a:spcPts val="800"/>
              </a:spcAft>
            </a:pPr>
            <a:r>
              <a:rPr lang="en-US" i="0" u="none" dirty="0">
                <a:effectLst/>
                <a:ea typeface="Calibri" panose="020F0502020204030204" pitchFamily="34" charset="0"/>
              </a:rPr>
              <a:t>This is a big reason why it’s important to save early.</a:t>
            </a:r>
            <a:endParaRPr lang="en-US" dirty="0"/>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11</a:t>
            </a:fld>
            <a:endParaRPr lang="en-US" dirty="0"/>
          </a:p>
        </p:txBody>
      </p:sp>
    </p:spTree>
    <p:extLst>
      <p:ext uri="{BB962C8B-B14F-4D97-AF65-F5344CB8AC3E}">
        <p14:creationId xmlns:p14="http://schemas.microsoft.com/office/powerpoint/2010/main" val="664978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0" marR="0">
              <a:spcBef>
                <a:spcPts val="0"/>
              </a:spcBef>
              <a:spcAft>
                <a:spcPts val="800"/>
              </a:spcAft>
            </a:pPr>
            <a:r>
              <a:rPr lang="en-US" sz="1000" b="1" dirty="0">
                <a:effectLst/>
                <a:ea typeface="Calibri" panose="020F0502020204030204" pitchFamily="34" charset="0"/>
              </a:rPr>
              <a:t>There’s nothing like having time on your side </a:t>
            </a:r>
            <a:r>
              <a:rPr lang="en-US" sz="1000" dirty="0">
                <a:effectLst/>
                <a:ea typeface="Calibri" panose="020F0502020204030204" pitchFamily="34" charset="0"/>
              </a:rPr>
              <a:t>when building your retirement strategy. </a:t>
            </a:r>
          </a:p>
          <a:p>
            <a:pPr marL="0" marR="0">
              <a:spcBef>
                <a:spcPts val="0"/>
              </a:spcBef>
              <a:spcAft>
                <a:spcPts val="800"/>
              </a:spcAft>
            </a:pPr>
            <a:r>
              <a:rPr lang="en-US" sz="1000" dirty="0">
                <a:effectLst/>
                <a:ea typeface="Calibri" panose="020F0502020204030204" pitchFamily="34" charset="0"/>
              </a:rPr>
              <a:t>Consider this scenario: A 21-year-old contributes $130 per month for 44 years (which totals $68,640) and earns an average of 6% investment growth annually. At 65, the account balance is $337,634. </a:t>
            </a:r>
          </a:p>
          <a:p>
            <a:pPr marL="0" marR="0">
              <a:spcBef>
                <a:spcPts val="0"/>
              </a:spcBef>
              <a:spcAft>
                <a:spcPts val="800"/>
              </a:spcAft>
            </a:pPr>
            <a:r>
              <a:rPr lang="en-US" sz="1000" dirty="0">
                <a:effectLst/>
                <a:ea typeface="Calibri" panose="020F0502020204030204" pitchFamily="34" charset="0"/>
              </a:rPr>
              <a:t>Getting a later start, a 35-year-old contributes $130 per month for 30 years (which totals $46,800), with the same 6% annual growth. At age 65, the account balance is $131,240. </a:t>
            </a:r>
          </a:p>
          <a:p>
            <a:pPr marL="0" marR="0">
              <a:spcBef>
                <a:spcPts val="0"/>
              </a:spcBef>
              <a:spcAft>
                <a:spcPts val="800"/>
              </a:spcAft>
            </a:pPr>
            <a:r>
              <a:rPr lang="en-US" sz="1000" dirty="0">
                <a:effectLst/>
                <a:ea typeface="Calibri" panose="020F0502020204030204" pitchFamily="34" charset="0"/>
              </a:rPr>
              <a:t>Now, the 21-year-old contributed a modest $22,000 more, but ends up with $206,394 in additional assets.</a:t>
            </a:r>
          </a:p>
          <a:p>
            <a:pPr marL="0" marR="0">
              <a:spcBef>
                <a:spcPts val="0"/>
              </a:spcBef>
              <a:spcAft>
                <a:spcPts val="800"/>
              </a:spcAft>
            </a:pPr>
            <a:r>
              <a:rPr lang="en-US" sz="1000" dirty="0">
                <a:effectLst/>
                <a:ea typeface="Calibri" panose="020F0502020204030204" pitchFamily="34" charset="0"/>
              </a:rPr>
              <a:t>Once we enter retirement, we are no longer working and accumulating money for retirement. We have what we have.</a:t>
            </a:r>
          </a:p>
          <a:p>
            <a:r>
              <a:rPr lang="en-US" sz="1000" dirty="0">
                <a:effectLst/>
                <a:ea typeface="Calibri" panose="020F0502020204030204" pitchFamily="34" charset="0"/>
              </a:rPr>
              <a:t>The bottom line is you are the only one who can plan for your financial future, and when you’re saving for retirement, there’s nothing more powerful than time. The money you save today is how you’ll be able to provide for yourself and your loved ones tomorrow. Starting to save today is the important first step, and any percentage of your paycheck will make a difference.</a:t>
            </a:r>
            <a:endParaRPr lang="en-US" dirty="0"/>
          </a:p>
          <a:p>
            <a:pPr marL="0" marR="0">
              <a:spcBef>
                <a:spcPts val="0"/>
              </a:spcBef>
              <a:spcAft>
                <a:spcPts val="800"/>
              </a:spcAft>
            </a:pPr>
            <a:endParaRPr lang="en-US" dirty="0"/>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12</a:t>
            </a:fld>
            <a:endParaRPr lang="en-US" dirty="0"/>
          </a:p>
        </p:txBody>
      </p:sp>
    </p:spTree>
    <p:extLst>
      <p:ext uri="{BB962C8B-B14F-4D97-AF65-F5344CB8AC3E}">
        <p14:creationId xmlns:p14="http://schemas.microsoft.com/office/powerpoint/2010/main" val="3781754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0" marR="0">
              <a:spcBef>
                <a:spcPts val="0"/>
              </a:spcBef>
              <a:spcAft>
                <a:spcPts val="800"/>
              </a:spcAft>
            </a:pPr>
            <a:r>
              <a:rPr lang="en-US" sz="1000" dirty="0">
                <a:effectLst/>
                <a:ea typeface="Calibri" panose="020F0502020204030204" pitchFamily="34" charset="0"/>
              </a:rPr>
              <a:t>Now that we know that saving as much as you can as soon as you can is an important part of a successful retirement strategy, let me explain how your retirement plan can help you do this, too. </a:t>
            </a:r>
          </a:p>
          <a:p>
            <a:pPr marL="0" marR="0">
              <a:spcBef>
                <a:spcPts val="0"/>
              </a:spcBef>
              <a:spcAft>
                <a:spcPts val="800"/>
              </a:spcAft>
            </a:pPr>
            <a:endParaRPr lang="en-US" sz="1000" dirty="0">
              <a:effectLst/>
              <a:ea typeface="Calibri" panose="020F0502020204030204" pitchFamily="34" charset="0"/>
            </a:endParaRPr>
          </a:p>
          <a:p>
            <a:pPr marL="0" marR="0">
              <a:spcBef>
                <a:spcPts val="0"/>
              </a:spcBef>
              <a:spcAft>
                <a:spcPts val="800"/>
              </a:spcAft>
            </a:pPr>
            <a:r>
              <a:rPr lang="en-US" sz="1000" dirty="0">
                <a:effectLst/>
                <a:ea typeface="Calibri" panose="020F0502020204030204" pitchFamily="34" charset="0"/>
              </a:rPr>
              <a:t>One of the most important goals to set for yourself is your contribution rate – meaning how much of your salary do you want to contribute to the plan, and remember, </a:t>
            </a:r>
            <a:r>
              <a:rPr lang="en-US" sz="1000" b="1" dirty="0">
                <a:effectLst/>
                <a:ea typeface="Calibri" panose="020F0502020204030204" pitchFamily="34" charset="0"/>
              </a:rPr>
              <a:t>any amount is better than nothing.</a:t>
            </a:r>
            <a:r>
              <a:rPr lang="en-US" sz="1000" dirty="0">
                <a:effectLst/>
                <a:ea typeface="Calibri" panose="020F0502020204030204" pitchFamily="34" charset="0"/>
              </a:rPr>
              <a:t> </a:t>
            </a:r>
          </a:p>
          <a:p>
            <a:pPr marL="0" marR="0">
              <a:spcBef>
                <a:spcPts val="0"/>
              </a:spcBef>
              <a:spcAft>
                <a:spcPts val="800"/>
              </a:spcAft>
            </a:pPr>
            <a:endParaRPr lang="en-US" sz="1000" dirty="0">
              <a:effectLst/>
              <a:ea typeface="Calibri" panose="020F0502020204030204" pitchFamily="34" charset="0"/>
            </a:endParaRPr>
          </a:p>
          <a:p>
            <a:pPr marL="0" marR="0">
              <a:spcBef>
                <a:spcPts val="0"/>
              </a:spcBef>
              <a:spcAft>
                <a:spcPts val="800"/>
              </a:spcAft>
            </a:pPr>
            <a:r>
              <a:rPr lang="en-US" sz="1000" dirty="0">
                <a:effectLst/>
                <a:ea typeface="Calibri" panose="020F0502020204030204" pitchFamily="34" charset="0"/>
              </a:rPr>
              <a:t>If you’re just starting out, maybe try five percent. Then six months to a year from now, see if you can bump it up by one or two percent. If you strive to contribute between 10 to 15 percent of your salary, you can put yourself in a pretty good position to achieve your retirement goal. Transamerica has tools available on our website that can show you how your contribution rate will impact your retirement strategy, and the impact the changes to your contribution rate will make in reaching your goal.</a:t>
            </a:r>
          </a:p>
          <a:p>
            <a:pPr marL="0" marR="0">
              <a:spcBef>
                <a:spcPts val="0"/>
              </a:spcBef>
              <a:spcAft>
                <a:spcPts val="800"/>
              </a:spcAft>
            </a:pPr>
            <a:endParaRPr lang="en-US" sz="1000" dirty="0">
              <a:effectLst/>
              <a:ea typeface="Calibri" panose="020F0502020204030204" pitchFamily="34" charset="0"/>
            </a:endParaRPr>
          </a:p>
          <a:p>
            <a:pPr marL="0" marR="0">
              <a:spcBef>
                <a:spcPts val="0"/>
              </a:spcBef>
              <a:spcAft>
                <a:spcPts val="800"/>
              </a:spcAft>
            </a:pPr>
            <a:r>
              <a:rPr lang="en-US" sz="1000" dirty="0">
                <a:effectLst/>
                <a:ea typeface="Calibri" panose="020F0502020204030204" pitchFamily="34" charset="0"/>
              </a:rPr>
              <a:t>When you enroll, you will have to specify a certain dollar amount, or a percentage of your salary, to automatically come out of your paycheck each pay period. One benefit of contributing a percentage of your salary instead of a fixed-dollar amount, is that your contributions increase every time your salary increases. So, in effect, your contributions automatically increase over time.</a:t>
            </a:r>
          </a:p>
          <a:p>
            <a:pPr marL="0" marR="0">
              <a:spcBef>
                <a:spcPts val="0"/>
              </a:spcBef>
              <a:spcAft>
                <a:spcPts val="800"/>
              </a:spcAft>
            </a:pPr>
            <a:endParaRPr lang="en-US" sz="1000" dirty="0">
              <a:effectLst/>
              <a:ea typeface="Calibri" panose="020F0502020204030204" pitchFamily="34" charset="0"/>
            </a:endParaRPr>
          </a:p>
          <a:p>
            <a:pPr marL="0" marR="0">
              <a:spcBef>
                <a:spcPts val="0"/>
              </a:spcBef>
              <a:spcAft>
                <a:spcPts val="800"/>
              </a:spcAft>
            </a:pPr>
            <a:r>
              <a:rPr lang="en-US" sz="1000" dirty="0">
                <a:effectLst/>
                <a:ea typeface="Calibri" panose="020F0502020204030204" pitchFamily="34" charset="0"/>
              </a:rPr>
              <a:t>No matter what method you select, it is a convenient and disciplined approach to save on a regular basis. Saving on a regular basis is another key to a successful retirement strategy.</a:t>
            </a:r>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13</a:t>
            </a:fld>
            <a:endParaRPr lang="en-US" dirty="0"/>
          </a:p>
        </p:txBody>
      </p:sp>
    </p:spTree>
    <p:extLst>
      <p:ext uri="{BB962C8B-B14F-4D97-AF65-F5344CB8AC3E}">
        <p14:creationId xmlns:p14="http://schemas.microsoft.com/office/powerpoint/2010/main" val="505730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0" marR="0">
              <a:spcBef>
                <a:spcPts val="0"/>
              </a:spcBef>
              <a:spcAft>
                <a:spcPts val="800"/>
              </a:spcAft>
            </a:pPr>
            <a:r>
              <a:rPr lang="en-US" sz="1000" dirty="0">
                <a:effectLst/>
                <a:ea typeface="Calibri" panose="020F0502020204030204" pitchFamily="34" charset="0"/>
              </a:rPr>
              <a:t>Saving money is a good first step  —  and investing money on a regular basis is a good practice to help those savings grow over time.</a:t>
            </a:r>
          </a:p>
          <a:p>
            <a:pPr marL="0" marR="0">
              <a:spcBef>
                <a:spcPts val="0"/>
              </a:spcBef>
              <a:spcAft>
                <a:spcPts val="800"/>
              </a:spcAft>
            </a:pPr>
            <a:endParaRPr lang="en-US" sz="1000" dirty="0">
              <a:effectLst/>
              <a:ea typeface="Calibri" panose="020F0502020204030204" pitchFamily="34" charset="0"/>
            </a:endParaRPr>
          </a:p>
          <a:p>
            <a:pPr marL="0" marR="0">
              <a:spcBef>
                <a:spcPts val="0"/>
              </a:spcBef>
              <a:spcAft>
                <a:spcPts val="800"/>
              </a:spcAft>
            </a:pPr>
            <a:r>
              <a:rPr lang="en-US" sz="1000" dirty="0">
                <a:effectLst/>
                <a:ea typeface="Calibri" panose="020F0502020204030204" pitchFamily="34" charset="0"/>
              </a:rPr>
              <a:t>Markets go up and down, and you may be nervous about possibly losing money. You may even think about investing only when times are good. Let me share some insight  —  there isn’t a bad time or good time for investing for the long term; it’s always the right time. A systematic approach of saving money on a regular basis, whether the market is up or down, is known as dollar-cost averaging. </a:t>
            </a:r>
          </a:p>
          <a:p>
            <a:pPr marL="0" marR="0">
              <a:spcBef>
                <a:spcPts val="0"/>
              </a:spcBef>
              <a:spcAft>
                <a:spcPts val="800"/>
              </a:spcAft>
            </a:pPr>
            <a:endParaRPr lang="en-US" sz="1000" dirty="0">
              <a:effectLst/>
              <a:ea typeface="Calibri" panose="020F0502020204030204" pitchFamily="34" charset="0"/>
            </a:endParaRPr>
          </a:p>
          <a:p>
            <a:pPr marL="0" marR="0">
              <a:spcBef>
                <a:spcPts val="0"/>
              </a:spcBef>
              <a:spcAft>
                <a:spcPts val="800"/>
              </a:spcAft>
            </a:pPr>
            <a:r>
              <a:rPr lang="en-US" sz="1000" dirty="0">
                <a:effectLst/>
                <a:ea typeface="Calibri" panose="020F0502020204030204" pitchFamily="34" charset="0"/>
              </a:rPr>
              <a:t>Dollar-cost averaging provides an alternative to making a lump-sum deposit in investments at one time. Using the dollar-cost averaging strategy, an investor purchases more of the investment when prices are lower, and less of the investment when prices are higher. No matter how the market is fluctuating, regular purchases each pay period may lower the total average cost of investments over time. </a:t>
            </a:r>
          </a:p>
          <a:p>
            <a:pPr marL="0" marR="0">
              <a:spcBef>
                <a:spcPts val="0"/>
              </a:spcBef>
              <a:spcAft>
                <a:spcPts val="800"/>
              </a:spcAft>
            </a:pPr>
            <a:endParaRPr lang="en-US" sz="1000" dirty="0">
              <a:effectLst/>
              <a:ea typeface="Calibri" panose="020F0502020204030204" pitchFamily="34" charset="0"/>
            </a:endParaRPr>
          </a:p>
          <a:p>
            <a:pPr marL="0" marR="0">
              <a:spcBef>
                <a:spcPts val="0"/>
              </a:spcBef>
              <a:spcAft>
                <a:spcPts val="800"/>
              </a:spcAft>
            </a:pPr>
            <a:r>
              <a:rPr lang="en-US" sz="1000" dirty="0">
                <a:effectLst/>
                <a:ea typeface="Calibri" panose="020F0502020204030204" pitchFamily="34" charset="0"/>
              </a:rPr>
              <a:t>Dollar-cost averaging does not guarantee a profit or protect against a loss in a declining market, so you should consider your ability to continue investing through periods of adverse market conditions. Thanks to compounding — the earnings on your earnings — even small, regular increases of your contributions can make a big difference over time.</a:t>
            </a:r>
          </a:p>
          <a:p>
            <a:pPr marL="0" marR="0">
              <a:spcBef>
                <a:spcPts val="0"/>
              </a:spcBef>
              <a:spcAft>
                <a:spcPts val="800"/>
              </a:spcAft>
            </a:pPr>
            <a:endParaRPr lang="en-US" sz="1000" dirty="0">
              <a:effectLst/>
              <a:ea typeface="Calibri" panose="020F0502020204030204" pitchFamily="34" charset="0"/>
            </a:endParaRPr>
          </a:p>
          <a:p>
            <a:pPr marL="0" marR="0">
              <a:spcBef>
                <a:spcPts val="0"/>
              </a:spcBef>
              <a:spcAft>
                <a:spcPts val="800"/>
              </a:spcAft>
            </a:pPr>
            <a:r>
              <a:rPr lang="en-US" sz="1000" dirty="0">
                <a:effectLst/>
                <a:ea typeface="Calibri" panose="020F0502020204030204" pitchFamily="34" charset="0"/>
              </a:rPr>
              <a:t>At this point, you may be thinking this all sounds good, but if I contribute an amount on a regular basis, how do I invest it and make it grow?</a:t>
            </a:r>
          </a:p>
          <a:p>
            <a:pPr marL="0" marR="0">
              <a:spcBef>
                <a:spcPts val="0"/>
              </a:spcBef>
              <a:spcAft>
                <a:spcPts val="800"/>
              </a:spcAft>
            </a:pPr>
            <a:endParaRPr lang="en-US" sz="1000" dirty="0">
              <a:effectLst/>
              <a:ea typeface="Calibri" panose="020F0502020204030204" pitchFamily="34" charset="0"/>
            </a:endParaRPr>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14</a:t>
            </a:fld>
            <a:endParaRPr lang="en-US" dirty="0"/>
          </a:p>
        </p:txBody>
      </p:sp>
    </p:spTree>
    <p:extLst>
      <p:ext uri="{BB962C8B-B14F-4D97-AF65-F5344CB8AC3E}">
        <p14:creationId xmlns:p14="http://schemas.microsoft.com/office/powerpoint/2010/main" val="1751029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000" b="1" dirty="0">
                <a:effectLst/>
                <a:ea typeface="Calibri" panose="020F0502020204030204" pitchFamily="34" charset="0"/>
              </a:rPr>
              <a:t>[NOTES FOR CLIENT-SPECIFIC VERSION]</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000" dirty="0">
                <a:effectLst/>
                <a:ea typeface="Calibri" panose="020F0502020204030204" pitchFamily="34" charset="0"/>
              </a:rPr>
              <a:t>Every retirement plan is unique. You’ll find details of your specific plan in the plan summary document that was included in the webinar invitation. In this portion of the presentation, we’ll cover the important features available in your retirement plan.</a:t>
            </a:r>
          </a:p>
          <a:p>
            <a:pPr marL="0" marR="0">
              <a:lnSpc>
                <a:spcPct val="107000"/>
              </a:lnSpc>
              <a:spcBef>
                <a:spcPts val="0"/>
              </a:spcBef>
              <a:spcAft>
                <a:spcPts val="0"/>
              </a:spcAft>
            </a:pPr>
            <a:endParaRPr lang="en-US" sz="1000" dirty="0">
              <a:effectLst/>
              <a:ea typeface="Calibri" panose="020F0502020204030204" pitchFamily="34" charset="0"/>
            </a:endParaRPr>
          </a:p>
        </p:txBody>
      </p:sp>
      <p:sp>
        <p:nvSpPr>
          <p:cNvPr id="4" name="Slide Number Placeholder 3"/>
          <p:cNvSpPr>
            <a:spLocks noGrp="1"/>
          </p:cNvSpPr>
          <p:nvPr>
            <p:ph type="sldNum" sz="quarter" idx="5"/>
          </p:nvPr>
        </p:nvSpPr>
        <p:spPr>
          <a:xfrm>
            <a:off x="6243145" y="8872151"/>
            <a:ext cx="613268" cy="271849"/>
          </a:xfrm>
        </p:spPr>
        <p:txBody>
          <a:bodyPr/>
          <a:lstStyle/>
          <a:p>
            <a:fld id="{198E7F39-DC2F-9A49-9C9A-71F1AB5835AA}" type="slidenum">
              <a:rPr lang="en-US" smtClean="0"/>
              <a:pPr/>
              <a:t>15</a:t>
            </a:fld>
            <a:endParaRPr lang="en-US" dirty="0"/>
          </a:p>
        </p:txBody>
      </p:sp>
    </p:spTree>
    <p:extLst>
      <p:ext uri="{BB962C8B-B14F-4D97-AF65-F5344CB8AC3E}">
        <p14:creationId xmlns:p14="http://schemas.microsoft.com/office/powerpoint/2010/main" val="1904732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0" marR="0">
              <a:spcBef>
                <a:spcPts val="0"/>
              </a:spcBef>
              <a:spcAft>
                <a:spcPts val="800"/>
              </a:spcAft>
            </a:pPr>
            <a:r>
              <a:rPr lang="en-US" b="0" dirty="0">
                <a:effectLst/>
                <a:ea typeface="Calibri" panose="020F0502020204030204" pitchFamily="34" charset="0"/>
              </a:rPr>
              <a:t>Before you can start participating in your employer's plan, you’ll need to be familiar with certain terms and features and your plan’s requirements. </a:t>
            </a:r>
          </a:p>
          <a:p>
            <a:pPr marL="0" marR="0">
              <a:spcBef>
                <a:spcPts val="0"/>
              </a:spcBef>
              <a:spcAft>
                <a:spcPts val="800"/>
              </a:spcAft>
            </a:pPr>
            <a:endParaRPr lang="en-US" b="0" dirty="0">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lang="en-US" b="0" dirty="0">
                <a:effectLst/>
                <a:ea typeface="Calibri" panose="020F0502020204030204" pitchFamily="34" charset="0"/>
              </a:rPr>
              <a:t>Let’s start with </a:t>
            </a:r>
            <a:r>
              <a:rPr lang="en-US" b="1" dirty="0">
                <a:effectLst/>
                <a:ea typeface="Calibri" panose="020F0502020204030204" pitchFamily="34" charset="0"/>
              </a:rPr>
              <a:t>eligibility, </a:t>
            </a:r>
            <a:r>
              <a:rPr lang="en-US" b="0" dirty="0">
                <a:effectLst/>
                <a:ea typeface="Calibri" panose="020F0502020204030204" pitchFamily="34" charset="0"/>
              </a:rPr>
              <a:t>which refers to the fact that a</a:t>
            </a:r>
            <a:r>
              <a:rPr lang="en-US" b="0" i="0" dirty="0">
                <a:solidFill>
                  <a:srgbClr val="202124"/>
                </a:solidFill>
                <a:effectLst/>
              </a:rPr>
              <a:t>n employee is eligible to participate in the retirement plan when certain conditions are met. Sometimes a plan may </a:t>
            </a:r>
            <a:r>
              <a:rPr lang="en-US" b="1" i="0" dirty="0">
                <a:solidFill>
                  <a:srgbClr val="202124"/>
                </a:solidFill>
                <a:effectLst/>
              </a:rPr>
              <a:t>auto-enroll</a:t>
            </a:r>
            <a:r>
              <a:rPr lang="en-US" b="0" i="0" dirty="0">
                <a:solidFill>
                  <a:srgbClr val="202124"/>
                </a:solidFill>
                <a:effectLst/>
              </a:rPr>
              <a:t> you o</a:t>
            </a:r>
            <a:r>
              <a:rPr lang="en-US" dirty="0">
                <a:effectLst/>
                <a:ea typeface="Calibri" panose="020F0502020204030204" pitchFamily="34" charset="0"/>
              </a:rPr>
              <a:t>nce you become eligible. If you’re automatically enrolled, it’s important to review your account profile to make sure your contact information is correct, your beneficiary information is properly listed, and the investments you are allocated to are what you desire. You can also opt out of the plan after you are auto-enrolled.</a:t>
            </a:r>
          </a:p>
          <a:p>
            <a:pPr marL="0" marR="0" lvl="0" indent="0" algn="l" defTabSz="914400" rtl="0" eaLnBrk="1" fontAlgn="auto" latinLnBrk="0" hangingPunct="1">
              <a:lnSpc>
                <a:spcPct val="100000"/>
              </a:lnSpc>
              <a:spcBef>
                <a:spcPts val="0"/>
              </a:spcBef>
              <a:spcAft>
                <a:spcPts val="800"/>
              </a:spcAft>
              <a:buClrTx/>
              <a:buSzTx/>
              <a:buFontTx/>
              <a:buNone/>
              <a:tabLst/>
              <a:defRPr/>
            </a:pPr>
            <a:endParaRPr lang="en-US" b="0" dirty="0">
              <a:effectLst/>
              <a:ea typeface="Calibri" panose="020F0502020204030204" pitchFamily="34" charset="0"/>
            </a:endParaRPr>
          </a:p>
          <a:p>
            <a:pPr marL="0" marR="0">
              <a:spcBef>
                <a:spcPts val="0"/>
              </a:spcBef>
              <a:spcAft>
                <a:spcPts val="800"/>
              </a:spcAft>
            </a:pPr>
            <a:r>
              <a:rPr lang="en-US" b="0" i="0" dirty="0">
                <a:solidFill>
                  <a:srgbClr val="202124"/>
                </a:solidFill>
                <a:effectLst/>
              </a:rPr>
              <a:t>A </a:t>
            </a:r>
            <a:r>
              <a:rPr lang="en-US" b="1" i="0" dirty="0">
                <a:solidFill>
                  <a:srgbClr val="202124"/>
                </a:solidFill>
                <a:effectLst/>
              </a:rPr>
              <a:t>contribution</a:t>
            </a:r>
            <a:r>
              <a:rPr lang="en-US" b="0" i="0" dirty="0">
                <a:solidFill>
                  <a:srgbClr val="202124"/>
                </a:solidFill>
                <a:effectLst/>
              </a:rPr>
              <a:t> is the amount an employee and/or employer pays into your retirement plan every paycheck. These contributions may be represented as a set dollar amount or as a percentage of your gross pay. Sometimes an employer will require a mandatory contribution, and/or a periodic automatic increase. These features are meant to make it convenient for you to maximize your savings in the plan.</a:t>
            </a:r>
          </a:p>
          <a:p>
            <a:pPr marL="0" marR="0">
              <a:spcBef>
                <a:spcPts val="0"/>
              </a:spcBef>
              <a:spcAft>
                <a:spcPts val="800"/>
              </a:spcAft>
            </a:pPr>
            <a:endParaRPr lang="en-US" b="0" i="0" dirty="0">
              <a:solidFill>
                <a:srgbClr val="202124"/>
              </a:solidFill>
              <a:effectLst/>
            </a:endParaRPr>
          </a:p>
          <a:p>
            <a:pPr marL="0" marR="0" lvl="0" indent="0" algn="l" defTabSz="914400" rtl="0" eaLnBrk="1" fontAlgn="auto" latinLnBrk="0" hangingPunct="1">
              <a:lnSpc>
                <a:spcPct val="100000"/>
              </a:lnSpc>
              <a:spcBef>
                <a:spcPts val="0"/>
              </a:spcBef>
              <a:spcAft>
                <a:spcPts val="800"/>
              </a:spcAft>
              <a:buClrTx/>
              <a:buSzTx/>
              <a:buFontTx/>
              <a:buNone/>
              <a:tabLst/>
              <a:defRPr/>
            </a:pPr>
            <a:r>
              <a:rPr lang="en-US" dirty="0">
                <a:effectLst/>
                <a:ea typeface="Calibri" panose="020F0502020204030204" pitchFamily="34" charset="0"/>
              </a:rPr>
              <a:t>You may be familiar with a benefit called a </a:t>
            </a:r>
            <a:r>
              <a:rPr lang="en-US" b="1" dirty="0">
                <a:effectLst/>
                <a:ea typeface="Calibri" panose="020F0502020204030204" pitchFamily="34" charset="0"/>
              </a:rPr>
              <a:t>company match. </a:t>
            </a:r>
            <a:r>
              <a:rPr lang="en-US" b="0" dirty="0">
                <a:effectLst/>
                <a:ea typeface="Calibri" panose="020F0502020204030204" pitchFamily="34" charset="0"/>
              </a:rPr>
              <a:t>T</a:t>
            </a:r>
            <a:r>
              <a:rPr lang="en-US" dirty="0">
                <a:effectLst/>
                <a:ea typeface="Calibri" panose="020F0502020204030204" pitchFamily="34" charset="0"/>
              </a:rPr>
              <a:t>his is when the employer contributes into the plan an amount that matches the employee contribution. If your company offers this, it’s advantageous to take full benefit of the entire match. An </a:t>
            </a:r>
            <a:r>
              <a:rPr lang="en-US" b="1" dirty="0">
                <a:effectLst/>
                <a:ea typeface="Calibri" panose="020F0502020204030204" pitchFamily="34" charset="0"/>
              </a:rPr>
              <a:t>Employer Contribution </a:t>
            </a:r>
            <a:r>
              <a:rPr lang="en-US" dirty="0">
                <a:effectLst/>
                <a:ea typeface="Calibri" panose="020F0502020204030204" pitchFamily="34" charset="0"/>
              </a:rPr>
              <a:t>is money the company contributes into the plan, regardless of whether you are contributing or not. </a:t>
            </a:r>
          </a:p>
          <a:p>
            <a:pPr marL="0" marR="0" lvl="0" indent="0" algn="l" defTabSz="914400" rtl="0" eaLnBrk="1" fontAlgn="auto" latinLnBrk="0" hangingPunct="1">
              <a:lnSpc>
                <a:spcPct val="100000"/>
              </a:lnSpc>
              <a:spcBef>
                <a:spcPts val="0"/>
              </a:spcBef>
              <a:spcAft>
                <a:spcPts val="800"/>
              </a:spcAft>
              <a:buClrTx/>
              <a:buSzTx/>
              <a:buFontTx/>
              <a:buNone/>
              <a:tabLst/>
              <a:defRPr/>
            </a:pPr>
            <a:endParaRPr lang="en-US" dirty="0">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lang="en-US" dirty="0">
                <a:effectLst/>
                <a:ea typeface="Calibri" panose="020F0502020204030204" pitchFamily="34" charset="0"/>
              </a:rPr>
              <a:t>Should your employer offer a Company Match or Employer Contribution these funds are subject to a </a:t>
            </a:r>
            <a:r>
              <a:rPr lang="en-US" b="1" dirty="0">
                <a:effectLst/>
                <a:ea typeface="Calibri" panose="020F0502020204030204" pitchFamily="34" charset="0"/>
              </a:rPr>
              <a:t>vesting </a:t>
            </a:r>
            <a:r>
              <a:rPr lang="en-US" dirty="0">
                <a:effectLst/>
                <a:ea typeface="Calibri" panose="020F0502020204030204" pitchFamily="34" charset="0"/>
              </a:rPr>
              <a:t>schedule. Vesting refers to how long you must work for the company before these funds become yours. Please check your plan summary document to determine whether your plan offers either of these and what the vesting schedule might be.</a:t>
            </a:r>
          </a:p>
          <a:p>
            <a:pPr marL="0" marR="0" lvl="0" indent="0" algn="l" defTabSz="914400" rtl="0" eaLnBrk="1" fontAlgn="auto" latinLnBrk="0" hangingPunct="1">
              <a:lnSpc>
                <a:spcPct val="100000"/>
              </a:lnSpc>
              <a:spcBef>
                <a:spcPts val="0"/>
              </a:spcBef>
              <a:spcAft>
                <a:spcPts val="800"/>
              </a:spcAft>
              <a:buClrTx/>
              <a:buSzTx/>
              <a:buFontTx/>
              <a:buNone/>
              <a:tabLst/>
              <a:defRPr/>
            </a:pPr>
            <a:endParaRPr lang="en-US" dirty="0">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lang="en-US" dirty="0">
                <a:effectLst/>
                <a:ea typeface="Calibri" panose="020F0502020204030204" pitchFamily="34" charset="0"/>
              </a:rPr>
              <a:t>Also, your investment options will be varied, let’s talk about what you should consider when deciding which way to go.</a:t>
            </a:r>
          </a:p>
          <a:p>
            <a:endParaRPr lang="en-US" dirty="0"/>
          </a:p>
          <a:p>
            <a:endParaRPr lang="en-US" dirty="0">
              <a:effectLst/>
              <a:ea typeface="Calibri" panose="020F0502020204030204" pitchFamily="34" charset="0"/>
            </a:endParaRPr>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16</a:t>
            </a:fld>
            <a:endParaRPr lang="en-US" dirty="0"/>
          </a:p>
        </p:txBody>
      </p:sp>
    </p:spTree>
    <p:extLst>
      <p:ext uri="{BB962C8B-B14F-4D97-AF65-F5344CB8AC3E}">
        <p14:creationId xmlns:p14="http://schemas.microsoft.com/office/powerpoint/2010/main" val="2286626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r>
              <a:rPr lang="en-US" sz="1000" b="1" dirty="0"/>
              <a:t>[OPTIONAL – CLIENT SPECIFIC (I</a:t>
            </a:r>
            <a:r>
              <a:rPr lang="en-US" sz="1000" b="1" baseline="0" dirty="0"/>
              <a:t>f plan has eligibility requirements)] </a:t>
            </a:r>
          </a:p>
          <a:p>
            <a:endParaRPr lang="en-US" sz="1000" b="1" baseline="0" dirty="0"/>
          </a:p>
          <a:p>
            <a:r>
              <a:rPr lang="en-US" sz="1000" b="0" dirty="0"/>
              <a:t>To begin, y</a:t>
            </a:r>
            <a:r>
              <a:rPr lang="en-US" sz="1000" dirty="0"/>
              <a:t>ou’re eligible</a:t>
            </a:r>
            <a:r>
              <a:rPr lang="en-US" sz="1000" baseline="0" dirty="0"/>
              <a:t> to join [PLAN NAME] if:</a:t>
            </a:r>
          </a:p>
          <a:p>
            <a:endParaRPr lang="en-US" sz="1000" baseline="0" dirty="0"/>
          </a:p>
          <a:p>
            <a:pPr marL="171450" indent="-171450">
              <a:buFont typeface="Arial" panose="020B0604020202020204" pitchFamily="34" charset="0"/>
              <a:buChar char="•"/>
            </a:pPr>
            <a:r>
              <a:rPr lang="en-US" sz="1000" baseline="0" dirty="0"/>
              <a:t>[Criteria 1]</a:t>
            </a:r>
          </a:p>
          <a:p>
            <a:pPr marL="171450" indent="-171450">
              <a:buFont typeface="Arial" panose="020B0604020202020204" pitchFamily="34" charset="0"/>
              <a:buChar char="•"/>
            </a:pPr>
            <a:r>
              <a:rPr lang="en-US" sz="1000" baseline="0" dirty="0"/>
              <a:t>[Criteria 2]</a:t>
            </a:r>
          </a:p>
          <a:p>
            <a:pPr marL="171450" indent="-171450">
              <a:buFont typeface="Arial" panose="020B0604020202020204" pitchFamily="34" charset="0"/>
              <a:buChar char="•"/>
            </a:pPr>
            <a:r>
              <a:rPr lang="en-US" sz="1000" baseline="0" dirty="0"/>
              <a:t>[Criteria 3] </a:t>
            </a:r>
            <a:endParaRPr lang="en-US" sz="1000" dirty="0"/>
          </a:p>
          <a:p>
            <a:pPr marL="0" indent="0">
              <a:buNone/>
            </a:pPr>
            <a:endParaRPr lang="en-US" sz="1000" dirty="0">
              <a:effectLst/>
              <a:ea typeface="Calibri" panose="020F0502020204030204" pitchFamily="34" charset="0"/>
            </a:endParaRPr>
          </a:p>
          <a:p>
            <a:endParaRPr lang="en-US" dirty="0"/>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17</a:t>
            </a:fld>
            <a:endParaRPr lang="en-US" dirty="0"/>
          </a:p>
        </p:txBody>
      </p:sp>
    </p:spTree>
    <p:extLst>
      <p:ext uri="{BB962C8B-B14F-4D97-AF65-F5344CB8AC3E}">
        <p14:creationId xmlns:p14="http://schemas.microsoft.com/office/powerpoint/2010/main" val="492593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US" sz="1000" b="1" dirty="0">
                <a:effectLst/>
                <a:ea typeface="Calibri" panose="020F0502020204030204" pitchFamily="34" charset="0"/>
              </a:rPr>
              <a:t>[OPTIONAL – CLIENT-SPECIFIC]</a:t>
            </a:r>
          </a:p>
          <a:p>
            <a:pPr marL="0" marR="0">
              <a:spcBef>
                <a:spcPts val="0"/>
              </a:spcBef>
              <a:spcAft>
                <a:spcPts val="800"/>
              </a:spcAft>
            </a:pPr>
            <a:r>
              <a:rPr lang="en-US" sz="1000" dirty="0">
                <a:effectLst/>
                <a:ea typeface="Calibri" panose="020F0502020204030204" pitchFamily="34" charset="0"/>
              </a:rPr>
              <a:t>You are eligible to enroll in the [plan name] [and if you are a new employee, you will be auto-enrolled if [eligibility criteria]. </a:t>
            </a:r>
          </a:p>
          <a:p>
            <a:pPr marL="0" marR="0">
              <a:spcBef>
                <a:spcPts val="0"/>
              </a:spcBef>
              <a:spcAft>
                <a:spcPts val="800"/>
              </a:spcAft>
            </a:pPr>
            <a:r>
              <a:rPr lang="en-US" sz="1000" dirty="0">
                <a:effectLst/>
                <a:ea typeface="Calibri" panose="020F0502020204030204" pitchFamily="34" charset="0"/>
              </a:rPr>
              <a:t>Eligibility for auto-enrollment is [enter auto-enroll requirements here]. You can opt out after being auto-enrolled.</a:t>
            </a:r>
          </a:p>
          <a:p>
            <a:pPr marL="0" marR="0">
              <a:spcBef>
                <a:spcPts val="0"/>
              </a:spcBef>
              <a:spcAft>
                <a:spcPts val="800"/>
              </a:spcAft>
            </a:pPr>
            <a:r>
              <a:rPr lang="en-US" sz="1000" dirty="0">
                <a:effectLst/>
                <a:ea typeface="Calibri" panose="020F0502020204030204" pitchFamily="34" charset="0"/>
              </a:rPr>
              <a:t>Your employer set the contribution rate for auto-enrollment at [X%]. </a:t>
            </a:r>
          </a:p>
          <a:p>
            <a:pPr marL="0" marR="0">
              <a:spcBef>
                <a:spcPts val="0"/>
              </a:spcBef>
              <a:spcAft>
                <a:spcPts val="800"/>
              </a:spcAft>
            </a:pPr>
            <a:r>
              <a:rPr lang="en-US" sz="1000" dirty="0">
                <a:effectLst/>
                <a:ea typeface="Calibri" panose="020F0502020204030204" pitchFamily="34" charset="0"/>
              </a:rPr>
              <a:t>[Your employer has set your contribution rate to automatically increase by [X%] every [X years]. You can turn this off any time.] </a:t>
            </a:r>
          </a:p>
          <a:p>
            <a:pPr marL="0" marR="0">
              <a:spcBef>
                <a:spcPts val="0"/>
              </a:spcBef>
              <a:spcAft>
                <a:spcPts val="800"/>
              </a:spcAft>
            </a:pPr>
            <a:endParaRPr lang="en-US" sz="1000" dirty="0">
              <a:effectLst/>
              <a:ea typeface="Calibri" panose="020F0502020204030204" pitchFamily="34" charset="0"/>
            </a:endParaRPr>
          </a:p>
          <a:p>
            <a:endParaRPr lang="en-US" sz="200" kern="1200" dirty="0">
              <a:solidFill>
                <a:schemeClr val="tx1"/>
              </a:solidFill>
              <a:effectLst/>
            </a:endParaRPr>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18</a:t>
            </a:fld>
            <a:endParaRPr lang="en-US" dirty="0"/>
          </a:p>
        </p:txBody>
      </p:sp>
    </p:spTree>
    <p:extLst>
      <p:ext uri="{BB962C8B-B14F-4D97-AF65-F5344CB8AC3E}">
        <p14:creationId xmlns:p14="http://schemas.microsoft.com/office/powerpoint/2010/main" val="2861635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latin typeface="Calibri" panose="020F0502020204030204" pitchFamily="34" charset="0"/>
                <a:ea typeface="Calibri" panose="020F0502020204030204" pitchFamily="34" charset="0"/>
                <a:cs typeface="Times New Roman" panose="02020603050405020304" pitchFamily="18" charset="0"/>
              </a:rPr>
              <a:t>[GENERIC]</a:t>
            </a:r>
          </a:p>
          <a:p>
            <a:pPr marL="0" marR="0">
              <a:spcBef>
                <a:spcPts val="0"/>
              </a:spcBef>
              <a:spcAft>
                <a:spcPts val="800"/>
              </a:spcAft>
            </a:pPr>
            <a:r>
              <a:rPr lang="en-US" b="0" kern="1200" dirty="0">
                <a:effectLst/>
                <a:latin typeface="Arial" panose="020B0604020202020204" pitchFamily="34" charset="0"/>
                <a:ea typeface="Calibri" panose="020F0502020204030204" pitchFamily="34" charset="0"/>
                <a:cs typeface="Times New Roman" panose="02020603050405020304" pitchFamily="18" charset="0"/>
              </a:rPr>
              <a:t>When enrolling in the plan, you might be given the option of making traditional pretax contributions or Roth after-tax contributions. </a:t>
            </a:r>
          </a:p>
          <a:p>
            <a:pPr marL="0" marR="0">
              <a:spcBef>
                <a:spcPts val="0"/>
              </a:spcBef>
              <a:spcAft>
                <a:spcPts val="800"/>
              </a:spcAft>
            </a:pPr>
            <a:endParaRPr lang="en-US" b="0" kern="12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b="0" kern="1200" dirty="0">
                <a:effectLst/>
                <a:latin typeface="Arial" panose="020B0604020202020204" pitchFamily="34" charset="0"/>
                <a:ea typeface="Calibri" panose="020F0502020204030204" pitchFamily="34" charset="0"/>
                <a:cs typeface="Times New Roman" panose="02020603050405020304" pitchFamily="18" charset="0"/>
              </a:rPr>
              <a:t>Both contribution types </a:t>
            </a:r>
            <a:r>
              <a:rPr lang="en-US" b="0" i="0" kern="1200" dirty="0">
                <a:effectLst/>
                <a:latin typeface="Arial" panose="020B0604020202020204" pitchFamily="34" charset="0"/>
                <a:ea typeface="+mn-ea"/>
                <a:cs typeface="Arial" panose="020B0604020202020204" pitchFamily="34" charset="0"/>
              </a:rPr>
              <a:t>offer tax advantages when you defer a portion of your salary into your employer’s retirement plan. Both feature tax-deferred compounding of contributions that are made to the account and neither have income limits. Traditional contributions require minimum distributions after you turn 73 in most cases, and both can be rolled over to an IRA when you retire or leave your job for any reason.</a:t>
            </a:r>
          </a:p>
          <a:p>
            <a:pPr marL="0" marR="0">
              <a:spcBef>
                <a:spcPts val="0"/>
              </a:spcBef>
              <a:spcAft>
                <a:spcPts val="800"/>
              </a:spcAft>
            </a:pPr>
            <a:endParaRPr lang="en-US" b="0" i="0" kern="12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b="0" i="0" kern="1200" dirty="0">
                <a:effectLst/>
                <a:latin typeface="Arial" panose="020B0604020202020204" pitchFamily="34" charset="0"/>
                <a:ea typeface="Calibri" panose="020F0502020204030204" pitchFamily="34" charset="0"/>
                <a:cs typeface="Times New Roman" panose="02020603050405020304" pitchFamily="18" charset="0"/>
              </a:rPr>
              <a:t>Deciding which is right for you will depend on your </a:t>
            </a:r>
            <a:r>
              <a:rPr lang="en-US" b="0" i="0" kern="1200" dirty="0">
                <a:effectLst/>
                <a:latin typeface="Arial" panose="020B0604020202020204" pitchFamily="34" charset="0"/>
                <a:ea typeface="+mn-ea"/>
                <a:cs typeface="Arial" panose="020B0604020202020204" pitchFamily="34" charset="0"/>
              </a:rPr>
              <a:t>current tax situation and whether your tax rate is likely to be higher or lower in retirement. The good news is that it’s often possible to make traditional and Roth contributions to your retirement account. Since no one knows what tax rates will be in the future, diversifying your contribution types might be a way to hedge your tax liability with your retirement savings. Of course, you can always schedule time with [me] [a Transamerica financial professional] to review your situation.</a:t>
            </a:r>
            <a:endParaRPr lang="en-US" b="0" i="0" kern="12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19</a:t>
            </a:fld>
            <a:endParaRPr lang="en-US" dirty="0"/>
          </a:p>
        </p:txBody>
      </p:sp>
    </p:spTree>
    <p:extLst>
      <p:ext uri="{BB962C8B-B14F-4D97-AF65-F5344CB8AC3E}">
        <p14:creationId xmlns:p14="http://schemas.microsoft.com/office/powerpoint/2010/main" val="2919243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a:spcAft>
                <a:spcPts val="800"/>
              </a:spcAft>
            </a:pPr>
            <a:r>
              <a:rPr lang="en-US" dirty="0"/>
              <a:t>Before we dive into the features and benefits of your employer's retirement plan, I'd like to talk about the importance of saving for retirement, and some of the challenges you’ll face along the way.</a:t>
            </a:r>
            <a:r>
              <a:rPr lang="en-US" dirty="0">
                <a:effectLst/>
              </a:rPr>
              <a:t> </a:t>
            </a:r>
            <a:r>
              <a:rPr lang="en-US" dirty="0"/>
              <a:t>We'll</a:t>
            </a:r>
            <a:r>
              <a:rPr lang="en-US" dirty="0">
                <a:effectLst/>
              </a:rPr>
              <a:t> then cover how your retirement plan can help overcome these challenges </a:t>
            </a:r>
            <a:r>
              <a:rPr lang="en-US" dirty="0"/>
              <a:t>and </a:t>
            </a:r>
            <a:r>
              <a:rPr lang="en-US" dirty="0">
                <a:effectLst/>
              </a:rPr>
              <a:t>review your specific plan features and services </a:t>
            </a:r>
            <a:r>
              <a:rPr lang="en-US" dirty="0"/>
              <a:t>that can help. </a:t>
            </a:r>
          </a:p>
          <a:p>
            <a:pPr>
              <a:spcAft>
                <a:spcPts val="800"/>
              </a:spcAft>
            </a:pPr>
            <a:endParaRPr lang="en-US" dirty="0"/>
          </a:p>
          <a:p>
            <a:pPr>
              <a:spcAft>
                <a:spcPts val="800"/>
              </a:spcAft>
            </a:pPr>
            <a:r>
              <a:rPr lang="en-US" dirty="0"/>
              <a:t>Then I'll walk you through </a:t>
            </a:r>
            <a:r>
              <a:rPr lang="en-US" dirty="0">
                <a:effectLst/>
              </a:rPr>
              <a:t>the enrollment process</a:t>
            </a:r>
            <a:r>
              <a:rPr lang="en-US" dirty="0"/>
              <a:t> so</a:t>
            </a:r>
            <a:r>
              <a:rPr lang="en-US" dirty="0">
                <a:effectLst/>
              </a:rPr>
              <a:t> you will know exactly what to do</a:t>
            </a:r>
            <a:r>
              <a:rPr lang="en-US" dirty="0"/>
              <a:t> to optimize your employer's plan. </a:t>
            </a:r>
            <a:r>
              <a:rPr lang="en-US" dirty="0">
                <a:effectLst/>
              </a:rPr>
              <a:t>A</a:t>
            </a:r>
            <a:r>
              <a:rPr lang="en-US" dirty="0"/>
              <a:t>t the end</a:t>
            </a:r>
            <a:r>
              <a:rPr lang="en-US" dirty="0">
                <a:effectLst/>
              </a:rPr>
              <a:t>, if you have any questions or need assistance, </a:t>
            </a:r>
            <a:r>
              <a:rPr lang="en-US" dirty="0"/>
              <a:t>I'll review the many </a:t>
            </a:r>
            <a:r>
              <a:rPr lang="en-US" dirty="0">
                <a:effectLst/>
              </a:rPr>
              <a:t>resources</a:t>
            </a:r>
            <a:r>
              <a:rPr lang="en-US" dirty="0"/>
              <a:t> available at Transamerica </a:t>
            </a:r>
            <a:r>
              <a:rPr lang="en-US" dirty="0">
                <a:effectLst/>
              </a:rPr>
              <a:t>to help you. I’m also happy to schedule an appointment with you to take a closer look at your personal retirement strategy. </a:t>
            </a:r>
          </a:p>
          <a:p>
            <a:pPr>
              <a:spcAft>
                <a:spcPts val="800"/>
              </a:spcAft>
            </a:pPr>
            <a:endParaRPr lang="en-US" dirty="0"/>
          </a:p>
          <a:p>
            <a:pPr>
              <a:spcAft>
                <a:spcPts val="800"/>
              </a:spcAft>
            </a:pPr>
            <a:r>
              <a:rPr lang="en-US" dirty="0"/>
              <a:t>So, let's start with talking about what may be one of the biggest challenges of all: Saving for retirement.</a:t>
            </a:r>
          </a:p>
          <a:p>
            <a:endParaRPr lang="en-US" dirty="0"/>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2</a:t>
            </a:fld>
            <a:endParaRPr lang="en-US" dirty="0"/>
          </a:p>
        </p:txBody>
      </p:sp>
    </p:spTree>
    <p:extLst>
      <p:ext uri="{BB962C8B-B14F-4D97-AF65-F5344CB8AC3E}">
        <p14:creationId xmlns:p14="http://schemas.microsoft.com/office/powerpoint/2010/main" val="1291397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effectLst/>
                <a:ea typeface="Calibri" panose="020F0502020204030204" pitchFamily="34" charset="0"/>
              </a:rPr>
              <a:t>[OPTIONAL – CLIENT-SPECIFIC (I</a:t>
            </a:r>
            <a:r>
              <a:rPr lang="en-US" b="1" i="0" u="none" strike="noStrike" kern="1200" baseline="0" dirty="0"/>
              <a:t>f plan has Roth option]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i="0" u="none" strike="noStrike" kern="120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0" i="0" u="none" strike="noStrike" kern="1200" baseline="0" dirty="0"/>
              <a:t>If you make Roth contributions, you pay taxes today so there are no tax breaks when contributing. It also means you won’t have to pay taxes when you withdraw the money at retirement, provided you have reached age 59-and-a-half and it’s been at least five years since your initial Roth contribution. </a:t>
            </a:r>
            <a:br>
              <a:rPr lang="en-US" b="0" baseline="0" dirty="0">
                <a:ea typeface="Times" pitchFamily="-60" charset="0"/>
              </a:rPr>
            </a:br>
            <a:endParaRPr lang="en-US" dirty="0"/>
          </a:p>
          <a:p>
            <a:pPr marL="0" indent="0">
              <a:buFont typeface="Arial" panose="020B0604020202020204" pitchFamily="34" charset="0"/>
              <a:buNone/>
            </a:pPr>
            <a:r>
              <a:rPr lang="en-US" dirty="0"/>
              <a:t>You may wish to consult a qualified tax professional</a:t>
            </a:r>
            <a:r>
              <a:rPr lang="en-US" baseline="0" dirty="0"/>
              <a:t> if you’re unsure whether to make pretax or Roth contributions — or both.  </a:t>
            </a:r>
            <a:endParaRPr lang="en-US" kern="1200" dirty="0">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20</a:t>
            </a:fld>
            <a:endParaRPr lang="en-US" dirty="0"/>
          </a:p>
        </p:txBody>
      </p:sp>
    </p:spTree>
    <p:extLst>
      <p:ext uri="{BB962C8B-B14F-4D97-AF65-F5344CB8AC3E}">
        <p14:creationId xmlns:p14="http://schemas.microsoft.com/office/powerpoint/2010/main" val="2308257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300"/>
              </a:spcBef>
              <a:buClrTx/>
              <a:buSzTx/>
              <a:buFontTx/>
              <a:buNone/>
              <a:tabLst/>
              <a:defRPr/>
            </a:pPr>
            <a:r>
              <a:rPr lang="en-US" sz="1000" b="1" dirty="0">
                <a:effectLst/>
                <a:latin typeface="Calibri" panose="020F0502020204030204" pitchFamily="34" charset="0"/>
                <a:ea typeface="Calibri" panose="020F0502020204030204" pitchFamily="34" charset="0"/>
                <a:cs typeface="Times New Roman" panose="02020603050405020304" pitchFamily="18" charset="0"/>
              </a:rPr>
              <a:t>[OPTIONAL – CLIENT-SPECIFIC </a:t>
            </a:r>
            <a:r>
              <a:rPr lang="en-US" sz="1000" b="1" i="0" u="none" strike="noStrike" kern="1200" baseline="0" dirty="0">
                <a:solidFill>
                  <a:srgbClr val="40474B"/>
                </a:solidFill>
                <a:latin typeface="Arial" panose="020B0604020202020204" pitchFamily="34" charset="0"/>
                <a:ea typeface="+mn-ea"/>
                <a:cs typeface="Arial" panose="020B0604020202020204" pitchFamily="34" charset="0"/>
              </a:rPr>
              <a:t>– PLAN HAS A MATCH. BE SURE TO EDIT BOTH X’S ON THE SLIDE – BLUE BAR AND RED HEADER.] –</a:t>
            </a:r>
            <a:r>
              <a:rPr lang="en-US" sz="1000" b="1" i="0" u="none" strike="noStrike" kern="1200" baseline="0" dirty="0">
                <a:solidFill>
                  <a:srgbClr val="40474B"/>
                </a:solidFill>
                <a:highlight>
                  <a:srgbClr val="FFFF00"/>
                </a:highlight>
                <a:latin typeface="Arial" panose="020B0604020202020204" pitchFamily="34" charset="0"/>
                <a:ea typeface="+mn-ea"/>
                <a:cs typeface="Arial" panose="020B0604020202020204" pitchFamily="34" charset="0"/>
              </a:rPr>
              <a:t> </a:t>
            </a:r>
            <a:r>
              <a:rPr lang="en-US" sz="1000" b="1" i="1" u="sng" strike="noStrike" kern="1200" baseline="0" dirty="0">
                <a:solidFill>
                  <a:schemeClr val="accent1"/>
                </a:solidFill>
                <a:uFill>
                  <a:solidFill>
                    <a:srgbClr val="FF0000"/>
                  </a:solidFill>
                </a:uFill>
                <a:latin typeface="Arial" panose="020B0604020202020204" pitchFamily="34" charset="0"/>
                <a:ea typeface="+mn-ea"/>
                <a:cs typeface="Arial" panose="020B0604020202020204" pitchFamily="34" charset="0"/>
              </a:rPr>
              <a:t>combined matching and vesting slide.</a:t>
            </a:r>
          </a:p>
          <a:p>
            <a:pPr>
              <a:spcBef>
                <a:spcPts val="600"/>
              </a:spcBef>
            </a:pPr>
            <a:br>
              <a:rPr lang="en-US" sz="1000" b="0" i="0" u="none" strike="noStrike" kern="1200" baseline="0" dirty="0">
                <a:solidFill>
                  <a:srgbClr val="40474B"/>
                </a:solidFill>
                <a:latin typeface="Arial" panose="020B0604020202020204" pitchFamily="34" charset="0"/>
                <a:ea typeface="+mn-ea"/>
                <a:cs typeface="Arial" panose="020B0604020202020204" pitchFamily="34" charset="0"/>
              </a:rPr>
            </a:br>
            <a:r>
              <a:rPr lang="en-US" sz="1000" b="0" i="0" u="none" strike="noStrike" kern="1200" baseline="0" dirty="0">
                <a:solidFill>
                  <a:srgbClr val="40474B"/>
                </a:solidFill>
                <a:latin typeface="Arial" panose="020B0604020202020204" pitchFamily="34" charset="0"/>
                <a:ea typeface="+mn-ea"/>
                <a:cs typeface="Arial" panose="020B0604020202020204" pitchFamily="34" charset="0"/>
              </a:rPr>
              <a:t>Hopefully, everything I’ve outlined so far drives home the point that it’s a good idea to participate in your workplace retirement plan as soon as possible. But you may be wondering where to begin.</a:t>
            </a:r>
          </a:p>
          <a:p>
            <a:pPr>
              <a:spcBef>
                <a:spcPts val="600"/>
              </a:spcBef>
            </a:pPr>
            <a:endParaRPr lang="en-US" sz="1000" b="0" i="0" u="none" strike="noStrike" kern="1200" baseline="0" dirty="0">
              <a:solidFill>
                <a:srgbClr val="40474B"/>
              </a:solidFill>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600"/>
              </a:spcBef>
              <a:buClrTx/>
              <a:buSzTx/>
              <a:buFontTx/>
              <a:buNone/>
              <a:tabLst/>
              <a:defRPr/>
            </a:pPr>
            <a:r>
              <a:rPr lang="en-US" sz="1000" b="0" i="0" u="none" strike="noStrike" kern="1200" baseline="0" dirty="0">
                <a:solidFill>
                  <a:srgbClr val="40474B"/>
                </a:solidFill>
                <a:latin typeface="Arial" panose="020B0604020202020204" pitchFamily="34" charset="0"/>
                <a:ea typeface="+mn-ea"/>
                <a:cs typeface="Arial" panose="020B0604020202020204" pitchFamily="34" charset="0"/>
              </a:rPr>
              <a:t>One of the most important goals to set for yourself is your contribution rate – meaning how much of your salary you want to contribute to the plan. You’ll have to pick a percentage, which will automatically come out of your paycheck each pay period. </a:t>
            </a:r>
          </a:p>
          <a:p>
            <a:pPr marL="0" marR="0" lvl="0" indent="0" algn="l" defTabSz="457200" rtl="0" eaLnBrk="1" fontAlgn="auto" latinLnBrk="0" hangingPunct="1">
              <a:lnSpc>
                <a:spcPct val="100000"/>
              </a:lnSpc>
              <a:spcBef>
                <a:spcPts val="600"/>
              </a:spcBef>
              <a:buClrTx/>
              <a:buSzTx/>
              <a:buFontTx/>
              <a:buNone/>
              <a:tabLst/>
              <a:defRPr/>
            </a:pPr>
            <a:endParaRPr lang="en-US" sz="1000" b="0" i="0" u="none" strike="noStrike" kern="1200" baseline="0" dirty="0">
              <a:solidFill>
                <a:srgbClr val="40474B"/>
              </a:solidFill>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600"/>
              </a:spcBef>
              <a:buClrTx/>
              <a:buSzTx/>
              <a:buFontTx/>
              <a:buNone/>
              <a:tabLst/>
              <a:defRPr/>
            </a:pPr>
            <a:r>
              <a:rPr lang="en-US" sz="1000" b="0" i="0" u="none" strike="noStrike" kern="1200" baseline="0" dirty="0">
                <a:solidFill>
                  <a:srgbClr val="40474B"/>
                </a:solidFill>
                <a:latin typeface="Arial" panose="020B0604020202020204" pitchFamily="34" charset="0"/>
                <a:ea typeface="+mn-ea"/>
                <a:cs typeface="Arial" panose="020B0604020202020204" pitchFamily="34" charset="0"/>
              </a:rPr>
              <a:t>Your employer designed your retirement plan to include a match – this means your organization will contribute money into your account as long as you’re contributing a certain percentage – </a:t>
            </a:r>
            <a:r>
              <a:rPr lang="en-US" sz="1000" b="1" i="0" u="none" strike="noStrike" kern="1200" baseline="0" dirty="0">
                <a:solidFill>
                  <a:srgbClr val="40474B"/>
                </a:solidFill>
                <a:latin typeface="Arial" panose="020B0604020202020204" pitchFamily="34" charset="0"/>
                <a:ea typeface="+mn-ea"/>
                <a:cs typeface="Arial" panose="020B0604020202020204" pitchFamily="34" charset="0"/>
              </a:rPr>
              <a:t>[state match formula here.] </a:t>
            </a:r>
            <a:r>
              <a:rPr lang="en-US" sz="1000" b="0" i="0" u="none" strike="noStrike" kern="1200" baseline="0" dirty="0">
                <a:solidFill>
                  <a:srgbClr val="40474B"/>
                </a:solidFill>
                <a:latin typeface="Arial" panose="020B0604020202020204" pitchFamily="34" charset="0"/>
                <a:ea typeface="+mn-ea"/>
                <a:cs typeface="Arial" panose="020B0604020202020204" pitchFamily="34" charset="0"/>
              </a:rPr>
              <a:t>If you can, try to contribute at least enough to take full advantage of your employer’s match – otherwise it’s like turning down money you’ve already earned. </a:t>
            </a:r>
          </a:p>
          <a:p>
            <a:pPr marL="0" marR="0" lvl="0" indent="0" algn="l" defTabSz="457200" rtl="0" eaLnBrk="1" fontAlgn="auto" latinLnBrk="0" hangingPunct="1">
              <a:lnSpc>
                <a:spcPct val="100000"/>
              </a:lnSpc>
              <a:spcBef>
                <a:spcPts val="600"/>
              </a:spcBef>
              <a:buClrTx/>
              <a:buSzTx/>
              <a:buFontTx/>
              <a:buNone/>
              <a:tabLst/>
              <a:defRPr/>
            </a:pPr>
            <a:endParaRPr lang="en-US" b="1" dirty="0"/>
          </a:p>
          <a:p>
            <a:pPr marL="0" marR="0" lvl="0" indent="0" algn="l" defTabSz="457200" rtl="0" eaLnBrk="1" fontAlgn="auto" latinLnBrk="0" hangingPunct="1">
              <a:lnSpc>
                <a:spcPct val="100000"/>
              </a:lnSpc>
              <a:spcBef>
                <a:spcPts val="600"/>
              </a:spcBef>
              <a:buClrTx/>
              <a:buSzTx/>
              <a:buFontTx/>
              <a:buNone/>
              <a:tabLst/>
              <a:defRPr/>
            </a:pPr>
            <a:r>
              <a:rPr lang="en-US" sz="1000" b="0" i="0" u="none" strike="noStrike" kern="1200" baseline="0" dirty="0">
                <a:solidFill>
                  <a:srgbClr val="40474B"/>
                </a:solidFill>
                <a:latin typeface="Arial" panose="020B0604020202020204" pitchFamily="34" charset="0"/>
                <a:ea typeface="+mn-ea"/>
                <a:cs typeface="Arial" panose="020B0604020202020204" pitchFamily="34" charset="0"/>
              </a:rPr>
              <a:t>But think of the match as a starting point. Then maybe six months from now, see what happens if you bump it up by one or two percent. You may find out that you’re able to adjust to your new paycheck amount, and when you log in to your Transamerica account, it’ll be nice to see your contributions getting you ready for retirement, however far off that might be. </a:t>
            </a:r>
          </a:p>
          <a:p>
            <a:pPr marL="0" marR="0" lvl="0" indent="0" algn="l" defTabSz="457200" rtl="0" eaLnBrk="1" fontAlgn="auto" latinLnBrk="0" hangingPunct="1">
              <a:lnSpc>
                <a:spcPct val="100000"/>
              </a:lnSpc>
              <a:spcBef>
                <a:spcPts val="600"/>
              </a:spcBef>
              <a:buClrTx/>
              <a:buSzTx/>
              <a:buFontTx/>
              <a:buNone/>
              <a:tabLst/>
              <a:defRPr/>
            </a:pPr>
            <a:endParaRPr lang="en-US" sz="1000" b="0" i="0" u="none" strike="noStrike" kern="1200" baseline="0" dirty="0">
              <a:solidFill>
                <a:srgbClr val="40474B"/>
              </a:solidFill>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600"/>
              </a:spcBef>
              <a:buClrTx/>
              <a:buSzTx/>
              <a:buFontTx/>
              <a:buNone/>
              <a:tabLst/>
              <a:defRPr/>
            </a:pPr>
            <a:r>
              <a:rPr lang="en-US" sz="1000" b="0" i="0" u="none" strike="noStrike" kern="1200" baseline="0" dirty="0">
                <a:solidFill>
                  <a:srgbClr val="40474B"/>
                </a:solidFill>
                <a:latin typeface="Arial" panose="020B0604020202020204" pitchFamily="34" charset="0"/>
                <a:ea typeface="+mn-ea"/>
                <a:cs typeface="Arial" panose="020B0604020202020204" pitchFamily="34" charset="0"/>
              </a:rPr>
              <a:t>And if you’ve been in the plan for a while – you may not even remember what your current contribution rate is!</a:t>
            </a:r>
            <a:r>
              <a:rPr lang="en-US" sz="1000" b="1" i="0" u="none" strike="noStrike" kern="1200" baseline="0" dirty="0">
                <a:solidFill>
                  <a:srgbClr val="40474B"/>
                </a:solidFill>
                <a:latin typeface="Arial" panose="020B0604020202020204" pitchFamily="34" charset="0"/>
                <a:ea typeface="+mn-ea"/>
                <a:cs typeface="Arial" panose="020B0604020202020204" pitchFamily="34" charset="0"/>
              </a:rPr>
              <a:t> [Optional for in-person meetings </a:t>
            </a:r>
            <a:r>
              <a:rPr lang="en-US" sz="1000" b="0" i="0" u="none" strike="noStrike" kern="1200" baseline="0" dirty="0">
                <a:solidFill>
                  <a:srgbClr val="40474B"/>
                </a:solidFill>
                <a:latin typeface="Arial" panose="020B0604020202020204" pitchFamily="34" charset="0"/>
                <a:ea typeface="+mn-ea"/>
                <a:cs typeface="Arial" panose="020B0604020202020204" pitchFamily="34" charset="0"/>
              </a:rPr>
              <a:t>– anyone care to admit if they can’t remember what they’re contribution rate is?] If you’re not sure, make a point to log in to your account to see what it is today – and consider bumping it up by one or two percent. </a:t>
            </a:r>
          </a:p>
          <a:p>
            <a:pPr marL="0" marR="0" indent="0" algn="l" defTabSz="457273" rtl="0" eaLnBrk="1" fontAlgn="auto" latinLnBrk="0" hangingPunct="1">
              <a:lnSpc>
                <a:spcPct val="100000"/>
              </a:lnSpc>
              <a:spcBef>
                <a:spcPts val="600"/>
              </a:spcBef>
              <a:buClrTx/>
              <a:buSzTx/>
              <a:buFontTx/>
              <a:buNone/>
              <a:tabLst/>
              <a:defRPr/>
            </a:pPr>
            <a:endParaRPr lang="en-US" sz="1000" b="1" dirty="0">
              <a:solidFill>
                <a:srgbClr val="40474B"/>
              </a:solidFill>
              <a:latin typeface="Arial" panose="020B0604020202020204" pitchFamily="34" charset="0"/>
              <a:cs typeface="Arial" panose="020B0604020202020204" pitchFamily="34" charset="0"/>
            </a:endParaRPr>
          </a:p>
          <a:p>
            <a:pPr marL="0" marR="0" indent="0" algn="l" defTabSz="457273" rtl="0" eaLnBrk="1" fontAlgn="auto" latinLnBrk="0" hangingPunct="1">
              <a:lnSpc>
                <a:spcPct val="100000"/>
              </a:lnSpc>
              <a:spcBef>
                <a:spcPts val="600"/>
              </a:spcBef>
              <a:buClrTx/>
              <a:buSzTx/>
              <a:buFontTx/>
              <a:buNone/>
              <a:tabLst/>
              <a:defRPr/>
            </a:pPr>
            <a:r>
              <a:rPr lang="en-US" sz="1000" b="1" dirty="0">
                <a:solidFill>
                  <a:srgbClr val="40474B"/>
                </a:solidFill>
                <a:latin typeface="Arial" panose="020B0604020202020204" pitchFamily="34" charset="0"/>
                <a:cs typeface="Arial" panose="020B0604020202020204" pitchFamily="34" charset="0"/>
              </a:rPr>
              <a:t>[Optional</a:t>
            </a:r>
            <a:r>
              <a:rPr lang="en-US" sz="1000" b="1" baseline="0" dirty="0">
                <a:solidFill>
                  <a:srgbClr val="40474B"/>
                </a:solidFill>
                <a:latin typeface="Arial" panose="020B0604020202020204" pitchFamily="34" charset="0"/>
                <a:cs typeface="Arial" panose="020B0604020202020204" pitchFamily="34" charset="0"/>
              </a:rPr>
              <a:t> notes for vesting schedule] </a:t>
            </a:r>
          </a:p>
          <a:p>
            <a:pPr marL="0" marR="0" indent="0" algn="l" defTabSz="457273" rtl="0" eaLnBrk="1" fontAlgn="auto" latinLnBrk="0" hangingPunct="1">
              <a:lnSpc>
                <a:spcPct val="100000"/>
              </a:lnSpc>
              <a:spcBef>
                <a:spcPts val="600"/>
              </a:spcBef>
              <a:buClrTx/>
              <a:buSzTx/>
              <a:buFontTx/>
              <a:buNone/>
              <a:tabLst/>
              <a:defRPr/>
            </a:pPr>
            <a:r>
              <a:rPr lang="en-US" sz="1000" dirty="0">
                <a:solidFill>
                  <a:srgbClr val="40474B"/>
                </a:solidFill>
                <a:latin typeface="Arial" panose="020B0604020202020204" pitchFamily="34" charset="0"/>
                <a:cs typeface="Arial" panose="020B0604020202020204" pitchFamily="34" charset="0"/>
              </a:rPr>
              <a:t>One</a:t>
            </a:r>
            <a:r>
              <a:rPr lang="en-US" sz="1000" baseline="0" dirty="0">
                <a:solidFill>
                  <a:srgbClr val="40474B"/>
                </a:solidFill>
                <a:latin typeface="Arial" panose="020B0604020202020204" pitchFamily="34" charset="0"/>
                <a:cs typeface="Arial" panose="020B0604020202020204" pitchFamily="34" charset="0"/>
              </a:rPr>
              <a:t> additional note about your plan’s [matching contributions and/or employer contributions.] They are subject to something called a “vesting schedule.” This is the point at which </a:t>
            </a:r>
            <a:r>
              <a:rPr lang="en-US" sz="1000" dirty="0">
                <a:solidFill>
                  <a:srgbClr val="40474B"/>
                </a:solidFill>
                <a:latin typeface="Arial" panose="020B0604020202020204" pitchFamily="34" charset="0"/>
                <a:cs typeface="Arial" panose="020B0604020202020204" pitchFamily="34" charset="0"/>
              </a:rPr>
              <a:t>the money your company</a:t>
            </a:r>
            <a:r>
              <a:rPr lang="en-US" sz="1000" baseline="0" dirty="0">
                <a:solidFill>
                  <a:srgbClr val="40474B"/>
                </a:solidFill>
                <a:latin typeface="Arial" panose="020B0604020202020204" pitchFamily="34" charset="0"/>
                <a:cs typeface="Arial" panose="020B0604020202020204" pitchFamily="34" charset="0"/>
              </a:rPr>
              <a:t> contributes to your retirement account will always be yours. </a:t>
            </a:r>
          </a:p>
          <a:p>
            <a:pPr marL="0" marR="0" indent="0" algn="l" defTabSz="457273" rtl="0" eaLnBrk="1" fontAlgn="auto" latinLnBrk="0" hangingPunct="1">
              <a:lnSpc>
                <a:spcPct val="100000"/>
              </a:lnSpc>
              <a:spcBef>
                <a:spcPts val="600"/>
              </a:spcBef>
              <a:buClrTx/>
              <a:buSzTx/>
              <a:buFontTx/>
              <a:buNone/>
              <a:tabLst/>
              <a:defRPr/>
            </a:pPr>
            <a:endParaRPr lang="en-US" sz="1000" baseline="0" dirty="0">
              <a:solidFill>
                <a:srgbClr val="40474B"/>
              </a:solidFill>
              <a:latin typeface="Arial" panose="020B0604020202020204" pitchFamily="34" charset="0"/>
              <a:cs typeface="Arial" panose="020B0604020202020204" pitchFamily="34" charset="0"/>
            </a:endParaRPr>
          </a:p>
          <a:p>
            <a:pPr marL="0" marR="0" indent="0" algn="l" defTabSz="457273" rtl="0" eaLnBrk="1" fontAlgn="auto" latinLnBrk="0" hangingPunct="1">
              <a:lnSpc>
                <a:spcPct val="100000"/>
              </a:lnSpc>
              <a:spcBef>
                <a:spcPts val="600"/>
              </a:spcBef>
              <a:buClrTx/>
              <a:buSzTx/>
              <a:buFontTx/>
              <a:buNone/>
              <a:tabLst/>
              <a:defRPr/>
            </a:pPr>
            <a:r>
              <a:rPr lang="en-US" sz="1000" baseline="0" dirty="0">
                <a:solidFill>
                  <a:srgbClr val="40474B"/>
                </a:solidFill>
                <a:latin typeface="Arial" panose="020B0604020202020204" pitchFamily="34" charset="0"/>
                <a:cs typeface="Arial" panose="020B0604020202020204" pitchFamily="34" charset="0"/>
              </a:rPr>
              <a:t>The vesting schedule for your employer’s [discretionary or matching contributions] is [READ FORMULA as seen on slide]. </a:t>
            </a:r>
            <a:endParaRPr lang="en-US" sz="1000" dirty="0">
              <a:solidFill>
                <a:srgbClr val="40474B"/>
              </a:solidFill>
              <a:latin typeface="Arial" panose="020B0604020202020204" pitchFamily="34" charset="0"/>
              <a:cs typeface="Arial" panose="020B0604020202020204" pitchFamily="34" charset="0"/>
            </a:endParaRPr>
          </a:p>
          <a:p>
            <a:endParaRPr lang="en-US" sz="1000" dirty="0">
              <a:solidFill>
                <a:srgbClr val="40474B"/>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21</a:t>
            </a:fld>
            <a:endParaRPr lang="en-US" dirty="0"/>
          </a:p>
        </p:txBody>
      </p:sp>
    </p:spTree>
    <p:extLst>
      <p:ext uri="{BB962C8B-B14F-4D97-AF65-F5344CB8AC3E}">
        <p14:creationId xmlns:p14="http://schemas.microsoft.com/office/powerpoint/2010/main" val="16534270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r>
              <a:rPr lang="en-US" b="1" dirty="0">
                <a:effectLst/>
                <a:ea typeface="Calibri" panose="020F0502020204030204" pitchFamily="34" charset="0"/>
              </a:rPr>
              <a:t>[OPTIONAL – CLIENT-SPECIFIC (I</a:t>
            </a:r>
            <a:r>
              <a:rPr lang="en-US" b="1" dirty="0">
                <a:solidFill>
                  <a:srgbClr val="40474B"/>
                </a:solidFill>
              </a:rPr>
              <a:t>F EMPLOYER CONTRIBUTION is offered; edit second bullet if known, delete if unknown.] </a:t>
            </a:r>
          </a:p>
          <a:p>
            <a:endParaRPr lang="en-US" dirty="0">
              <a:solidFill>
                <a:srgbClr val="40474B"/>
              </a:solidFill>
            </a:endParaRPr>
          </a:p>
          <a:p>
            <a:pPr marL="0" marR="0" indent="0" algn="l" defTabSz="457273" rtl="0" eaLnBrk="1" fontAlgn="auto" latinLnBrk="0" hangingPunct="1">
              <a:lnSpc>
                <a:spcPct val="100000"/>
              </a:lnSpc>
              <a:spcBef>
                <a:spcPts val="0"/>
              </a:spcBef>
              <a:spcAft>
                <a:spcPts val="0"/>
              </a:spcAft>
              <a:buClrTx/>
              <a:buSzTx/>
              <a:buFontTx/>
              <a:buNone/>
              <a:tabLst/>
              <a:defRPr/>
            </a:pPr>
            <a:r>
              <a:rPr lang="en-US" dirty="0">
                <a:solidFill>
                  <a:srgbClr val="40474B"/>
                </a:solidFill>
              </a:rPr>
              <a:t>Your employer may contribute to your account on your behalf, without any required action on your part. This is a rare – and generous – perk. [And</a:t>
            </a:r>
            <a:r>
              <a:rPr lang="en-US" baseline="0" dirty="0">
                <a:solidFill>
                  <a:srgbClr val="40474B"/>
                </a:solidFill>
              </a:rPr>
              <a:t> you can choose how their contributions are invested.][Your employer’s contributions will be invested in a fund of its choosing.] </a:t>
            </a:r>
            <a:endParaRPr lang="en-US" dirty="0">
              <a:solidFill>
                <a:srgbClr val="40474B"/>
              </a:solidFill>
            </a:endParaRPr>
          </a:p>
          <a:p>
            <a:pPr marL="0" marR="0" indent="0" algn="l" defTabSz="457273" rtl="0" eaLnBrk="1" fontAlgn="auto" latinLnBrk="0" hangingPunct="1">
              <a:lnSpc>
                <a:spcPct val="100000"/>
              </a:lnSpc>
              <a:spcBef>
                <a:spcPts val="0"/>
              </a:spcBef>
              <a:spcAft>
                <a:spcPts val="0"/>
              </a:spcAft>
              <a:buClrTx/>
              <a:buSzTx/>
              <a:buFontTx/>
              <a:buNone/>
              <a:tabLst/>
              <a:defRPr/>
            </a:pPr>
            <a:endParaRPr lang="en-US" dirty="0">
              <a:solidFill>
                <a:srgbClr val="40474B"/>
              </a:solidFill>
            </a:endParaRPr>
          </a:p>
          <a:p>
            <a:pPr marL="0" marR="0" indent="0" algn="l" defTabSz="457273" rtl="0" eaLnBrk="1" fontAlgn="auto" latinLnBrk="0" hangingPunct="1">
              <a:lnSpc>
                <a:spcPct val="100000"/>
              </a:lnSpc>
              <a:spcBef>
                <a:spcPts val="0"/>
              </a:spcBef>
              <a:spcAft>
                <a:spcPts val="0"/>
              </a:spcAft>
              <a:buClrTx/>
              <a:buSzTx/>
              <a:buFontTx/>
              <a:buNone/>
              <a:tabLst/>
              <a:defRPr/>
            </a:pPr>
            <a:r>
              <a:rPr lang="en-US" dirty="0">
                <a:solidFill>
                  <a:srgbClr val="40474B"/>
                </a:solidFill>
              </a:rPr>
              <a:t>Your employer will contribute [$X or X%], [varies by year]. </a:t>
            </a:r>
          </a:p>
          <a:p>
            <a:pPr marL="0" marR="0" indent="0" algn="l" defTabSz="457273" rtl="0" eaLnBrk="1" fontAlgn="auto" latinLnBrk="0" hangingPunct="1">
              <a:lnSpc>
                <a:spcPct val="100000"/>
              </a:lnSpc>
              <a:spcBef>
                <a:spcPts val="0"/>
              </a:spcBef>
              <a:spcAft>
                <a:spcPts val="0"/>
              </a:spcAft>
              <a:buClrTx/>
              <a:buSzTx/>
              <a:buFontTx/>
              <a:buNone/>
              <a:tabLst/>
              <a:defRPr/>
            </a:pPr>
            <a:endParaRPr lang="en-US" dirty="0">
              <a:solidFill>
                <a:srgbClr val="40474B"/>
              </a:solidFill>
            </a:endParaRPr>
          </a:p>
          <a:p>
            <a:pPr marL="0" marR="0" indent="0" algn="l" defTabSz="457273" rtl="0" eaLnBrk="1" fontAlgn="auto" latinLnBrk="0" hangingPunct="1">
              <a:lnSpc>
                <a:spcPct val="100000"/>
              </a:lnSpc>
              <a:spcBef>
                <a:spcPts val="0"/>
              </a:spcBef>
              <a:spcAft>
                <a:spcPts val="0"/>
              </a:spcAft>
              <a:buClrTx/>
              <a:buSzTx/>
              <a:buFontTx/>
              <a:buNone/>
              <a:tabLst/>
              <a:defRPr/>
            </a:pPr>
            <a:r>
              <a:rPr lang="en-US" dirty="0">
                <a:solidFill>
                  <a:srgbClr val="40474B"/>
                </a:solidFill>
              </a:rPr>
              <a:t>To view employer contributions, make sure you have an online account.</a:t>
            </a:r>
            <a:r>
              <a:rPr lang="en-US" baseline="0" dirty="0">
                <a:solidFill>
                  <a:srgbClr val="40474B"/>
                </a:solidFill>
              </a:rPr>
              <a:t> If you don’t already have one, you can create one at [transamerica.com/portal</a:t>
            </a:r>
            <a:r>
              <a:rPr lang="en-US" b="0" dirty="0">
                <a:solidFill>
                  <a:schemeClr val="tx1"/>
                </a:solidFill>
              </a:rPr>
              <a:t>[/url</a:t>
            </a:r>
            <a:r>
              <a:rPr lang="en-US" baseline="0" dirty="0">
                <a:solidFill>
                  <a:srgbClr val="40474B"/>
                </a:solidFill>
              </a:rPr>
              <a:t>]. </a:t>
            </a:r>
            <a:endParaRPr lang="en-US" dirty="0">
              <a:solidFill>
                <a:srgbClr val="40474B"/>
              </a:solidFill>
            </a:endParaRPr>
          </a:p>
          <a:p>
            <a:endParaRPr lang="en-US" baseline="0" dirty="0">
              <a:solidFill>
                <a:srgbClr val="40474B"/>
              </a:solidFill>
            </a:endParaRPr>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22</a:t>
            </a:fld>
            <a:endParaRPr lang="en-US" dirty="0"/>
          </a:p>
        </p:txBody>
      </p:sp>
    </p:spTree>
    <p:extLst>
      <p:ext uri="{BB962C8B-B14F-4D97-AF65-F5344CB8AC3E}">
        <p14:creationId xmlns:p14="http://schemas.microsoft.com/office/powerpoint/2010/main" val="2660992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0" marR="0" indent="0" algn="l" defTabSz="457273" rtl="0" eaLnBrk="1" fontAlgn="auto" latinLnBrk="0" hangingPunct="1">
              <a:lnSpc>
                <a:spcPct val="100000"/>
              </a:lnSpc>
              <a:spcBef>
                <a:spcPct val="0"/>
              </a:spcBef>
              <a:spcAft>
                <a:spcPts val="0"/>
              </a:spcAft>
              <a:buClrTx/>
              <a:buSzTx/>
              <a:buFont typeface="Arial"/>
              <a:buNone/>
              <a:tabLst/>
              <a:defRPr/>
            </a:pPr>
            <a:r>
              <a:rPr lang="en-US" b="1" dirty="0">
                <a:effectLst/>
                <a:ea typeface="Calibri" panose="020F0502020204030204" pitchFamily="34" charset="0"/>
              </a:rPr>
              <a:t>[OPTIONAL – CLIENT-SPECIFIC (If </a:t>
            </a:r>
            <a:r>
              <a:rPr lang="en-US" b="1" dirty="0">
                <a:solidFill>
                  <a:srgbClr val="40474B"/>
                </a:solidFill>
                <a:ea typeface="Times New Roman" pitchFamily="-60" charset="0"/>
              </a:rPr>
              <a:t>plan has auto-increase]</a:t>
            </a:r>
            <a:br>
              <a:rPr lang="en-US" b="1" dirty="0">
                <a:solidFill>
                  <a:srgbClr val="40474B"/>
                </a:solidFill>
                <a:ea typeface="Times New Roman" pitchFamily="-60" charset="0"/>
              </a:rPr>
            </a:br>
            <a:endParaRPr lang="en-US" b="1" dirty="0">
              <a:solidFill>
                <a:srgbClr val="40474B"/>
              </a:solidFill>
              <a:ea typeface="Times New Roman" pitchFamily="-60" charset="0"/>
            </a:endParaRPr>
          </a:p>
          <a:p>
            <a:pPr>
              <a:spcBef>
                <a:spcPct val="0"/>
              </a:spcBef>
            </a:pPr>
            <a:r>
              <a:rPr lang="en-US" dirty="0">
                <a:solidFill>
                  <a:srgbClr val="40474B"/>
                </a:solidFill>
                <a:ea typeface="Times New Roman" pitchFamily="-60" charset="0"/>
              </a:rPr>
              <a:t>Your employer’s retirement plan has</a:t>
            </a:r>
            <a:r>
              <a:rPr lang="en-US" baseline="0" dirty="0">
                <a:solidFill>
                  <a:srgbClr val="40474B"/>
                </a:solidFill>
                <a:ea typeface="Times New Roman" pitchFamily="-60" charset="0"/>
              </a:rPr>
              <a:t> an </a:t>
            </a:r>
            <a:r>
              <a:rPr lang="en-US" dirty="0">
                <a:solidFill>
                  <a:srgbClr val="40474B"/>
                </a:solidFill>
                <a:ea typeface="Times New Roman" pitchFamily="-60" charset="0"/>
              </a:rPr>
              <a:t>easy way to put more</a:t>
            </a:r>
            <a:r>
              <a:rPr lang="en-US" baseline="0" dirty="0">
                <a:solidFill>
                  <a:srgbClr val="40474B"/>
                </a:solidFill>
                <a:ea typeface="Times New Roman" pitchFamily="-60" charset="0"/>
              </a:rPr>
              <a:t> into your account </a:t>
            </a:r>
            <a:r>
              <a:rPr lang="en-US" dirty="0">
                <a:solidFill>
                  <a:srgbClr val="40474B"/>
                </a:solidFill>
                <a:ea typeface="Times New Roman" pitchFamily="-60" charset="0"/>
              </a:rPr>
              <a:t>every year. It’s called auto-increase. This tool lets you schedule</a:t>
            </a:r>
            <a:r>
              <a:rPr lang="en-US" baseline="0" dirty="0">
                <a:solidFill>
                  <a:srgbClr val="40474B"/>
                </a:solidFill>
                <a:ea typeface="Times New Roman" pitchFamily="-60" charset="0"/>
              </a:rPr>
              <a:t> automatic annual increases to your contributions, on the date you choose, by the amount you choose</a:t>
            </a:r>
            <a:r>
              <a:rPr lang="en-US" dirty="0">
                <a:solidFill>
                  <a:srgbClr val="40474B"/>
                </a:solidFill>
                <a:ea typeface="Times New Roman" pitchFamily="-60" charset="0"/>
              </a:rPr>
              <a:t>. This can get you to your optimal</a:t>
            </a:r>
            <a:r>
              <a:rPr lang="en-US" baseline="0" dirty="0">
                <a:solidFill>
                  <a:srgbClr val="40474B"/>
                </a:solidFill>
                <a:ea typeface="Times New Roman" pitchFamily="-60" charset="0"/>
              </a:rPr>
              <a:t> contribution rate gradually </a:t>
            </a:r>
            <a:r>
              <a:rPr lang="en-US" dirty="0">
                <a:solidFill>
                  <a:srgbClr val="40474B"/>
                </a:solidFill>
                <a:ea typeface="ＭＳ Ｐゴシック"/>
              </a:rPr>
              <a:t>— </a:t>
            </a:r>
            <a:r>
              <a:rPr lang="en-US" dirty="0">
                <a:solidFill>
                  <a:srgbClr val="40474B"/>
                </a:solidFill>
                <a:ea typeface="Times New Roman" pitchFamily="-60" charset="0"/>
              </a:rPr>
              <a:t>without you having to remember to manually update it. F</a:t>
            </a:r>
            <a:r>
              <a:rPr lang="en-US" dirty="0"/>
              <a:t>or example – set it to increase by 1% on your birthday every year. It’s an automatic birthday gift to the future you! </a:t>
            </a:r>
            <a:endParaRPr lang="en-US" b="1" dirty="0"/>
          </a:p>
          <a:p>
            <a:pPr>
              <a:spcBef>
                <a:spcPct val="0"/>
              </a:spcBef>
            </a:pPr>
            <a:endParaRPr lang="en-US" dirty="0"/>
          </a:p>
          <a:p>
            <a:pPr>
              <a:spcBef>
                <a:spcPct val="0"/>
              </a:spcBef>
            </a:pPr>
            <a:r>
              <a:rPr lang="en-US" dirty="0"/>
              <a:t>Let’s look at hypothetical twins who did almost everything the same. They worked at the same company, earned the same salary ($30,000 a year), and started contributing to the same retirement plan at age 35. The only difference? How they managed their contribution rates. Monica contributed 2% of her pay each year, her salary rose 3% a year, and her investments earned 6% annually until retirement. </a:t>
            </a:r>
            <a:endParaRPr lang="en-US" dirty="0">
              <a:solidFill>
                <a:srgbClr val="40474B"/>
              </a:solidFill>
            </a:endParaRPr>
          </a:p>
          <a:p>
            <a:pPr>
              <a:spcBef>
                <a:spcPct val="0"/>
              </a:spcBef>
            </a:pPr>
            <a:endParaRPr lang="en-US" dirty="0"/>
          </a:p>
          <a:p>
            <a:pPr>
              <a:spcBef>
                <a:spcPct val="0"/>
              </a:spcBef>
            </a:pPr>
            <a:r>
              <a:rPr lang="en-US" dirty="0"/>
              <a:t>Mary followed the same route, but she raised her contribution rate by 1% each year until it reached 10%. Then she kept contributing 10% for the next 22 years, until retirement. When the twins turned 65, they compared notes on their retirement accounts. Monica had a nest egg of $70,309, while Mary had $293,419 — nearly triple her sister’s total. Mary told Monica she hardly noticed the difference in her take-home pay when she raised her contribution percentage each year by 1%. But the result was impossible to overlook.</a:t>
            </a:r>
            <a:endParaRPr lang="en-US" dirty="0">
              <a:solidFill>
                <a:srgbClr val="40474B"/>
              </a:solidFill>
            </a:endParaRPr>
          </a:p>
          <a:p>
            <a:pPr eaLnBrk="1" hangingPunct="1">
              <a:spcBef>
                <a:spcPct val="0"/>
              </a:spcBef>
            </a:pPr>
            <a:endParaRPr lang="en-US" dirty="0">
              <a:solidFill>
                <a:srgbClr val="40474B"/>
              </a:solidFill>
              <a:ea typeface="Times New Roman" pitchFamily="-60" charset="0"/>
            </a:endParaRPr>
          </a:p>
          <a:p>
            <a:pPr eaLnBrk="1" hangingPunct="1">
              <a:spcBef>
                <a:spcPct val="0"/>
              </a:spcBef>
            </a:pPr>
            <a:r>
              <a:rPr lang="en-US" dirty="0">
                <a:solidFill>
                  <a:srgbClr val="40474B"/>
                </a:solidFill>
                <a:ea typeface="Times New Roman" pitchFamily="-60" charset="0"/>
              </a:rPr>
              <a:t>You can turn the service on </a:t>
            </a:r>
            <a:r>
              <a:rPr lang="en-US" baseline="0" dirty="0">
                <a:solidFill>
                  <a:srgbClr val="40474B"/>
                </a:solidFill>
                <a:ea typeface="ＭＳ Ｐゴシック" pitchFamily="-109" charset="-128"/>
              </a:rPr>
              <a:t>(</a:t>
            </a:r>
            <a:r>
              <a:rPr lang="en-US" dirty="0">
                <a:solidFill>
                  <a:srgbClr val="40474B"/>
                </a:solidFill>
                <a:ea typeface="Times New Roman" pitchFamily="-60" charset="0"/>
              </a:rPr>
              <a:t>or off) </a:t>
            </a:r>
            <a:r>
              <a:rPr lang="en-US" baseline="0" dirty="0">
                <a:solidFill>
                  <a:srgbClr val="40474B"/>
                </a:solidFill>
                <a:ea typeface="Times New Roman" pitchFamily="-60" charset="0"/>
              </a:rPr>
              <a:t>any time at [CLIENT URL</a:t>
            </a:r>
            <a:r>
              <a:rPr lang="en-US" dirty="0">
                <a:solidFill>
                  <a:srgbClr val="40474B"/>
                </a:solidFill>
                <a:ea typeface="Times New Roman" pitchFamily="-60" charset="0"/>
              </a:rPr>
              <a:t>].</a:t>
            </a:r>
          </a:p>
          <a:p>
            <a:endParaRPr lang="en-US" dirty="0">
              <a:solidFill>
                <a:srgbClr val="40474B"/>
              </a:solidFill>
            </a:endParaRPr>
          </a:p>
          <a:p>
            <a:endParaRPr lang="en-US" dirty="0"/>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23</a:t>
            </a:fld>
            <a:endParaRPr lang="en-US" dirty="0"/>
          </a:p>
        </p:txBody>
      </p:sp>
    </p:spTree>
    <p:extLst>
      <p:ext uri="{BB962C8B-B14F-4D97-AF65-F5344CB8AC3E}">
        <p14:creationId xmlns:p14="http://schemas.microsoft.com/office/powerpoint/2010/main" val="38236025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buClrTx/>
              <a:buSzTx/>
              <a:buFontTx/>
              <a:buNone/>
              <a:tabLst/>
              <a:defRPr/>
            </a:pPr>
            <a:r>
              <a:rPr lang="en-US" b="1" dirty="0">
                <a:effectLst/>
                <a:ea typeface="Calibri" panose="020F0502020204030204" pitchFamily="34" charset="0"/>
              </a:rPr>
              <a:t>[OPTIONAL – CLIENT-SPECIFIC (I</a:t>
            </a:r>
            <a:r>
              <a:rPr lang="en-US" b="1" i="0" u="none" strike="noStrike" kern="1200" baseline="0" dirty="0"/>
              <a:t>f there is a pension plan]</a:t>
            </a:r>
          </a:p>
          <a:p>
            <a:pPr defTabSz="457200">
              <a:buSzPct val="125000"/>
            </a:pPr>
            <a:r>
              <a:rPr lang="en-US" b="0" dirty="0"/>
              <a:t> </a:t>
            </a:r>
          </a:p>
          <a:p>
            <a:pPr defTabSz="457200">
              <a:buSzPct val="125000"/>
            </a:pPr>
            <a:r>
              <a:rPr lang="en-US" b="0" dirty="0"/>
              <a:t>You may have noticed a pension plan balance when you logged in to your account. </a:t>
            </a:r>
          </a:p>
          <a:p>
            <a:pPr marL="177800" indent="-177800" defTabSz="457200">
              <a:buSzPct val="85000"/>
              <a:buFont typeface="Arial"/>
              <a:buChar char="•"/>
            </a:pPr>
            <a:r>
              <a:rPr lang="en-US" dirty="0"/>
              <a:t>Pension plans, also known as defined benefit plans, are provided by some employers without employees having to take any action</a:t>
            </a:r>
          </a:p>
          <a:p>
            <a:pPr marL="177800" indent="-177800" defTabSz="457200">
              <a:buSzPct val="85000"/>
              <a:buFont typeface="Arial"/>
              <a:buChar char="•"/>
            </a:pPr>
            <a:r>
              <a:rPr lang="en-US" dirty="0"/>
              <a:t>Your employer contributes money to the pension plan and invests it in funds of their choosing. Employees cannot contribute their own money to the pension plan, nor can they select the investments. </a:t>
            </a:r>
          </a:p>
          <a:p>
            <a:pPr marL="177800" indent="-177800" defTabSz="457200">
              <a:buSzPct val="85000"/>
              <a:buFont typeface="Arial"/>
              <a:buChar char="•"/>
            </a:pPr>
            <a:r>
              <a:rPr lang="en-US" dirty="0"/>
              <a:t>Upon retirement, you will receive a guaranteed payment from your pension </a:t>
            </a:r>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24</a:t>
            </a:fld>
            <a:endParaRPr lang="en-US" dirty="0"/>
          </a:p>
        </p:txBody>
      </p:sp>
    </p:spTree>
    <p:extLst>
      <p:ext uri="{BB962C8B-B14F-4D97-AF65-F5344CB8AC3E}">
        <p14:creationId xmlns:p14="http://schemas.microsoft.com/office/powerpoint/2010/main" val="22100959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buClrTx/>
              <a:buSzTx/>
              <a:buFontTx/>
              <a:buNone/>
              <a:tabLst/>
              <a:defRPr/>
            </a:pPr>
            <a:r>
              <a:rPr lang="en-US" b="1" dirty="0">
                <a:effectLst/>
                <a:ea typeface="Calibri" panose="020F0502020204030204" pitchFamily="34" charset="0"/>
              </a:rPr>
              <a:t>[OPTIONAL – CLIENT-SPECIFIC (I</a:t>
            </a:r>
            <a:r>
              <a:rPr lang="en-US" b="1" i="0" u="none" strike="noStrike" kern="1200" baseline="0" dirty="0"/>
              <a:t>f the sponsor offers an HSA]</a:t>
            </a:r>
          </a:p>
          <a:p>
            <a:pPr marL="0" marR="0" indent="0" algn="l" defTabSz="457200" rtl="0" eaLnBrk="1" fontAlgn="auto" latinLnBrk="0" hangingPunct="1">
              <a:lnSpc>
                <a:spcPct val="100000"/>
              </a:lnSpc>
              <a:buClrTx/>
              <a:buSzTx/>
              <a:buFontTx/>
              <a:buNone/>
              <a:tabLst/>
              <a:defRPr/>
            </a:pPr>
            <a:endParaRPr lang="en-US" b="0" i="0" u="none" strike="noStrike" kern="1200" baseline="0" dirty="0"/>
          </a:p>
          <a:p>
            <a:pPr marL="0" marR="0" indent="0" algn="l" defTabSz="457200" rtl="0" eaLnBrk="1" fontAlgn="auto" latinLnBrk="0" hangingPunct="1">
              <a:lnSpc>
                <a:spcPct val="100000"/>
              </a:lnSpc>
              <a:buClrTx/>
              <a:buSzTx/>
              <a:buFontTx/>
              <a:buNone/>
              <a:tabLst/>
              <a:defRPr/>
            </a:pPr>
            <a:r>
              <a:rPr lang="en-US" b="0" i="0" u="none" strike="noStrike" kern="1200" baseline="0" dirty="0"/>
              <a:t>Your employer offers a health savings account, commonly known as an H-S-A, which can be a great way to pay for qualified medical expenses.</a:t>
            </a:r>
            <a:endParaRPr lang="en-US" b="0" i="1" u="none" strike="noStrike" kern="1200" baseline="0" dirty="0"/>
          </a:p>
          <a:p>
            <a:pPr marL="0" marR="0" indent="0" algn="l" defTabSz="457200" rtl="0" eaLnBrk="1" fontAlgn="auto" latinLnBrk="0" hangingPunct="1">
              <a:lnSpc>
                <a:spcPct val="100000"/>
              </a:lnSpc>
              <a:buClrTx/>
              <a:buSzTx/>
              <a:buFont typeface="Arial" panose="020B0604020202020204" pitchFamily="34" charset="0"/>
              <a:buNone/>
              <a:tabLst/>
              <a:defRPr/>
            </a:pPr>
            <a:endParaRPr lang="en-US" b="0" i="0" u="none" strike="noStrike" kern="1200" baseline="0" dirty="0"/>
          </a:p>
          <a:p>
            <a:pPr marL="0" marR="0" indent="0" algn="l" defTabSz="457200" rtl="0" eaLnBrk="1" fontAlgn="auto" latinLnBrk="0" hangingPunct="1">
              <a:lnSpc>
                <a:spcPct val="100000"/>
              </a:lnSpc>
              <a:buClrTx/>
              <a:buSzTx/>
              <a:buFont typeface="Arial" panose="020B0604020202020204" pitchFamily="34" charset="0"/>
              <a:buNone/>
              <a:tabLst/>
              <a:defRPr/>
            </a:pPr>
            <a:r>
              <a:rPr lang="en-US" b="0" i="0" u="none" strike="noStrike" kern="1200" baseline="0" dirty="0"/>
              <a:t>What are the benefits of an H-S-A?</a:t>
            </a:r>
          </a:p>
          <a:p>
            <a:pPr marL="0" marR="0" indent="0" algn="l" defTabSz="457200" rtl="0" eaLnBrk="1" fontAlgn="auto" latinLnBrk="0" hangingPunct="1">
              <a:lnSpc>
                <a:spcPct val="100000"/>
              </a:lnSpc>
              <a:buClrTx/>
              <a:buSzTx/>
              <a:buFont typeface="Arial" panose="020B0604020202020204" pitchFamily="34" charset="0"/>
              <a:buNone/>
              <a:tabLst/>
              <a:defRPr/>
            </a:pPr>
            <a:endParaRPr lang="en-US" b="0" i="0" u="none" strike="noStrike" kern="1200" baseline="0" dirty="0"/>
          </a:p>
          <a:p>
            <a:r>
              <a:rPr lang="en-US" b="1" dirty="0"/>
              <a:t>Triple tax advantage: </a:t>
            </a:r>
            <a:r>
              <a:rPr lang="en-US" dirty="0"/>
              <a:t>You pay no federal income tax on H-S-A contributions, current investment growth, or withdrawals when the money is used to pay qualifying medical expenses</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Always yours to keep: </a:t>
            </a:r>
            <a:r>
              <a:rPr lang="en-US" dirty="0"/>
              <a:t>Unlike a healthcare flexible spending account (F-S-A), H-S-A balances remain yours each year with no use-it-or-lose-it requirement. And because your H-S-A is an individual account, you can still use it if you change employers.</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Convenience: </a:t>
            </a:r>
            <a:r>
              <a:rPr lang="en-US" dirty="0"/>
              <a:t>Your H-S-A debit card can be used for payment, with no requirement to immediately verify the expense (we recommend keeping receipts for tax purposes). And you can v</a:t>
            </a:r>
            <a:r>
              <a:rPr lang="en-US" b="0" dirty="0"/>
              <a:t>iew your retirement plan and H-S-A account balances through </a:t>
            </a:r>
            <a:r>
              <a:rPr lang="en-US" b="1" dirty="0"/>
              <a:t>secure-two-dot-transamerica-dot-com-slash-login.</a:t>
            </a:r>
            <a:endParaRPr lang="en-US" dirty="0"/>
          </a:p>
          <a:p>
            <a:endParaRPr lang="en-US" dirty="0"/>
          </a:p>
          <a:p>
            <a:r>
              <a:rPr lang="en-US" b="1" dirty="0"/>
              <a:t>Potential retirement boost: </a:t>
            </a:r>
            <a:r>
              <a:rPr lang="en-US" dirty="0"/>
              <a:t>If you don’t need to access savings to cover current health-related expenses, an H-S-A can act as a highly tax-favored retirement account, which can also be invested and potentially grow. </a:t>
            </a:r>
          </a:p>
          <a:p>
            <a:endParaRPr lang="en-US" b="0" i="0" u="none" strike="noStrike" kern="1200" baseline="0" dirty="0"/>
          </a:p>
          <a:p>
            <a:pPr marL="0" marR="0" lvl="0" indent="0" algn="l" defTabSz="457200" rtl="0" eaLnBrk="1" fontAlgn="auto" latinLnBrk="0" hangingPunct="1">
              <a:lnSpc>
                <a:spcPct val="100000"/>
              </a:lnSpc>
              <a:spcBef>
                <a:spcPts val="0"/>
              </a:spcBef>
              <a:spcAft>
                <a:spcPts val="0"/>
              </a:spcAft>
              <a:buClrTx/>
              <a:buSzPct val="125000"/>
              <a:buFontTx/>
              <a:buNone/>
              <a:tabLst/>
              <a:defRPr/>
            </a:pPr>
            <a:r>
              <a:rPr lang="en-US" b="0" i="0" u="none" strike="noStrike" kern="1200" baseline="0" dirty="0"/>
              <a:t>If you’re in a high-deductible insurance plan, you can enroll in a health savings account when you log in through </a:t>
            </a:r>
            <a:r>
              <a:rPr lang="en-US" b="1" dirty="0"/>
              <a:t>secure-two-dot-transamerica-dot-com-slash-login</a:t>
            </a:r>
            <a:r>
              <a:rPr lang="en-US" b="0" i="0" u="none" strike="noStrike" kern="1200" baseline="0" dirty="0"/>
              <a:t>. You can ask your employer for information about your organization’s open enrollment period. </a:t>
            </a:r>
          </a:p>
          <a:p>
            <a:pPr defTabSz="457200">
              <a:buSzPct val="125000"/>
            </a:pPr>
            <a:endParaRPr lang="en-US" b="0" dirty="0"/>
          </a:p>
          <a:p>
            <a:pPr defTabSz="457200">
              <a:buSzPct val="125000"/>
            </a:pPr>
            <a:endParaRPr lang="en-US" b="0" dirty="0"/>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25</a:t>
            </a:fld>
            <a:endParaRPr lang="en-US" dirty="0"/>
          </a:p>
        </p:txBody>
      </p:sp>
    </p:spTree>
    <p:extLst>
      <p:ext uri="{BB962C8B-B14F-4D97-AF65-F5344CB8AC3E}">
        <p14:creationId xmlns:p14="http://schemas.microsoft.com/office/powerpoint/2010/main" val="7373476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0" marR="0" lvl="0" indent="0" algn="l" defTabSz="457273" rtl="0" eaLnBrk="1" fontAlgn="auto" latinLnBrk="0" hangingPunct="1">
              <a:lnSpc>
                <a:spcPct val="100000"/>
              </a:lnSpc>
              <a:spcBef>
                <a:spcPts val="0"/>
              </a:spcBef>
              <a:spcAft>
                <a:spcPts val="0"/>
              </a:spcAft>
              <a:buClrTx/>
              <a:buSzTx/>
              <a:buFontTx/>
              <a:buNone/>
              <a:tabLst/>
              <a:defRPr/>
            </a:pPr>
            <a:r>
              <a:rPr lang="en-US" sz="1000" dirty="0">
                <a:effectLst/>
                <a:ea typeface="Calibri" panose="020F0502020204030204" pitchFamily="34" charset="0"/>
              </a:rPr>
              <a:t>Being in the plan is a critical first step – but a comprehensive retirement strategy also means deciding how your contributions will be invested. Transamerica offers an array of choices, from do-it-yourself investment selection to automated tools and services. Let’s take a look at the options available with your employer plan.</a:t>
            </a:r>
          </a:p>
          <a:p>
            <a:pPr marL="0" marR="0" indent="0" algn="l" defTabSz="457273" rtl="0" eaLnBrk="1" fontAlgn="auto" latinLnBrk="0" hangingPunct="1">
              <a:lnSpc>
                <a:spcPct val="100000"/>
              </a:lnSpc>
              <a:spcBef>
                <a:spcPts val="0"/>
              </a:spcBef>
              <a:spcAft>
                <a:spcPts val="0"/>
              </a:spcAft>
              <a:buClrTx/>
              <a:buSzTx/>
              <a:buFontTx/>
              <a:buNone/>
              <a:tabLst/>
              <a:defRPr/>
            </a:pPr>
            <a:endParaRPr lang="en-US" sz="800" dirty="0">
              <a:solidFill>
                <a:srgbClr val="40474B"/>
              </a:solidFill>
            </a:endParaRPr>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26</a:t>
            </a:fld>
            <a:endParaRPr lang="en-US" dirty="0"/>
          </a:p>
        </p:txBody>
      </p:sp>
    </p:spTree>
    <p:extLst>
      <p:ext uri="{BB962C8B-B14F-4D97-AF65-F5344CB8AC3E}">
        <p14:creationId xmlns:p14="http://schemas.microsoft.com/office/powerpoint/2010/main" val="36714379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effectLst/>
                <a:latin typeface="Calibri" panose="020F0502020204030204" pitchFamily="34" charset="0"/>
                <a:ea typeface="Calibri" panose="020F0502020204030204" pitchFamily="34" charset="0"/>
                <a:cs typeface="Times New Roman" panose="02020603050405020304" pitchFamily="18" charset="0"/>
              </a:rPr>
              <a:t>[CLIENT SPECIFIC – FA will want to edit variable content to match plan] </a:t>
            </a:r>
          </a:p>
          <a:p>
            <a:endParaRPr lang="en-US" dirty="0"/>
          </a:p>
          <a:p>
            <a:pPr marL="0" marR="0">
              <a:spcBef>
                <a:spcPts val="0"/>
              </a:spcBef>
              <a:spcAft>
                <a:spcPts val="800"/>
              </a:spcAft>
            </a:pPr>
            <a:r>
              <a:rPr lang="en-US" sz="1000" kern="1200" dirty="0">
                <a:solidFill>
                  <a:srgbClr val="40474B"/>
                </a:solidFill>
                <a:effectLst/>
                <a:latin typeface="Arial" panose="020B0604020202020204" pitchFamily="34" charset="0"/>
                <a:ea typeface="Calibri" panose="020F0502020204030204" pitchFamily="34" charset="0"/>
                <a:cs typeface="Times New Roman" panose="02020603050405020304" pitchFamily="18" charset="0"/>
              </a:rPr>
              <a:t>The first thing you’ll want to decide is the type of investor you are. Are you hands-on and want to research your choices and investment options yourself? Or are you hands-off and would like some professional help? </a:t>
            </a:r>
          </a:p>
          <a:p>
            <a:pPr marL="0" marR="0">
              <a:spcBef>
                <a:spcPts val="0"/>
              </a:spcBef>
              <a:spcAft>
                <a:spcPts val="800"/>
              </a:spcAft>
            </a:pPr>
            <a:endParaRPr lang="en-US" sz="1000" kern="1200" dirty="0">
              <a:solidFill>
                <a:srgbClr val="40474B"/>
              </a:solidFill>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000" kern="1200" dirty="0">
                <a:solidFill>
                  <a:srgbClr val="40474B"/>
                </a:solidFill>
                <a:effectLst/>
                <a:latin typeface="Arial" panose="020B0604020202020204" pitchFamily="34" charset="0"/>
                <a:ea typeface="Calibri" panose="020F0502020204030204" pitchFamily="34" charset="0"/>
                <a:cs typeface="Times New Roman" panose="02020603050405020304" pitchFamily="18" charset="0"/>
              </a:rPr>
              <a:t>For the hands-on investors, every plan offers the do-it-yourself approach. Transamerica has many resources to help you make informed decisions. You can find more information about your investment choices at </a:t>
            </a:r>
            <a:r>
              <a:rPr lang="en-US" sz="1000" kern="1200" dirty="0" err="1">
                <a:solidFill>
                  <a:srgbClr val="40474B"/>
                </a:solidFill>
                <a:effectLst/>
                <a:latin typeface="Arial" panose="020B0604020202020204" pitchFamily="34" charset="0"/>
                <a:ea typeface="Calibri" panose="020F0502020204030204" pitchFamily="34" charset="0"/>
                <a:cs typeface="Times New Roman" panose="02020603050405020304" pitchFamily="18" charset="0"/>
              </a:rPr>
              <a:t>transamerica</a:t>
            </a:r>
            <a:r>
              <a:rPr lang="en-US" sz="1000" kern="1200" dirty="0">
                <a:solidFill>
                  <a:srgbClr val="40474B"/>
                </a:solidFill>
                <a:effectLst/>
                <a:latin typeface="Arial" panose="020B0604020202020204" pitchFamily="34" charset="0"/>
                <a:ea typeface="Calibri" panose="020F0502020204030204" pitchFamily="34" charset="0"/>
                <a:cs typeface="Times New Roman" panose="02020603050405020304" pitchFamily="18" charset="0"/>
              </a:rPr>
              <a:t>-dot-com-slash-portal</a:t>
            </a:r>
            <a:r>
              <a:rPr lang="en-US" sz="1000" b="0" kern="1200" dirty="0">
                <a:solidFill>
                  <a:srgbClr val="40474B"/>
                </a:solidFill>
                <a:effectLst/>
                <a:latin typeface="Arial" panose="020B0604020202020204" pitchFamily="34" charset="0"/>
                <a:ea typeface="Calibri" panose="020F0502020204030204" pitchFamily="34" charset="0"/>
                <a:cs typeface="Times New Roman" panose="02020603050405020304" pitchFamily="18" charset="0"/>
              </a:rPr>
              <a:t>.</a:t>
            </a:r>
          </a:p>
          <a:p>
            <a:pPr marL="0" marR="0">
              <a:spcBef>
                <a:spcPts val="0"/>
              </a:spcBef>
              <a:spcAft>
                <a:spcPts val="800"/>
              </a:spcAft>
            </a:pPr>
            <a:endParaRPr lang="en-US" sz="1000" b="0" kern="1200" dirty="0">
              <a:solidFill>
                <a:srgbClr val="40474B"/>
              </a:solidFill>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000" kern="1200" dirty="0">
                <a:solidFill>
                  <a:srgbClr val="40474B"/>
                </a:solidFill>
                <a:effectLst/>
                <a:latin typeface="Arial" panose="020B0604020202020204" pitchFamily="34" charset="0"/>
                <a:ea typeface="Calibri" panose="020F0502020204030204" pitchFamily="34" charset="0"/>
                <a:cs typeface="Times New Roman" panose="02020603050405020304" pitchFamily="18" charset="0"/>
              </a:rPr>
              <a:t>If you prefer some assistance or want the plan to take care of selecting investments for you, your plan may allow you to choose from one of our automated investment services. These services range from target date funds to professionally managed services, for a fee. To see the options available to you, check your plan summary document or log in to your account at </a:t>
            </a:r>
            <a:r>
              <a:rPr lang="en-US" sz="1000" kern="1200" dirty="0" err="1">
                <a:solidFill>
                  <a:srgbClr val="40474B"/>
                </a:solidFill>
                <a:effectLst/>
                <a:latin typeface="Arial" panose="020B0604020202020204" pitchFamily="34" charset="0"/>
                <a:ea typeface="Calibri" panose="020F0502020204030204" pitchFamily="34" charset="0"/>
                <a:cs typeface="Times New Roman" panose="02020603050405020304" pitchFamily="18" charset="0"/>
              </a:rPr>
              <a:t>transamerica</a:t>
            </a:r>
            <a:r>
              <a:rPr lang="en-US" sz="1000" kern="1200" dirty="0">
                <a:solidFill>
                  <a:srgbClr val="40474B"/>
                </a:solidFill>
                <a:effectLst/>
                <a:latin typeface="Arial" panose="020B0604020202020204" pitchFamily="34" charset="0"/>
                <a:ea typeface="Calibri" panose="020F0502020204030204" pitchFamily="34" charset="0"/>
                <a:cs typeface="Times New Roman" panose="02020603050405020304" pitchFamily="18" charset="0"/>
              </a:rPr>
              <a:t>-dot-com-slash-portal and go to the Investments tab along the top navigation. Alternatively, you can schedule an appointment with me, and we can walk through your options.</a:t>
            </a:r>
          </a:p>
          <a:p>
            <a:endParaRPr lang="en-US" dirty="0"/>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27</a:t>
            </a:fld>
            <a:endParaRPr lang="en-US" dirty="0"/>
          </a:p>
        </p:txBody>
      </p:sp>
    </p:spTree>
    <p:extLst>
      <p:ext uri="{BB962C8B-B14F-4D97-AF65-F5344CB8AC3E}">
        <p14:creationId xmlns:p14="http://schemas.microsoft.com/office/powerpoint/2010/main" val="40901089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r>
              <a:rPr lang="en-US" sz="1000" b="1" dirty="0">
                <a:effectLst/>
                <a:latin typeface="Calibri" panose="020F0502020204030204" pitchFamily="34" charset="0"/>
                <a:ea typeface="Calibri" panose="020F0502020204030204" pitchFamily="34" charset="0"/>
                <a:cs typeface="Times New Roman" panose="02020603050405020304" pitchFamily="18" charset="0"/>
              </a:rPr>
              <a:t>[OPTIONAL – CLIENT-SPECIFIC (If</a:t>
            </a:r>
            <a:r>
              <a:rPr lang="en-US" sz="1000" b="1" kern="1200" baseline="0" dirty="0">
                <a:solidFill>
                  <a:srgbClr val="40474B"/>
                </a:solidFill>
                <a:effectLst/>
                <a:latin typeface="Arial" panose="020B0604020202020204" pitchFamily="34" charset="0"/>
                <a:cs typeface="Arial" panose="020B0604020202020204" pitchFamily="34" charset="0"/>
              </a:rPr>
              <a:t> plan offers </a:t>
            </a:r>
            <a:r>
              <a:rPr lang="en-US" sz="1000" b="1" i="1" kern="1200" baseline="0" dirty="0">
                <a:solidFill>
                  <a:srgbClr val="40474B"/>
                </a:solidFill>
                <a:effectLst/>
                <a:latin typeface="Arial" panose="020B0604020202020204" pitchFamily="34" charset="0"/>
                <a:cs typeface="Arial" panose="020B0604020202020204" pitchFamily="34" charset="0"/>
              </a:rPr>
              <a:t>PortfolioXpress</a:t>
            </a:r>
            <a:r>
              <a:rPr lang="en-US" sz="800" b="1" i="1" kern="1200" baseline="0" dirty="0">
                <a:solidFill>
                  <a:srgbClr val="40474B"/>
                </a:solidFill>
                <a:effectLst/>
                <a:latin typeface="Arial" panose="020B0604020202020204" pitchFamily="34" charset="0"/>
                <a:cs typeface="Arial" panose="020B0604020202020204" pitchFamily="34" charset="0"/>
              </a:rPr>
              <a:t>®</a:t>
            </a:r>
            <a:r>
              <a:rPr lang="en-US" sz="1000" b="1" kern="1200" baseline="0" dirty="0">
                <a:solidFill>
                  <a:srgbClr val="40474B"/>
                </a:solidFill>
                <a:effectLst/>
                <a:latin typeface="Arial" panose="020B0604020202020204" pitchFamily="34" charset="0"/>
                <a:cs typeface="Arial" panose="020B0604020202020204" pitchFamily="34" charset="0"/>
              </a:rPr>
              <a:t>)]</a:t>
            </a:r>
          </a:p>
          <a:p>
            <a:endParaRPr lang="en-US" sz="1000" kern="1200" dirty="0">
              <a:solidFill>
                <a:srgbClr val="40474B"/>
              </a:solidFill>
              <a:effectLst/>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000" i="1" kern="1200" dirty="0">
                <a:solidFill>
                  <a:srgbClr val="40474B"/>
                </a:solidFill>
                <a:effectLst/>
                <a:latin typeface="Arial" panose="020B0604020202020204" pitchFamily="34" charset="0"/>
                <a:cs typeface="Arial" panose="020B0604020202020204" pitchFamily="34" charset="0"/>
              </a:rPr>
              <a:t>PortfolioXpress</a:t>
            </a:r>
            <a:r>
              <a:rPr lang="en-US" sz="1000" kern="1200" baseline="30000" dirty="0">
                <a:solidFill>
                  <a:srgbClr val="40474B"/>
                </a:solidFill>
                <a:effectLst/>
                <a:latin typeface="Arial" panose="020B0604020202020204" pitchFamily="34" charset="0"/>
                <a:cs typeface="Arial" panose="020B0604020202020204" pitchFamily="34" charset="0"/>
              </a:rPr>
              <a:t>®</a:t>
            </a:r>
            <a:r>
              <a:rPr lang="en-US" sz="1000" kern="1200" dirty="0">
                <a:solidFill>
                  <a:srgbClr val="40474B"/>
                </a:solidFill>
                <a:effectLst/>
                <a:latin typeface="Arial" panose="020B0604020202020204" pitchFamily="34" charset="0"/>
                <a:cs typeface="Arial" panose="020B0604020202020204" pitchFamily="34" charset="0"/>
              </a:rPr>
              <a:t> is an asset allocation and rebalancing service. It uses investments in the plan’s fund lineup</a:t>
            </a:r>
            <a:r>
              <a:rPr lang="en-US" sz="1000" kern="1200" baseline="0" dirty="0">
                <a:solidFill>
                  <a:srgbClr val="40474B"/>
                </a:solidFill>
                <a:effectLst/>
                <a:latin typeface="Arial" panose="020B0604020202020204" pitchFamily="34" charset="0"/>
                <a:cs typeface="Arial" panose="020B0604020202020204" pitchFamily="34" charset="0"/>
              </a:rPr>
              <a:t> </a:t>
            </a:r>
            <a:r>
              <a:rPr lang="en-US" sz="1000" i="0" kern="1200" dirty="0">
                <a:solidFill>
                  <a:srgbClr val="40474B"/>
                </a:solidFill>
                <a:effectLst/>
                <a:latin typeface="Arial" panose="020B0604020202020204" pitchFamily="34" charset="0"/>
                <a:cs typeface="Arial" panose="020B0604020202020204" pitchFamily="34" charset="0"/>
              </a:rPr>
              <a:t>to</a:t>
            </a:r>
            <a:r>
              <a:rPr lang="en-US" sz="1000" i="0" kern="1200" baseline="0" dirty="0">
                <a:solidFill>
                  <a:srgbClr val="40474B"/>
                </a:solidFill>
                <a:effectLst/>
                <a:latin typeface="Arial" panose="020B0604020202020204" pitchFamily="34" charset="0"/>
                <a:cs typeface="Arial" panose="020B0604020202020204" pitchFamily="34" charset="0"/>
              </a:rPr>
              <a:t> </a:t>
            </a:r>
            <a:r>
              <a:rPr lang="en-US" sz="1000" kern="1200" dirty="0">
                <a:solidFill>
                  <a:srgbClr val="40474B"/>
                </a:solidFill>
                <a:effectLst/>
                <a:latin typeface="Arial" panose="020B0604020202020204" pitchFamily="34" charset="0"/>
                <a:cs typeface="Arial" panose="020B0604020202020204" pitchFamily="34" charset="0"/>
              </a:rPr>
              <a:t>create a diversified investment mix based on your</a:t>
            </a:r>
            <a:r>
              <a:rPr lang="en-US" sz="1000" kern="1200" baseline="0" dirty="0">
                <a:solidFill>
                  <a:srgbClr val="40474B"/>
                </a:solidFill>
                <a:effectLst/>
                <a:latin typeface="Arial" panose="020B0604020202020204" pitchFamily="34" charset="0"/>
                <a:cs typeface="Arial" panose="020B0604020202020204" pitchFamily="34" charset="0"/>
              </a:rPr>
              <a:t> </a:t>
            </a:r>
            <a:r>
              <a:rPr lang="en-US" sz="1000" kern="1200" dirty="0">
                <a:solidFill>
                  <a:srgbClr val="40474B"/>
                </a:solidFill>
                <a:effectLst/>
                <a:latin typeface="Arial" panose="020B0604020202020204" pitchFamily="34" charset="0"/>
                <a:cs typeface="Arial" panose="020B0604020202020204" pitchFamily="34" charset="0"/>
              </a:rPr>
              <a:t>risk tolerance and anticipated retirement year. Offered</a:t>
            </a:r>
            <a:r>
              <a:rPr lang="en-US" sz="1000" kern="1200" baseline="0" dirty="0">
                <a:solidFill>
                  <a:srgbClr val="40474B"/>
                </a:solidFill>
                <a:effectLst/>
                <a:latin typeface="Arial" panose="020B0604020202020204" pitchFamily="34" charset="0"/>
                <a:cs typeface="Arial" panose="020B0604020202020204" pitchFamily="34" charset="0"/>
              </a:rPr>
              <a:t> [at no additional cost] [for a fee of [xx percent annually], this service</a:t>
            </a:r>
            <a:r>
              <a:rPr lang="en-US" sz="1000" kern="1200" dirty="0">
                <a:solidFill>
                  <a:srgbClr val="40474B"/>
                </a:solidFill>
                <a:effectLst/>
                <a:latin typeface="Arial" panose="020B0604020202020204" pitchFamily="34" charset="0"/>
                <a:cs typeface="Arial" panose="020B0604020202020204" pitchFamily="34" charset="0"/>
              </a:rPr>
              <a:t> automatically rebalances your</a:t>
            </a:r>
            <a:r>
              <a:rPr lang="en-US" sz="1000" kern="1200" baseline="0" dirty="0">
                <a:solidFill>
                  <a:srgbClr val="40474B"/>
                </a:solidFill>
                <a:effectLst/>
                <a:latin typeface="Arial" panose="020B0604020202020204" pitchFamily="34" charset="0"/>
                <a:cs typeface="Arial" panose="020B0604020202020204" pitchFamily="34" charset="0"/>
              </a:rPr>
              <a:t> </a:t>
            </a:r>
            <a:r>
              <a:rPr lang="en-US" sz="1000" kern="1200" dirty="0">
                <a:solidFill>
                  <a:srgbClr val="40474B"/>
                </a:solidFill>
                <a:effectLst/>
                <a:latin typeface="Arial" panose="020B0604020202020204" pitchFamily="34" charset="0"/>
                <a:cs typeface="Arial" panose="020B0604020202020204" pitchFamily="34" charset="0"/>
              </a:rPr>
              <a:t>account periodically and becomes more conservative as you</a:t>
            </a:r>
            <a:r>
              <a:rPr lang="en-US" sz="1000" kern="1200" baseline="0" dirty="0">
                <a:solidFill>
                  <a:srgbClr val="40474B"/>
                </a:solidFill>
                <a:effectLst/>
                <a:latin typeface="Arial" panose="020B0604020202020204" pitchFamily="34" charset="0"/>
                <a:cs typeface="Arial" panose="020B0604020202020204" pitchFamily="34" charset="0"/>
              </a:rPr>
              <a:t> </a:t>
            </a:r>
            <a:r>
              <a:rPr lang="en-US" sz="1000" kern="1200" dirty="0">
                <a:solidFill>
                  <a:srgbClr val="40474B"/>
                </a:solidFill>
                <a:effectLst/>
                <a:latin typeface="Arial" panose="020B0604020202020204" pitchFamily="34" charset="0"/>
                <a:cs typeface="Arial" panose="020B0604020202020204" pitchFamily="34" charset="0"/>
              </a:rPr>
              <a:t>get closer to retirement. You can track your progress online and discontinue the</a:t>
            </a:r>
            <a:r>
              <a:rPr lang="en-US" sz="1000" kern="1200" baseline="0" dirty="0">
                <a:solidFill>
                  <a:srgbClr val="40474B"/>
                </a:solidFill>
                <a:effectLst/>
                <a:latin typeface="Arial" panose="020B0604020202020204" pitchFamily="34" charset="0"/>
                <a:cs typeface="Arial" panose="020B0604020202020204" pitchFamily="34" charset="0"/>
              </a:rPr>
              <a:t> service at any time. </a:t>
            </a:r>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28</a:t>
            </a:fld>
            <a:endParaRPr lang="en-US" dirty="0"/>
          </a:p>
        </p:txBody>
      </p:sp>
    </p:spTree>
    <p:extLst>
      <p:ext uri="{BB962C8B-B14F-4D97-AF65-F5344CB8AC3E}">
        <p14:creationId xmlns:p14="http://schemas.microsoft.com/office/powerpoint/2010/main" val="26075265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dirty="0">
                <a:effectLst/>
                <a:latin typeface="Calibri" panose="020F0502020204030204" pitchFamily="34" charset="0"/>
                <a:ea typeface="Calibri" panose="020F0502020204030204" pitchFamily="34" charset="0"/>
                <a:cs typeface="Times New Roman" panose="02020603050405020304" pitchFamily="18" charset="0"/>
              </a:rPr>
              <a:t>[OPTIONAL – CLIENT-SPECIFIC (</a:t>
            </a:r>
            <a:r>
              <a:rPr lang="en-US" sz="1000" b="1" dirty="0">
                <a:latin typeface="Arial" panose="020B0604020202020204" pitchFamily="34" charset="0"/>
                <a:cs typeface="Arial" panose="020B0604020202020204" pitchFamily="34" charset="0"/>
              </a:rPr>
              <a:t>Include if previous PX slide is used)]</a:t>
            </a:r>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29</a:t>
            </a:fld>
            <a:endParaRPr lang="en-US" dirty="0"/>
          </a:p>
        </p:txBody>
      </p:sp>
    </p:spTree>
    <p:extLst>
      <p:ext uri="{BB962C8B-B14F-4D97-AF65-F5344CB8AC3E}">
        <p14:creationId xmlns:p14="http://schemas.microsoft.com/office/powerpoint/2010/main" val="3647309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r>
              <a:rPr lang="en-US" b="0" i="0" dirty="0">
                <a:solidFill>
                  <a:srgbClr val="333333"/>
                </a:solidFill>
                <a:effectLst/>
              </a:rPr>
              <a:t>Saving for retirement is something many people would like to do, but it can be a challenge with all of today’s competing priorities.</a:t>
            </a:r>
            <a:endParaRPr lang="en-US" dirty="0">
              <a:solidFill>
                <a:srgbClr val="333333"/>
              </a:solidFill>
            </a:endParaRPr>
          </a:p>
          <a:p>
            <a:endParaRPr lang="en-US" dirty="0">
              <a:solidFill>
                <a:srgbClr val="333333"/>
              </a:solidFill>
            </a:endParaRPr>
          </a:p>
          <a:p>
            <a:r>
              <a:rPr lang="en-US" dirty="0">
                <a:solidFill>
                  <a:srgbClr val="333333"/>
                </a:solidFill>
              </a:rPr>
              <a:t>If you're like many people, it can sometimes be tough just to meet </a:t>
            </a:r>
            <a:r>
              <a:rPr lang="en-US" b="0" i="0" dirty="0">
                <a:solidFill>
                  <a:srgbClr val="333333"/>
                </a:solidFill>
                <a:effectLst/>
              </a:rPr>
              <a:t>everyday expenses </a:t>
            </a:r>
            <a:r>
              <a:rPr lang="en-US" dirty="0">
                <a:solidFill>
                  <a:srgbClr val="333333"/>
                </a:solidFill>
              </a:rPr>
              <a:t>like</a:t>
            </a:r>
            <a:r>
              <a:rPr lang="en-US" b="0" i="0" dirty="0">
                <a:solidFill>
                  <a:srgbClr val="333333"/>
                </a:solidFill>
                <a:effectLst/>
              </a:rPr>
              <a:t> </a:t>
            </a:r>
            <a:r>
              <a:rPr lang="en-US" dirty="0">
                <a:solidFill>
                  <a:srgbClr val="333333"/>
                </a:solidFill>
              </a:rPr>
              <a:t>your</a:t>
            </a:r>
            <a:r>
              <a:rPr lang="en-US" b="0" i="0" dirty="0">
                <a:solidFill>
                  <a:srgbClr val="333333"/>
                </a:solidFill>
                <a:effectLst/>
              </a:rPr>
              <a:t> mortgage or rent, </a:t>
            </a:r>
            <a:r>
              <a:rPr lang="en-US" dirty="0">
                <a:solidFill>
                  <a:srgbClr val="333333"/>
                </a:solidFill>
              </a:rPr>
              <a:t>car payments, groceries, phone and energy bills – not to mention setting aside additional money for other things that are important to you like sending the kids to college or taking a vacation now and then. But one of the most important aspects of a successful retirement strategy is saving as much as you can, as soon as you can. Saving</a:t>
            </a:r>
            <a:r>
              <a:rPr lang="en-US" b="0" i="0" dirty="0">
                <a:solidFill>
                  <a:srgbClr val="333333"/>
                </a:solidFill>
                <a:effectLst/>
              </a:rPr>
              <a:t> now and saving as much as you can afford are tried and true habits that will help you achieve </a:t>
            </a:r>
            <a:r>
              <a:rPr lang="en-US" dirty="0">
                <a:solidFill>
                  <a:srgbClr val="333333"/>
                </a:solidFill>
              </a:rPr>
              <a:t>the retirement you envision. </a:t>
            </a:r>
            <a:endParaRPr lang="en-US" dirty="0"/>
          </a:p>
          <a:p>
            <a:pPr algn="l"/>
            <a:endParaRPr lang="en-US" b="0" i="0" dirty="0">
              <a:solidFill>
                <a:srgbClr val="333333"/>
              </a:solidFill>
              <a:effectLst/>
            </a:endParaRPr>
          </a:p>
          <a:p>
            <a:r>
              <a:rPr lang="en-US" b="0" i="0" dirty="0">
                <a:solidFill>
                  <a:srgbClr val="333333"/>
                </a:solidFill>
                <a:effectLst/>
              </a:rPr>
              <a:t>Let’s </a:t>
            </a:r>
            <a:r>
              <a:rPr lang="en-US" dirty="0">
                <a:solidFill>
                  <a:srgbClr val="333333"/>
                </a:solidFill>
              </a:rPr>
              <a:t>take a closer look at why this is so important</a:t>
            </a:r>
            <a:r>
              <a:rPr lang="en-US" b="0" i="0" dirty="0">
                <a:solidFill>
                  <a:srgbClr val="333333"/>
                </a:solidFill>
                <a:effectLst/>
              </a:rPr>
              <a:t>.</a:t>
            </a:r>
          </a:p>
          <a:p>
            <a:pPr algn="l"/>
            <a:r>
              <a:rPr lang="en-US" b="0" i="0" dirty="0">
                <a:solidFill>
                  <a:srgbClr val="333333"/>
                </a:solidFill>
                <a:effectLst/>
              </a:rPr>
              <a:t> </a:t>
            </a:r>
          </a:p>
          <a:p>
            <a:endParaRPr lang="en-US" sz="1000" dirty="0"/>
          </a:p>
          <a:p>
            <a:endParaRPr lang="en-US" dirty="0"/>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3</a:t>
            </a:fld>
            <a:endParaRPr lang="en-US" dirty="0"/>
          </a:p>
        </p:txBody>
      </p:sp>
    </p:spTree>
    <p:extLst>
      <p:ext uri="{BB962C8B-B14F-4D97-AF65-F5344CB8AC3E}">
        <p14:creationId xmlns:p14="http://schemas.microsoft.com/office/powerpoint/2010/main" val="21240383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r>
              <a:rPr lang="en-US" sz="1000" b="1" dirty="0">
                <a:effectLst/>
                <a:latin typeface="Calibri" panose="020F0502020204030204" pitchFamily="34" charset="0"/>
                <a:ea typeface="Calibri" panose="020F0502020204030204" pitchFamily="34" charset="0"/>
                <a:cs typeface="Times New Roman" panose="02020603050405020304" pitchFamily="18" charset="0"/>
              </a:rPr>
              <a:t>[OPTIONAL – CLIENT-SPECIFIC (If </a:t>
            </a:r>
            <a:r>
              <a:rPr lang="en-US" sz="1000" b="1" kern="1200" baseline="0" dirty="0">
                <a:solidFill>
                  <a:srgbClr val="40474B"/>
                </a:solidFill>
                <a:effectLst/>
                <a:latin typeface="Arial" panose="020B0604020202020204" pitchFamily="34" charset="0"/>
                <a:cs typeface="Arial" panose="020B0604020202020204" pitchFamily="34" charset="0"/>
              </a:rPr>
              <a:t>plan offers </a:t>
            </a:r>
            <a:r>
              <a:rPr lang="en-US" sz="1000" b="1" i="0" kern="1200" baseline="0" dirty="0">
                <a:solidFill>
                  <a:srgbClr val="40474B"/>
                </a:solidFill>
                <a:effectLst/>
                <a:latin typeface="Arial" panose="020B0604020202020204" pitchFamily="34" charset="0"/>
                <a:cs typeface="Arial" panose="020B0604020202020204" pitchFamily="34" charset="0"/>
              </a:rPr>
              <a:t>target date funds)</a:t>
            </a:r>
            <a:r>
              <a:rPr lang="en-US" sz="1000" b="1" kern="1200" baseline="0" dirty="0">
                <a:solidFill>
                  <a:srgbClr val="40474B"/>
                </a:solidFill>
                <a:effectLst/>
                <a:latin typeface="Arial" panose="020B0604020202020204" pitchFamily="34" charset="0"/>
                <a:cs typeface="Arial" panose="020B0604020202020204" pitchFamily="34" charset="0"/>
              </a:rPr>
              <a:t>]</a:t>
            </a:r>
          </a:p>
          <a:p>
            <a:endParaRPr lang="en-US" sz="1000" kern="1200" dirty="0">
              <a:solidFill>
                <a:srgbClr val="40474B"/>
              </a:solidFill>
              <a:effectLst/>
              <a:latin typeface="Arial" panose="020B0604020202020204" pitchFamily="34" charset="0"/>
              <a:cs typeface="Arial" panose="020B0604020202020204" pitchFamily="34" charset="0"/>
            </a:endParaRPr>
          </a:p>
          <a:p>
            <a:r>
              <a:rPr lang="en-US" sz="1000" dirty="0">
                <a:solidFill>
                  <a:srgbClr val="40474B"/>
                </a:solidFill>
                <a:latin typeface="Arial" panose="020B0604020202020204" pitchFamily="34" charset="0"/>
                <a:cs typeface="Arial" panose="020B0604020202020204" pitchFamily="34" charset="0"/>
              </a:rPr>
              <a:t>You’ve probably heard of target</a:t>
            </a:r>
            <a:r>
              <a:rPr lang="en-US" sz="1000" baseline="0" dirty="0">
                <a:solidFill>
                  <a:srgbClr val="40474B"/>
                </a:solidFill>
                <a:latin typeface="Arial" panose="020B0604020202020204" pitchFamily="34" charset="0"/>
                <a:cs typeface="Arial" panose="020B0604020202020204" pitchFamily="34" charset="0"/>
              </a:rPr>
              <a:t> date funds – and if you haven’t, don’t worry. The explanation is pretty much in the name.</a:t>
            </a:r>
          </a:p>
          <a:p>
            <a:endParaRPr lang="en-US" sz="1000" baseline="0" dirty="0">
              <a:solidFill>
                <a:srgbClr val="40474B"/>
              </a:solidFill>
              <a:latin typeface="Arial" panose="020B0604020202020204" pitchFamily="34" charset="0"/>
              <a:cs typeface="Arial" panose="020B0604020202020204" pitchFamily="34" charset="0"/>
            </a:endParaRPr>
          </a:p>
          <a:p>
            <a:r>
              <a:rPr lang="en-US" sz="1000" b="0" i="0" u="none" strike="noStrike" kern="1200" baseline="0" dirty="0">
                <a:solidFill>
                  <a:srgbClr val="40474B"/>
                </a:solidFill>
                <a:latin typeface="Arial" panose="020B0604020202020204" pitchFamily="34" charset="0"/>
                <a:cs typeface="Arial" panose="020B0604020202020204" pitchFamily="34" charset="0"/>
              </a:rPr>
              <a:t>Target date funds allow you to pick one fund with the target date closest to the year you want to retire. The investments within the fund generally cover a broad mix of stocks and bonds. The fund gradually adjusts its investment strategy to become more conservative as the target date approaches. This is designed to protect against market losses as you near retirement.</a:t>
            </a:r>
          </a:p>
          <a:p>
            <a:endParaRPr lang="en-US" sz="1000" b="0" i="0" u="none" strike="noStrike" kern="1200" baseline="0" dirty="0">
              <a:solidFill>
                <a:srgbClr val="40474B"/>
              </a:solidFill>
              <a:latin typeface="Arial" panose="020B0604020202020204" pitchFamily="34" charset="0"/>
              <a:cs typeface="Arial" panose="020B0604020202020204" pitchFamily="34" charset="0"/>
            </a:endParaRPr>
          </a:p>
          <a:p>
            <a:r>
              <a:rPr lang="en-US" sz="1000" b="0" i="0" u="none" strike="noStrike" kern="1200" baseline="0" dirty="0">
                <a:solidFill>
                  <a:srgbClr val="40474B"/>
                </a:solidFill>
                <a:latin typeface="Arial" panose="020B0604020202020204" pitchFamily="34" charset="0"/>
                <a:cs typeface="Arial" panose="020B0604020202020204" pitchFamily="34" charset="0"/>
              </a:rPr>
              <a:t>As with all investments, target date funds aren’t foolproof. They’re subject to the same risks as the assets they hold. In general, the larger the stake in stocks, the greater the risk. That may not be a big problem if your target is decades away — hopefully, you’ll have time to recoup losses and take advantage of any market upswings between now and then. But if you expect to retire in just a few years, an ill-timed, across-the-board market crash could put a crimp in your plans.</a:t>
            </a:r>
          </a:p>
          <a:p>
            <a:endParaRPr lang="en-US" sz="1000" b="1" i="0" u="none" strike="noStrike" kern="1200" baseline="0" dirty="0">
              <a:solidFill>
                <a:schemeClr val="tx1"/>
              </a:solidFill>
              <a:latin typeface="Arial" panose="020B0604020202020204" pitchFamily="34" charset="0"/>
              <a:cs typeface="Arial" panose="020B0604020202020204" pitchFamily="34" charset="0"/>
            </a:endParaRPr>
          </a:p>
          <a:p>
            <a:r>
              <a:rPr lang="en-US" sz="1000" baseline="0" dirty="0">
                <a:latin typeface="Arial" panose="020B0604020202020204" pitchFamily="34" charset="0"/>
                <a:cs typeface="Arial" panose="020B0604020202020204" pitchFamily="34" charset="0"/>
              </a:rPr>
              <a:t> </a:t>
            </a:r>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30</a:t>
            </a:fld>
            <a:endParaRPr lang="en-US" dirty="0"/>
          </a:p>
        </p:txBody>
      </p:sp>
    </p:spTree>
    <p:extLst>
      <p:ext uri="{BB962C8B-B14F-4D97-AF65-F5344CB8AC3E}">
        <p14:creationId xmlns:p14="http://schemas.microsoft.com/office/powerpoint/2010/main" val="11787779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r>
              <a:rPr lang="en-US" b="1" dirty="0">
                <a:effectLst/>
                <a:ea typeface="Calibri" panose="020F0502020204030204" pitchFamily="34" charset="0"/>
              </a:rPr>
              <a:t>[OPTIONAL – CLIENT-SPECIFIC (If </a:t>
            </a:r>
            <a:r>
              <a:rPr lang="en-US" b="1" kern="1200" baseline="0" dirty="0">
                <a:solidFill>
                  <a:srgbClr val="40474B"/>
                </a:solidFill>
                <a:effectLst/>
              </a:rPr>
              <a:t>plan offers </a:t>
            </a:r>
            <a:r>
              <a:rPr lang="en-US" b="1" i="0" kern="1200" baseline="0" dirty="0">
                <a:solidFill>
                  <a:srgbClr val="40474B"/>
                </a:solidFill>
                <a:effectLst/>
              </a:rPr>
              <a:t>asset allocation funds)</a:t>
            </a:r>
            <a:r>
              <a:rPr lang="en-US" b="1" kern="1200" baseline="0" dirty="0">
                <a:solidFill>
                  <a:srgbClr val="40474B"/>
                </a:solidFill>
                <a:effectLst/>
              </a:rPr>
              <a:t>]</a:t>
            </a:r>
          </a:p>
          <a:p>
            <a:endParaRPr lang="en-US" kern="1200" dirty="0">
              <a:solidFill>
                <a:srgbClr val="40474B"/>
              </a:solidFill>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kern="1200" dirty="0">
                <a:solidFill>
                  <a:srgbClr val="40474B"/>
                </a:solidFill>
                <a:effectLst/>
              </a:rPr>
              <a:t>Asset allocation funds are diversified funds with unit values, managed by an investment manager, or series of investment managers, which hold a stated ratio (or range of ratios) of equity and fixed income securities associated with a specific risk description. These funds are static in allocation, and do not become more conservative over time. </a:t>
            </a:r>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31</a:t>
            </a:fld>
            <a:endParaRPr lang="en-US" dirty="0"/>
          </a:p>
        </p:txBody>
      </p:sp>
    </p:spTree>
    <p:extLst>
      <p:ext uri="{BB962C8B-B14F-4D97-AF65-F5344CB8AC3E}">
        <p14:creationId xmlns:p14="http://schemas.microsoft.com/office/powerpoint/2010/main" val="17183238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r>
              <a:rPr lang="en-US" b="1" dirty="0">
                <a:effectLst/>
                <a:ea typeface="Calibri" panose="020F0502020204030204" pitchFamily="34" charset="0"/>
              </a:rPr>
              <a:t>[OPTIONAL – CLIENT-SPECIFIC (If </a:t>
            </a:r>
            <a:r>
              <a:rPr lang="en-US" b="1" kern="1200" baseline="0" dirty="0">
                <a:effectLst/>
              </a:rPr>
              <a:t>plan offers </a:t>
            </a:r>
            <a:r>
              <a:rPr lang="en-US" b="1" i="0" kern="1200" baseline="0" dirty="0">
                <a:effectLst/>
              </a:rPr>
              <a:t>custom model portfolios)</a:t>
            </a:r>
            <a:r>
              <a:rPr lang="en-US" b="1" kern="1200" baseline="0" dirty="0">
                <a:effectLst/>
              </a:rPr>
              <a:t>]</a:t>
            </a:r>
          </a:p>
          <a:p>
            <a:endParaRPr lang="en-US" kern="1200" dirty="0">
              <a:effectLst/>
            </a:endParaRPr>
          </a:p>
          <a:p>
            <a:r>
              <a:rPr lang="en-US" kern="1200" dirty="0">
                <a:effectLst/>
              </a:rPr>
              <a:t>Everyone</a:t>
            </a:r>
            <a:r>
              <a:rPr lang="en-US" kern="1200" baseline="0" dirty="0">
                <a:effectLst/>
              </a:rPr>
              <a:t> here has a different approach to investing. Some of us don’t mind taking a little more risk, while others might play it safe – and others are somewhere in between. There’s nothing wrong with any of those preferences.</a:t>
            </a:r>
          </a:p>
          <a:p>
            <a:endParaRPr lang="en-US" kern="1200" dirty="0">
              <a:effectLst/>
            </a:endParaRPr>
          </a:p>
          <a:p>
            <a:r>
              <a:rPr lang="en-US" kern="1200" dirty="0">
                <a:effectLst/>
              </a:rPr>
              <a:t>Your plan can</a:t>
            </a:r>
            <a:r>
              <a:rPr lang="en-US" kern="1200" baseline="0" dirty="0">
                <a:effectLst/>
              </a:rPr>
              <a:t> </a:t>
            </a:r>
            <a:r>
              <a:rPr lang="en-US" kern="1200" dirty="0">
                <a:effectLst/>
              </a:rPr>
              <a:t>help you</a:t>
            </a:r>
            <a:r>
              <a:rPr lang="en-US" kern="1200" baseline="0" dirty="0">
                <a:effectLst/>
              </a:rPr>
              <a:t> find an investing comfort zone with Custom</a:t>
            </a:r>
            <a:r>
              <a:rPr lang="en-US" kern="1200" dirty="0">
                <a:effectLst/>
              </a:rPr>
              <a:t> Model Portfolios.</a:t>
            </a:r>
            <a:r>
              <a:rPr lang="en-US" kern="1200" baseline="0" dirty="0">
                <a:effectLst/>
              </a:rPr>
              <a:t> [ABC company] has created different investment portfolios </a:t>
            </a:r>
            <a:r>
              <a:rPr lang="en-US" kern="1200" dirty="0">
                <a:effectLst/>
              </a:rPr>
              <a:t>designed to offer diversification in one easy step.</a:t>
            </a:r>
            <a:r>
              <a:rPr lang="en-US" kern="1200" baseline="0" dirty="0">
                <a:effectLst/>
              </a:rPr>
              <a:t> </a:t>
            </a:r>
            <a:r>
              <a:rPr lang="en-US" kern="1200" dirty="0">
                <a:effectLst/>
              </a:rPr>
              <a:t>Based on your risk tolerance, you can pick a portfolio made up of investments already in your plan’s fund lineup.</a:t>
            </a:r>
          </a:p>
          <a:p>
            <a:endParaRPr lang="en-US" kern="1200" dirty="0">
              <a:effectLst/>
            </a:endParaRPr>
          </a:p>
          <a:p>
            <a:pPr marL="0" marR="0" indent="0" algn="l" defTabSz="457273" rtl="0" eaLnBrk="1" fontAlgn="auto" latinLnBrk="0" hangingPunct="1">
              <a:lnSpc>
                <a:spcPct val="100000"/>
              </a:lnSpc>
              <a:spcBef>
                <a:spcPts val="0"/>
              </a:spcBef>
              <a:spcAft>
                <a:spcPts val="0"/>
              </a:spcAft>
              <a:buClrTx/>
              <a:buSzTx/>
              <a:buFontTx/>
              <a:buNone/>
              <a:tabLst/>
              <a:defRPr/>
            </a:pPr>
            <a:r>
              <a:rPr lang="en-US" kern="1200" dirty="0">
                <a:effectLst/>
              </a:rPr>
              <a:t>Your current and future balances will be invested according to the portfolio’s allocations. Each Model Portfolio is tailored to a specific investment goal and risk profile — from conservative to aggressive — and will be periodically rebalanced to help you stay on course with your investment strategy.</a:t>
            </a:r>
          </a:p>
          <a:p>
            <a:endParaRPr lang="en-US" dirty="0"/>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32</a:t>
            </a:fld>
            <a:endParaRPr lang="en-US" dirty="0"/>
          </a:p>
        </p:txBody>
      </p:sp>
    </p:spTree>
    <p:extLst>
      <p:ext uri="{BB962C8B-B14F-4D97-AF65-F5344CB8AC3E}">
        <p14:creationId xmlns:p14="http://schemas.microsoft.com/office/powerpoint/2010/main" val="25505052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r>
              <a:rPr lang="en-US" sz="1000" b="1" dirty="0">
                <a:effectLst/>
                <a:ea typeface="Calibri" panose="020F0502020204030204" pitchFamily="34" charset="0"/>
              </a:rPr>
              <a:t>[OPTIONAL – CLIENT-SPECIFIC (If plan offers (</a:t>
            </a:r>
            <a:r>
              <a:rPr lang="en-US" sz="1000" b="1" i="1" baseline="0" dirty="0">
                <a:solidFill>
                  <a:srgbClr val="40474B"/>
                </a:solidFill>
              </a:rPr>
              <a:t>Managed Advice</a:t>
            </a:r>
            <a:r>
              <a:rPr lang="en-US" sz="1000" b="1" i="1" baseline="50000" dirty="0">
                <a:solidFill>
                  <a:srgbClr val="40474B"/>
                </a:solidFill>
              </a:rPr>
              <a:t>®</a:t>
            </a:r>
            <a:r>
              <a:rPr lang="en-US" sz="1000" b="1" baseline="0" dirty="0">
                <a:solidFill>
                  <a:srgbClr val="40474B"/>
                </a:solidFill>
              </a:rPr>
              <a:t>)(</a:t>
            </a:r>
            <a:r>
              <a:rPr lang="en-US" sz="1000" b="1" i="1" baseline="0" dirty="0">
                <a:solidFill>
                  <a:srgbClr val="40474B"/>
                </a:solidFill>
              </a:rPr>
              <a:t>Advisor Managed Advice</a:t>
            </a:r>
            <a:r>
              <a:rPr lang="en-US" sz="1000" b="1" i="1" baseline="0" dirty="0">
                <a:solidFill>
                  <a:srgbClr val="40474B"/>
                </a:solidFill>
                <a:latin typeface="Times New Roman" panose="02020603050405020304" pitchFamily="18" charset="0"/>
                <a:cs typeface="Times New Roman" panose="02020603050405020304" pitchFamily="18" charset="0"/>
              </a:rPr>
              <a:t>℠</a:t>
            </a:r>
            <a:r>
              <a:rPr lang="en-US" sz="1000" b="1" baseline="0" dirty="0">
                <a:solidFill>
                  <a:srgbClr val="40474B"/>
                </a:solidFill>
                <a:latin typeface="Times New Roman" panose="02020603050405020304" pitchFamily="18" charset="0"/>
                <a:cs typeface="Times New Roman" panose="02020603050405020304" pitchFamily="18" charset="0"/>
              </a:rPr>
              <a:t>)</a:t>
            </a:r>
            <a:r>
              <a:rPr lang="en-US" sz="1000" b="1" baseline="0" dirty="0">
                <a:solidFill>
                  <a:srgbClr val="40474B"/>
                </a:solidFill>
              </a:rPr>
              <a:t>]</a:t>
            </a:r>
          </a:p>
          <a:p>
            <a:br>
              <a:rPr lang="en-US" sz="1000" b="1" baseline="0" dirty="0">
                <a:solidFill>
                  <a:srgbClr val="40474B"/>
                </a:solidFill>
              </a:rPr>
            </a:br>
            <a:r>
              <a:rPr lang="en-US" sz="1000" b="0" i="0" baseline="0" dirty="0">
                <a:solidFill>
                  <a:srgbClr val="40474B"/>
                </a:solidFill>
              </a:rPr>
              <a:t>Another service that Transamerica offers can take you from just being “in the plan” to having a strong foundation for a holistic retirement strategy. What do I mean by that? </a:t>
            </a:r>
          </a:p>
          <a:p>
            <a:endParaRPr lang="en-US" sz="1000" b="0" i="0" baseline="0" dirty="0">
              <a:solidFill>
                <a:srgbClr val="40474B"/>
              </a:solidFill>
            </a:endParaRPr>
          </a:p>
          <a:p>
            <a:r>
              <a:rPr lang="en-US" sz="1000" b="0" i="0" baseline="0" dirty="0">
                <a:solidFill>
                  <a:srgbClr val="40474B"/>
                </a:solidFill>
              </a:rPr>
              <a:t>Contributing money to the [Client Name] retirement plan is a great first step for a strong financial future. But there are still several questions to consider: </a:t>
            </a:r>
          </a:p>
          <a:p>
            <a:endParaRPr lang="en-US" sz="1000" b="0" i="0" baseline="0" dirty="0">
              <a:solidFill>
                <a:srgbClr val="40474B"/>
              </a:solidFill>
            </a:endParaRPr>
          </a:p>
          <a:p>
            <a:r>
              <a:rPr lang="en-US" sz="1000" b="0" i="0" baseline="0" dirty="0">
                <a:solidFill>
                  <a:srgbClr val="40474B"/>
                </a:solidFill>
              </a:rPr>
              <a:t>--How should you invest your account? </a:t>
            </a:r>
          </a:p>
          <a:p>
            <a:endParaRPr lang="en-US" sz="1000" b="0" i="0" baseline="0" dirty="0">
              <a:solidFill>
                <a:srgbClr val="40474B"/>
              </a:solidFill>
            </a:endParaRPr>
          </a:p>
          <a:p>
            <a:r>
              <a:rPr lang="en-US" sz="1000" b="0" i="0" baseline="0" dirty="0">
                <a:solidFill>
                  <a:srgbClr val="40474B"/>
                </a:solidFill>
              </a:rPr>
              <a:t>--How much should you contribute from your paycheck to give you the best chance of reaching your retirement goals? </a:t>
            </a:r>
          </a:p>
          <a:p>
            <a:endParaRPr lang="en-US" sz="1000" b="0" i="0" baseline="0" dirty="0">
              <a:solidFill>
                <a:srgbClr val="40474B"/>
              </a:solidFill>
            </a:endParaRPr>
          </a:p>
          <a:p>
            <a:r>
              <a:rPr lang="en-US" sz="1000" b="0" i="0" baseline="0" dirty="0">
                <a:solidFill>
                  <a:srgbClr val="40474B"/>
                </a:solidFill>
              </a:rPr>
              <a:t>--And once you actually retire – how will you withdraw your money in such a way so that it lasts throughout your retirement? </a:t>
            </a:r>
          </a:p>
          <a:p>
            <a:endParaRPr lang="en-US" sz="1000" b="0" i="0" baseline="0" dirty="0">
              <a:solidFill>
                <a:srgbClr val="40474B"/>
              </a:solidFill>
            </a:endParaRPr>
          </a:p>
          <a:p>
            <a:r>
              <a:rPr lang="en-US" sz="1000" b="0" i="1" baseline="0" dirty="0">
                <a:solidFill>
                  <a:srgbClr val="40474B"/>
                </a:solidFill>
              </a:rPr>
              <a:t>[Managed Advice][Advisor Managed Advice] </a:t>
            </a:r>
            <a:r>
              <a:rPr lang="en-US" sz="1000" b="0" i="0" baseline="0" dirty="0">
                <a:solidFill>
                  <a:srgbClr val="40474B"/>
                </a:solidFill>
              </a:rPr>
              <a:t>is an automated investment service that can give you answers to all these questions and more. It provides you with a personalized investment portfolio, a specific recommendation for how much you should be contributing to the plan, and a spend-down strategy for retirement. It also considers your potential Social Security benefits and any additional retirement accounts you may have outside your workplace retirement plan.</a:t>
            </a:r>
            <a:endParaRPr lang="en-US" sz="1000" dirty="0"/>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33</a:t>
            </a:fld>
            <a:endParaRPr lang="en-US" dirty="0"/>
          </a:p>
        </p:txBody>
      </p:sp>
    </p:spTree>
    <p:extLst>
      <p:ext uri="{BB962C8B-B14F-4D97-AF65-F5344CB8AC3E}">
        <p14:creationId xmlns:p14="http://schemas.microsoft.com/office/powerpoint/2010/main" val="39312428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effectLst/>
                <a:latin typeface="Calibri" panose="020F0502020204030204" pitchFamily="34" charset="0"/>
                <a:ea typeface="Calibri" panose="020F0502020204030204" pitchFamily="34" charset="0"/>
                <a:cs typeface="Times New Roman" panose="02020603050405020304" pitchFamily="18" charset="0"/>
              </a:rPr>
              <a:t>[OPTIONAL – CLIENT-SPECIFIC (Include if previous MA</a:t>
            </a:r>
            <a:r>
              <a:rPr lang="en-US" sz="1000" b="1" i="1" baseline="0" dirty="0">
                <a:solidFill>
                  <a:srgbClr val="40474B"/>
                </a:solidFill>
                <a:latin typeface="Arial" panose="020B0604020202020204" pitchFamily="34" charset="0"/>
                <a:cs typeface="Arial" panose="020B0604020202020204" pitchFamily="34" charset="0"/>
              </a:rPr>
              <a:t> </a:t>
            </a:r>
            <a:r>
              <a:rPr lang="en-US" sz="1000" b="1" baseline="0" dirty="0">
                <a:solidFill>
                  <a:srgbClr val="40474B"/>
                </a:solidFill>
                <a:latin typeface="Arial" panose="020B0604020202020204" pitchFamily="34" charset="0"/>
                <a:cs typeface="Arial" panose="020B0604020202020204" pitchFamily="34" charset="0"/>
              </a:rPr>
              <a:t>slide is used)]</a:t>
            </a:r>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34</a:t>
            </a:fld>
            <a:endParaRPr lang="en-US" dirty="0"/>
          </a:p>
        </p:txBody>
      </p:sp>
    </p:spTree>
    <p:extLst>
      <p:ext uri="{BB962C8B-B14F-4D97-AF65-F5344CB8AC3E}">
        <p14:creationId xmlns:p14="http://schemas.microsoft.com/office/powerpoint/2010/main" val="34437995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r>
              <a:rPr lang="en-US" sz="1000" b="1" dirty="0">
                <a:effectLst/>
                <a:latin typeface="Calibri" panose="020F0502020204030204" pitchFamily="34" charset="0"/>
                <a:ea typeface="Calibri" panose="020F0502020204030204" pitchFamily="34" charset="0"/>
                <a:cs typeface="Times New Roman" panose="02020603050405020304" pitchFamily="18" charset="0"/>
              </a:rPr>
              <a:t>[OPTIONAL – CLIENT-SPECIFIC (</a:t>
            </a:r>
            <a:r>
              <a:rPr lang="en-US" sz="1000" b="1" baseline="0" dirty="0">
                <a:solidFill>
                  <a:srgbClr val="40474B"/>
                </a:solidFill>
                <a:latin typeface="Arial" panose="020B0604020202020204" pitchFamily="34" charset="0"/>
                <a:cs typeface="Arial" panose="020B0604020202020204" pitchFamily="34" charset="0"/>
              </a:rPr>
              <a:t>if plan offers </a:t>
            </a:r>
            <a:r>
              <a:rPr lang="en-US" sz="1000" b="1" i="1" baseline="0" dirty="0">
                <a:solidFill>
                  <a:srgbClr val="40474B"/>
                </a:solidFill>
                <a:latin typeface="Arial" panose="020B0604020202020204" pitchFamily="34" charset="0"/>
                <a:cs typeface="Arial" panose="020B0604020202020204" pitchFamily="34" charset="0"/>
              </a:rPr>
              <a:t>SecurePath for Life</a:t>
            </a:r>
            <a:r>
              <a:rPr lang="en-US" sz="1000" b="1" baseline="0" dirty="0">
                <a:solidFill>
                  <a:srgbClr val="40474B"/>
                </a:solidFill>
                <a:latin typeface="Arial" panose="020B0604020202020204" pitchFamily="34" charset="0"/>
                <a:cs typeface="Arial" panose="020B0604020202020204" pitchFamily="34" charset="0"/>
              </a:rPr>
              <a:t>®)]</a:t>
            </a:r>
            <a:endParaRPr lang="en-US" sz="1000" b="1" dirty="0">
              <a:solidFill>
                <a:srgbClr val="40474B"/>
              </a:solidFill>
              <a:latin typeface="Arial" panose="020B0604020202020204" pitchFamily="34" charset="0"/>
              <a:cs typeface="Arial" panose="020B0604020202020204" pitchFamily="34" charset="0"/>
            </a:endParaRPr>
          </a:p>
          <a:p>
            <a:endParaRPr lang="en-US" sz="1000" dirty="0">
              <a:solidFill>
                <a:srgbClr val="40474B"/>
              </a:solidFill>
              <a:latin typeface="Arial" panose="020B0604020202020204" pitchFamily="34" charset="0"/>
              <a:cs typeface="Arial" panose="020B0604020202020204" pitchFamily="34" charset="0"/>
            </a:endParaRPr>
          </a:p>
          <a:p>
            <a:r>
              <a:rPr lang="en-US" sz="1000" dirty="0">
                <a:solidFill>
                  <a:srgbClr val="40474B"/>
                </a:solidFill>
                <a:latin typeface="Arial" panose="020B0604020202020204" pitchFamily="34" charset="0"/>
                <a:cs typeface="Arial" panose="020B0604020202020204" pitchFamily="34" charset="0"/>
              </a:rPr>
              <a:t>For participants age 50 or older, you may want to consider </a:t>
            </a:r>
            <a:r>
              <a:rPr lang="en-US" sz="1000" i="1" dirty="0">
                <a:solidFill>
                  <a:srgbClr val="40474B"/>
                </a:solidFill>
                <a:latin typeface="Arial" panose="020B0604020202020204" pitchFamily="34" charset="0"/>
                <a:cs typeface="Arial" panose="020B0604020202020204" pitchFamily="34" charset="0"/>
              </a:rPr>
              <a:t>SecurePath for Life</a:t>
            </a:r>
            <a:r>
              <a:rPr lang="en-US" sz="1000" dirty="0">
                <a:solidFill>
                  <a:srgbClr val="40474B"/>
                </a:solidFill>
                <a:latin typeface="Arial" panose="020B0604020202020204" pitchFamily="34" charset="0"/>
                <a:cs typeface="Arial" panose="020B0604020202020204" pitchFamily="34" charset="0"/>
              </a:rPr>
              <a:t>. It’s an investment option designed to provide guaranteed income for life … protect income against market volatility … and provide diversification and potential growth for the long run.</a:t>
            </a:r>
          </a:p>
          <a:p>
            <a:r>
              <a:rPr lang="en-US" sz="1000" dirty="0">
                <a:solidFill>
                  <a:srgbClr val="40474B"/>
                </a:solidFill>
                <a:latin typeface="Arial" panose="020B0604020202020204" pitchFamily="34" charset="0"/>
                <a:cs typeface="Arial" panose="020B0604020202020204" pitchFamily="34" charset="0"/>
              </a:rPr>
              <a:t> </a:t>
            </a:r>
          </a:p>
          <a:p>
            <a:r>
              <a:rPr lang="en-US" sz="1000" dirty="0">
                <a:solidFill>
                  <a:srgbClr val="40474B"/>
                </a:solidFill>
                <a:latin typeface="Arial" panose="020B0604020202020204" pitchFamily="34" charset="0"/>
                <a:cs typeface="Arial" panose="020B0604020202020204" pitchFamily="34" charset="0"/>
              </a:rPr>
              <a:t>In short, </a:t>
            </a:r>
            <a:r>
              <a:rPr lang="en-US" sz="1000" i="1" dirty="0">
                <a:solidFill>
                  <a:srgbClr val="40474B"/>
                </a:solidFill>
                <a:latin typeface="Arial" panose="020B0604020202020204" pitchFamily="34" charset="0"/>
                <a:cs typeface="Arial" panose="020B0604020202020204" pitchFamily="34" charset="0"/>
              </a:rPr>
              <a:t>SecurePath for Life </a:t>
            </a:r>
            <a:r>
              <a:rPr lang="en-US" sz="1000" dirty="0">
                <a:solidFill>
                  <a:srgbClr val="40474B"/>
                </a:solidFill>
                <a:latin typeface="Arial" panose="020B0604020202020204" pitchFamily="34" charset="0"/>
                <a:cs typeface="Arial" panose="020B0604020202020204" pitchFamily="34" charset="0"/>
              </a:rPr>
              <a:t>combines the simplicity of a diversified target date fund with the unique features of a variable annuity contract. It enables people to have protection against market drops and still take advantage of potential market gains. </a:t>
            </a:r>
          </a:p>
          <a:p>
            <a:endParaRPr lang="en-US" sz="1000" dirty="0">
              <a:solidFill>
                <a:srgbClr val="40474B"/>
              </a:solidFill>
              <a:latin typeface="Arial" panose="020B0604020202020204" pitchFamily="34" charset="0"/>
              <a:cs typeface="Arial" panose="020B0604020202020204" pitchFamily="34" charset="0"/>
            </a:endParaRPr>
          </a:p>
          <a:p>
            <a:r>
              <a:rPr lang="en-US" sz="1000" dirty="0">
                <a:solidFill>
                  <a:srgbClr val="40474B"/>
                </a:solidFill>
                <a:latin typeface="Arial" panose="020B0604020202020204" pitchFamily="34" charset="0"/>
                <a:cs typeface="Arial" panose="020B0604020202020204" pitchFamily="34" charset="0"/>
              </a:rPr>
              <a:t>You will be assigned an investment option with an underlying target date fund that closely matches the date you'll turn 65. You will not be permitted to transfer among other investment options without terminating the benefit.</a:t>
            </a:r>
          </a:p>
          <a:p>
            <a:r>
              <a:rPr lang="en-US" sz="1000" dirty="0">
                <a:solidFill>
                  <a:srgbClr val="40474B"/>
                </a:solidFill>
                <a:latin typeface="Arial" panose="020B0604020202020204" pitchFamily="34" charset="0"/>
                <a:cs typeface="Arial" panose="020B0604020202020204" pitchFamily="34" charset="0"/>
              </a:rPr>
              <a:t> </a:t>
            </a:r>
          </a:p>
          <a:p>
            <a:r>
              <a:rPr lang="en-US" sz="1000" dirty="0">
                <a:solidFill>
                  <a:srgbClr val="40474B"/>
                </a:solidFill>
                <a:latin typeface="Arial" panose="020B0604020202020204" pitchFamily="34" charset="0"/>
                <a:cs typeface="Arial" panose="020B0604020202020204" pitchFamily="34" charset="0"/>
              </a:rPr>
              <a:t>Transamerica is committed to providing people with an income they’ll never outlive, and </a:t>
            </a:r>
            <a:r>
              <a:rPr lang="en-US" sz="1000" i="1" dirty="0">
                <a:solidFill>
                  <a:srgbClr val="40474B"/>
                </a:solidFill>
                <a:latin typeface="Arial" panose="020B0604020202020204" pitchFamily="34" charset="0"/>
                <a:cs typeface="Arial" panose="020B0604020202020204" pitchFamily="34" charset="0"/>
              </a:rPr>
              <a:t>SecurePath for Life</a:t>
            </a:r>
            <a:r>
              <a:rPr lang="en-US" sz="1000" i="0" baseline="0" dirty="0">
                <a:solidFill>
                  <a:srgbClr val="40474B"/>
                </a:solidFill>
                <a:latin typeface="Arial" panose="020B0604020202020204" pitchFamily="34" charset="0"/>
                <a:cs typeface="Arial" panose="020B0604020202020204" pitchFamily="34" charset="0"/>
              </a:rPr>
              <a:t> is one example of that commitment.</a:t>
            </a:r>
            <a:endParaRPr lang="en-US" sz="1000" dirty="0">
              <a:solidFill>
                <a:srgbClr val="40474B"/>
              </a:solidFill>
              <a:latin typeface="Arial" panose="020B0604020202020204" pitchFamily="34" charset="0"/>
              <a:cs typeface="Arial" panose="020B0604020202020204" pitchFamily="34" charset="0"/>
            </a:endParaRPr>
          </a:p>
          <a:p>
            <a:endParaRPr lang="en-US" sz="800" dirty="0"/>
          </a:p>
          <a:p>
            <a:endParaRPr lang="en-US" sz="800" baseline="0" dirty="0"/>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35</a:t>
            </a:fld>
            <a:endParaRPr lang="en-US" dirty="0"/>
          </a:p>
        </p:txBody>
      </p:sp>
    </p:spTree>
    <p:extLst>
      <p:ext uri="{BB962C8B-B14F-4D97-AF65-F5344CB8AC3E}">
        <p14:creationId xmlns:p14="http://schemas.microsoft.com/office/powerpoint/2010/main" val="21987437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effectLst/>
                <a:latin typeface="Calibri" panose="020F0502020204030204" pitchFamily="34" charset="0"/>
                <a:ea typeface="Calibri" panose="020F0502020204030204" pitchFamily="34" charset="0"/>
                <a:cs typeface="Times New Roman" panose="02020603050405020304" pitchFamily="18" charset="0"/>
              </a:rPr>
              <a:t>[OPTIONAL – CLIENT-SPECIFIC ([OPTIONAL – CLIENT-SPECIFIC (Include </a:t>
            </a:r>
            <a:r>
              <a:rPr lang="en-US" sz="1000" b="1" baseline="0" dirty="0">
                <a:solidFill>
                  <a:srgbClr val="40474B"/>
                </a:solidFill>
                <a:latin typeface="Arial" panose="020B0604020202020204" pitchFamily="34" charset="0"/>
                <a:cs typeface="Arial" panose="020B0604020202020204" pitchFamily="34" charset="0"/>
              </a:rPr>
              <a:t>if previous SecurePath for Life slide is used)]</a:t>
            </a:r>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36</a:t>
            </a:fld>
            <a:endParaRPr lang="en-US" dirty="0"/>
          </a:p>
        </p:txBody>
      </p:sp>
    </p:spTree>
    <p:extLst>
      <p:ext uri="{BB962C8B-B14F-4D97-AF65-F5344CB8AC3E}">
        <p14:creationId xmlns:p14="http://schemas.microsoft.com/office/powerpoint/2010/main" val="5413020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7938" lvl="1" indent="0">
              <a:buNone/>
            </a:pPr>
            <a:r>
              <a:rPr lang="en-US" sz="1000" b="1" dirty="0">
                <a:latin typeface="Arial" panose="020B0604020202020204" pitchFamily="34" charset="0"/>
                <a:cs typeface="Arial" panose="020B0604020202020204" pitchFamily="34" charset="0"/>
              </a:rPr>
              <a:t>If you prefer to select your own investments, you can. Before you do, consider the following: </a:t>
            </a:r>
            <a:endParaRPr lang="en-US" sz="1000" b="1" i="1" dirty="0">
              <a:latin typeface="Arial" panose="020B0604020202020204" pitchFamily="34" charset="0"/>
              <a:cs typeface="Arial" panose="020B0604020202020204" pitchFamily="34" charset="0"/>
            </a:endParaRPr>
          </a:p>
          <a:p>
            <a:pPr marL="180975" lvl="1" indent="-163513">
              <a:buClr>
                <a:srgbClr val="40474B"/>
              </a:buClr>
              <a:buFont typeface="Arial" panose="020B0604020202020204" pitchFamily="34" charset="0"/>
              <a:buChar char="•"/>
            </a:pPr>
            <a:r>
              <a:rPr lang="en-US" sz="1000" dirty="0">
                <a:latin typeface="Arial" panose="020B0604020202020204" pitchFamily="34" charset="0"/>
                <a:cs typeface="Arial" panose="020B0604020202020204" pitchFamily="34" charset="0"/>
              </a:rPr>
              <a:t>Are you comfortable with investing principles, such as diversification, asset allocation, and risk? </a:t>
            </a:r>
          </a:p>
          <a:p>
            <a:pPr marL="180975" lvl="1" indent="-163513">
              <a:buClr>
                <a:srgbClr val="40474B"/>
              </a:buClr>
              <a:buFont typeface="Arial" panose="020B0604020202020204" pitchFamily="34" charset="0"/>
              <a:buChar char="•"/>
            </a:pPr>
            <a:r>
              <a:rPr lang="en-US" sz="1000" dirty="0">
                <a:latin typeface="Arial" panose="020B0604020202020204" pitchFamily="34" charset="0"/>
                <a:cs typeface="Arial" panose="020B0604020202020204" pitchFamily="34" charset="0"/>
              </a:rPr>
              <a:t>Will you give yourself time to monitor and rebalance your portfolio? </a:t>
            </a:r>
          </a:p>
          <a:p>
            <a:pPr marL="177787" lvl="1" indent="0">
              <a:buNone/>
            </a:pPr>
            <a:endParaRPr lang="en-US" sz="1000" dirty="0">
              <a:latin typeface="Arial" panose="020B0604020202020204" pitchFamily="34" charset="0"/>
              <a:cs typeface="Arial" panose="020B0604020202020204" pitchFamily="34" charset="0"/>
            </a:endParaRPr>
          </a:p>
          <a:p>
            <a:pPr marL="7938" lvl="1" indent="0">
              <a:buNone/>
            </a:pPr>
            <a:r>
              <a:rPr lang="en-US" sz="1000" dirty="0">
                <a:latin typeface="Arial" panose="020B0604020202020204" pitchFamily="34" charset="0"/>
                <a:cs typeface="Arial" panose="020B0604020202020204" pitchFamily="34" charset="0"/>
              </a:rPr>
              <a:t>If you choose to create your own portfolio,</a:t>
            </a:r>
            <a:r>
              <a:rPr lang="en-US" sz="1000" baseline="0" dirty="0">
                <a:latin typeface="Arial" panose="020B0604020202020204" pitchFamily="34" charset="0"/>
                <a:cs typeface="Arial" panose="020B0604020202020204" pitchFamily="34" charset="0"/>
              </a:rPr>
              <a:t> Transamerica can provide resources and guidance to help you make informed decisions. Visit your plan’s website, [Transamerica.com/portal[/url]], [or come see me after this presentation]. </a:t>
            </a:r>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37</a:t>
            </a:fld>
            <a:endParaRPr lang="en-US" dirty="0"/>
          </a:p>
        </p:txBody>
      </p:sp>
    </p:spTree>
    <p:extLst>
      <p:ext uri="{BB962C8B-B14F-4D97-AF65-F5344CB8AC3E}">
        <p14:creationId xmlns:p14="http://schemas.microsoft.com/office/powerpoint/2010/main" val="5670400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r>
              <a:rPr lang="en-US" sz="1000" b="1" dirty="0">
                <a:effectLst/>
                <a:ea typeface="Calibri" panose="020F0502020204030204" pitchFamily="34" charset="0"/>
              </a:rPr>
              <a:t>[OPTIONAL – CLIENT-SPECIFIC (If plan offers </a:t>
            </a:r>
            <a:r>
              <a:rPr lang="en-US" sz="1000" b="1" i="0" kern="1200" baseline="0" dirty="0">
                <a:solidFill>
                  <a:srgbClr val="40474B"/>
                </a:solidFill>
                <a:effectLst/>
              </a:rPr>
              <a:t>PCRA</a:t>
            </a:r>
            <a:r>
              <a:rPr lang="en-US" sz="1000" b="1" kern="1200" baseline="0" dirty="0">
                <a:solidFill>
                  <a:srgbClr val="40474B"/>
                </a:solidFill>
                <a:effectLst/>
              </a:rPr>
              <a:t>)</a:t>
            </a:r>
          </a:p>
          <a:p>
            <a:endParaRPr lang="en-US" sz="1000" kern="1200" dirty="0">
              <a:solidFill>
                <a:srgbClr val="40474B"/>
              </a:solidFill>
              <a:effectLst/>
            </a:endParaRPr>
          </a:p>
          <a:p>
            <a:r>
              <a:rPr lang="en-US" sz="1000" dirty="0">
                <a:solidFill>
                  <a:srgbClr val="40474B"/>
                </a:solidFill>
              </a:rPr>
              <a:t>A Schwab Personal Choice Retirement Account</a:t>
            </a:r>
            <a:r>
              <a:rPr lang="en-US" sz="1000" baseline="30000" dirty="0">
                <a:solidFill>
                  <a:srgbClr val="40474B"/>
                </a:solidFill>
              </a:rPr>
              <a:t>®</a:t>
            </a:r>
            <a:r>
              <a:rPr lang="en-US" sz="1000" dirty="0">
                <a:solidFill>
                  <a:srgbClr val="40474B"/>
                </a:solidFill>
              </a:rPr>
              <a:t> (PCRA) provides investment flexibility, in part because it lets you invest in your retirement plan with the freedom of a brokerage account</a:t>
            </a:r>
            <a:r>
              <a:rPr lang="en-US" sz="1000" baseline="0" dirty="0">
                <a:solidFill>
                  <a:srgbClr val="40474B"/>
                </a:solidFill>
              </a:rPr>
              <a:t>.</a:t>
            </a:r>
            <a:r>
              <a:rPr lang="en-US" sz="1000" dirty="0">
                <a:solidFill>
                  <a:srgbClr val="40474B"/>
                </a:solidFill>
              </a:rPr>
              <a:t> The account offers more than 8,500 mutual funds and more than 600 families of funds.</a:t>
            </a:r>
          </a:p>
          <a:p>
            <a:endParaRPr lang="en-US" sz="1000" b="0" i="0" u="none" strike="noStrike" kern="1200" baseline="0" dirty="0">
              <a:solidFill>
                <a:srgbClr val="40474B"/>
              </a:solidFill>
            </a:endParaRPr>
          </a:p>
          <a:p>
            <a:r>
              <a:rPr lang="en-US" sz="1000" b="0" i="0" u="none" strike="noStrike" kern="1200" baseline="0" dirty="0">
                <a:solidFill>
                  <a:srgbClr val="40474B"/>
                </a:solidFill>
              </a:rPr>
              <a:t>If you're a </a:t>
            </a:r>
            <a:r>
              <a:rPr lang="en-US" sz="1000" b="1" i="0" u="none" strike="noStrike" kern="1200" baseline="0" dirty="0">
                <a:solidFill>
                  <a:srgbClr val="40474B"/>
                </a:solidFill>
              </a:rPr>
              <a:t>knowledgeable investor </a:t>
            </a:r>
            <a:r>
              <a:rPr lang="en-US" sz="1000" b="0" i="0" u="none" strike="noStrike" kern="1200" baseline="0" dirty="0">
                <a:solidFill>
                  <a:srgbClr val="40474B"/>
                </a:solidFill>
              </a:rPr>
              <a:t>who understands the risks that can come with making investment selections – and who's </a:t>
            </a:r>
            <a:r>
              <a:rPr lang="en-US" sz="1000" b="1" i="0" u="none" strike="noStrike" kern="1200" baseline="0" dirty="0">
                <a:solidFill>
                  <a:srgbClr val="40474B"/>
                </a:solidFill>
              </a:rPr>
              <a:t>committed to staying invested for the long-term </a:t>
            </a:r>
            <a:r>
              <a:rPr lang="en-US" sz="1000" b="0" i="0" u="none" strike="noStrike" kern="1200" baseline="0" dirty="0">
                <a:solidFill>
                  <a:srgbClr val="40474B"/>
                </a:solidFill>
              </a:rPr>
              <a:t>– this could be an appropriate option for you.</a:t>
            </a:r>
          </a:p>
          <a:p>
            <a:endParaRPr 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38</a:t>
            </a:fld>
            <a:endParaRPr lang="en-US" dirty="0"/>
          </a:p>
        </p:txBody>
      </p:sp>
    </p:spTree>
    <p:extLst>
      <p:ext uri="{BB962C8B-B14F-4D97-AF65-F5344CB8AC3E}">
        <p14:creationId xmlns:p14="http://schemas.microsoft.com/office/powerpoint/2010/main" val="15769911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r>
              <a:rPr lang="en-US" b="1" dirty="0">
                <a:effectLst/>
                <a:ea typeface="Calibri" panose="020F0502020204030204" pitchFamily="34" charset="0"/>
              </a:rPr>
              <a:t>[CLIENT-SPECIFIC (</a:t>
            </a:r>
            <a:r>
              <a:rPr lang="en-US" b="1" dirty="0"/>
              <a:t>FA: delete bullets on slide and script notes as needed)]</a:t>
            </a:r>
          </a:p>
          <a:p>
            <a:endParaRPr lang="en-US" b="1" dirty="0"/>
          </a:p>
          <a:p>
            <a:r>
              <a:rPr lang="en-US" dirty="0"/>
              <a:t>To re-cap –</a:t>
            </a:r>
            <a:r>
              <a:rPr lang="en-US" baseline="0" dirty="0"/>
              <a:t> these are the investment options and services available within your plan:</a:t>
            </a:r>
          </a:p>
          <a:p>
            <a:pPr lvl="1">
              <a:buSzPct val="75000"/>
            </a:pPr>
            <a:r>
              <a:rPr lang="en-US" dirty="0"/>
              <a:t>[</a:t>
            </a:r>
            <a:r>
              <a:rPr lang="en-US" i="1" dirty="0"/>
              <a:t>PortfolioXpress</a:t>
            </a:r>
            <a:r>
              <a:rPr lang="en-US" i="1" baseline="30000" dirty="0"/>
              <a:t>®</a:t>
            </a:r>
            <a:r>
              <a:rPr lang="en-US" i="1" dirty="0"/>
              <a:t>]</a:t>
            </a:r>
          </a:p>
          <a:p>
            <a:pPr lvl="1">
              <a:buSzPct val="75000"/>
            </a:pPr>
            <a:r>
              <a:rPr lang="en-US" dirty="0"/>
              <a:t>[Target Date Funds]</a:t>
            </a:r>
          </a:p>
          <a:p>
            <a:pPr lvl="1">
              <a:buSzPct val="75000"/>
            </a:pPr>
            <a:r>
              <a:rPr lang="en-US" dirty="0"/>
              <a:t>[Asset Allocation Funds]</a:t>
            </a:r>
          </a:p>
          <a:p>
            <a:pPr lvl="1">
              <a:buSzPct val="75000"/>
            </a:pPr>
            <a:r>
              <a:rPr lang="en-US" dirty="0"/>
              <a:t>[Custom Model Portfolios]</a:t>
            </a:r>
          </a:p>
          <a:p>
            <a:pPr marL="177800" marR="0" lvl="1" indent="-169863" algn="l" defTabSz="685800" rtl="0" eaLnBrk="1" fontAlgn="auto" latinLnBrk="0" hangingPunct="1">
              <a:lnSpc>
                <a:spcPct val="100000"/>
              </a:lnSpc>
              <a:spcBef>
                <a:spcPts val="0"/>
              </a:spcBef>
              <a:spcAft>
                <a:spcPts val="0"/>
              </a:spcAft>
              <a:buSzPct val="75000"/>
              <a:buFont typeface="Arial" panose="020B0604020202020204" pitchFamily="34" charset="0"/>
              <a:buChar char="•"/>
              <a:tabLst/>
              <a:defRPr/>
            </a:pPr>
            <a:r>
              <a:rPr lang="en-US" dirty="0"/>
              <a:t>[</a:t>
            </a:r>
            <a:r>
              <a:rPr lang="en-US" i="1" dirty="0"/>
              <a:t>Managed Advice</a:t>
            </a:r>
            <a:r>
              <a:rPr lang="en-US" baseline="30000" dirty="0"/>
              <a:t>®</a:t>
            </a:r>
            <a:r>
              <a:rPr lang="en-US" i="1" dirty="0"/>
              <a:t>][Advisor Managed Advice</a:t>
            </a:r>
            <a:r>
              <a:rPr lang="en-US" i="1" dirty="0">
                <a:latin typeface="Times New Roman" panose="02020603050405020304" pitchFamily="18" charset="0"/>
                <a:cs typeface="Times New Roman" panose="02020603050405020304" pitchFamily="18" charset="0"/>
              </a:rPr>
              <a:t>℠]</a:t>
            </a:r>
            <a:endParaRPr lang="en-US" dirty="0"/>
          </a:p>
          <a:p>
            <a:pPr lvl="1">
              <a:buSzPct val="75000"/>
            </a:pPr>
            <a:r>
              <a:rPr lang="en-US" dirty="0"/>
              <a:t>[</a:t>
            </a:r>
            <a:r>
              <a:rPr lang="en-US" i="1" dirty="0"/>
              <a:t>SecurePath for Life</a:t>
            </a:r>
            <a:r>
              <a:rPr lang="en-US" baseline="30000" dirty="0"/>
              <a:t>®</a:t>
            </a:r>
            <a:r>
              <a:rPr lang="en-US" dirty="0"/>
              <a:t>]</a:t>
            </a:r>
          </a:p>
          <a:p>
            <a:pPr marL="7937" lvl="1" indent="0">
              <a:buNone/>
            </a:pPr>
            <a:endParaRPr lang="en-US" dirty="0"/>
          </a:p>
          <a:p>
            <a:pPr marL="7937" lvl="1" indent="0">
              <a:buNone/>
            </a:pPr>
            <a:r>
              <a:rPr lang="en-US" dirty="0"/>
              <a:t>Do-It-Yourself Investment Selection</a:t>
            </a:r>
          </a:p>
          <a:p>
            <a:pPr lvl="1">
              <a:buSzPct val="75000"/>
            </a:pPr>
            <a:r>
              <a:rPr lang="en-US" dirty="0"/>
              <a:t>[Schwab Personal Choice Retirement Account</a:t>
            </a:r>
            <a:r>
              <a:rPr lang="en-US" baseline="30000" dirty="0"/>
              <a:t>®</a:t>
            </a:r>
            <a:r>
              <a:rPr lang="en-US" dirty="0"/>
              <a:t>]</a:t>
            </a:r>
            <a:endParaRPr lang="en-US" baseline="30000" dirty="0"/>
          </a:p>
          <a:p>
            <a:endParaRPr lang="en-US" dirty="0"/>
          </a:p>
          <a:p>
            <a:endParaRPr lang="en-US" dirty="0"/>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39</a:t>
            </a:fld>
            <a:endParaRPr lang="en-US" dirty="0"/>
          </a:p>
        </p:txBody>
      </p:sp>
    </p:spTree>
    <p:extLst>
      <p:ext uri="{BB962C8B-B14F-4D97-AF65-F5344CB8AC3E}">
        <p14:creationId xmlns:p14="http://schemas.microsoft.com/office/powerpoint/2010/main" val="2741501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r>
              <a:rPr lang="en-US" dirty="0">
                <a:solidFill>
                  <a:srgbClr val="212529"/>
                </a:solidFill>
              </a:rPr>
              <a:t>Some of you may have heard of the "three-legged" stool of retirement income. This refers to the three primary sources of income for most people in retirement: Social Security, employer sponsored retirement plans, and personal savings.</a:t>
            </a:r>
          </a:p>
          <a:p>
            <a:endParaRPr lang="en-US" dirty="0">
              <a:solidFill>
                <a:srgbClr val="212529"/>
              </a:solidFill>
            </a:endParaRPr>
          </a:p>
          <a:p>
            <a:r>
              <a:rPr lang="en-US" dirty="0">
                <a:solidFill>
                  <a:srgbClr val="212529"/>
                </a:solidFill>
              </a:rPr>
              <a:t>To learn more about how these pieces come together to build a retirement strategy, I encourage you to attend or view some of the other presentations Transamerica offers. But for the sake of today's presentation, we're going to cover the basics to illustrate why saving for retirement, using all three legs, is so important.</a:t>
            </a:r>
          </a:p>
          <a:p>
            <a:endParaRPr lang="en-US" dirty="0">
              <a:solidFill>
                <a:srgbClr val="212529"/>
              </a:solidFill>
            </a:endParaRPr>
          </a:p>
          <a:p>
            <a:r>
              <a:rPr lang="en-US" dirty="0">
                <a:solidFill>
                  <a:srgbClr val="212529"/>
                </a:solidFill>
              </a:rPr>
              <a:t>Let's start with Social </a:t>
            </a:r>
            <a:r>
              <a:rPr lang="en-US" b="0" i="0" dirty="0">
                <a:solidFill>
                  <a:srgbClr val="212529"/>
                </a:solidFill>
                <a:effectLst/>
              </a:rPr>
              <a:t>Security</a:t>
            </a:r>
            <a:r>
              <a:rPr lang="en-US" dirty="0">
                <a:solidFill>
                  <a:srgbClr val="212529"/>
                </a:solidFill>
              </a:rPr>
              <a:t>.</a:t>
            </a:r>
            <a:endParaRPr lang="en-US" b="0" i="0" dirty="0">
              <a:solidFill>
                <a:srgbClr val="212529"/>
              </a:solidFill>
              <a:effectLst/>
            </a:endParaRPr>
          </a:p>
          <a:p>
            <a:endParaRPr lang="en-US" b="0" i="0" dirty="0">
              <a:solidFill>
                <a:srgbClr val="212529"/>
              </a:solidFill>
              <a:effectLst/>
            </a:endParaRPr>
          </a:p>
          <a:p>
            <a:endParaRPr lang="en-US" b="0" i="0" dirty="0">
              <a:solidFill>
                <a:srgbClr val="212529"/>
              </a:solidFill>
              <a:effectLst/>
            </a:endParaRPr>
          </a:p>
          <a:p>
            <a:endParaRPr lang="en-US" dirty="0"/>
          </a:p>
          <a:p>
            <a:endParaRPr lang="en-US" dirty="0"/>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4</a:t>
            </a:fld>
            <a:endParaRPr lang="en-US" dirty="0"/>
          </a:p>
        </p:txBody>
      </p:sp>
    </p:spTree>
    <p:extLst>
      <p:ext uri="{BB962C8B-B14F-4D97-AF65-F5344CB8AC3E}">
        <p14:creationId xmlns:p14="http://schemas.microsoft.com/office/powerpoint/2010/main" val="38896190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0" marR="0" lvl="0" indent="0" algn="l" defTabSz="457273" rtl="0" eaLnBrk="1" fontAlgn="auto" latinLnBrk="0" hangingPunct="1">
              <a:lnSpc>
                <a:spcPct val="100000"/>
              </a:lnSpc>
              <a:spcBef>
                <a:spcPts val="0"/>
              </a:spcBef>
              <a:spcAft>
                <a:spcPts val="0"/>
              </a:spcAft>
              <a:buClrTx/>
              <a:buSzTx/>
              <a:buFontTx/>
              <a:buNone/>
              <a:tabLst/>
              <a:defRPr/>
            </a:pPr>
            <a:r>
              <a:rPr lang="en-US" sz="1000" dirty="0">
                <a:effectLst/>
                <a:ea typeface="Calibri" panose="020F0502020204030204" pitchFamily="34" charset="0"/>
              </a:rPr>
              <a:t>We’ve covered the importance of saving and the investment options available. Now let’s talk about how to enroll in your retirement plan.</a:t>
            </a:r>
          </a:p>
          <a:p>
            <a:pPr marL="0" marR="0" indent="0" algn="l" defTabSz="457273" rtl="0" eaLnBrk="1" fontAlgn="auto" latinLnBrk="0" hangingPunct="1">
              <a:lnSpc>
                <a:spcPct val="100000"/>
              </a:lnSpc>
              <a:spcBef>
                <a:spcPts val="0"/>
              </a:spcBef>
              <a:spcAft>
                <a:spcPts val="0"/>
              </a:spcAft>
              <a:buClrTx/>
              <a:buSzTx/>
              <a:buFontTx/>
              <a:buNone/>
              <a:tabLst/>
              <a:defRPr/>
            </a:pPr>
            <a:endParaRPr lang="en-US" sz="800" dirty="0"/>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40</a:t>
            </a:fld>
            <a:endParaRPr lang="en-US" dirty="0"/>
          </a:p>
        </p:txBody>
      </p:sp>
    </p:spTree>
    <p:extLst>
      <p:ext uri="{BB962C8B-B14F-4D97-AF65-F5344CB8AC3E}">
        <p14:creationId xmlns:p14="http://schemas.microsoft.com/office/powerpoint/2010/main" val="960134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6350" marR="0" lvl="1" indent="0" algn="l" defTabSz="914400" rtl="0" eaLnBrk="1" fontAlgn="auto" latinLnBrk="0" hangingPunct="1">
              <a:lnSpc>
                <a:spcPct val="100000"/>
              </a:lnSpc>
              <a:spcBef>
                <a:spcPts val="0"/>
              </a:spcBef>
              <a:spcAft>
                <a:spcPts val="0"/>
              </a:spcAft>
              <a:buClrTx/>
              <a:buSzTx/>
              <a:buFontTx/>
              <a:buNone/>
              <a:tabLst/>
              <a:defRPr/>
            </a:pPr>
            <a:r>
              <a:rPr lang="en-US" dirty="0"/>
              <a:t>To begin, you will need to create your account online. This is the first step in making your account secure. Visit</a:t>
            </a:r>
            <a:r>
              <a:rPr lang="en-US" dirty="0">
                <a:effectLst/>
                <a:ea typeface="Calibri" panose="020F0502020204030204" pitchFamily="34" charset="0"/>
              </a:rPr>
              <a:t> </a:t>
            </a:r>
            <a:r>
              <a:rPr lang="en-US" b="1" dirty="0">
                <a:effectLst/>
                <a:ea typeface="Calibri" panose="020F0502020204030204" pitchFamily="34" charset="0"/>
              </a:rPr>
              <a:t>secure-2-dot-transamerica-dot-com-slash-login</a:t>
            </a:r>
            <a:r>
              <a:rPr lang="en-US" dirty="0">
                <a:effectLst/>
                <a:highlight>
                  <a:srgbClr val="FFFF00"/>
                </a:highlight>
                <a:ea typeface="Calibri" panose="020F0502020204030204" pitchFamily="34" charset="0"/>
              </a:rPr>
              <a:t> </a:t>
            </a:r>
            <a:r>
              <a:rPr lang="en-US" dirty="0">
                <a:effectLst/>
                <a:ea typeface="Calibri" panose="020F0502020204030204" pitchFamily="34" charset="0"/>
              </a:rPr>
              <a:t>and click </a:t>
            </a:r>
            <a:r>
              <a:rPr lang="en-US" b="1" dirty="0">
                <a:effectLst/>
                <a:ea typeface="Calibri" panose="020F0502020204030204" pitchFamily="34" charset="0"/>
              </a:rPr>
              <a:t>Create an Account</a:t>
            </a:r>
            <a:r>
              <a:rPr lang="en-US" dirty="0">
                <a:effectLst/>
                <a:ea typeface="Calibri" panose="020F0502020204030204" pitchFamily="34" charset="0"/>
              </a:rPr>
              <a:t>. </a:t>
            </a:r>
          </a:p>
          <a:p>
            <a:pPr marL="6350" marR="0" lvl="1" indent="0" algn="l" defTabSz="914400" rtl="0" eaLnBrk="1" fontAlgn="auto" latinLnBrk="0" hangingPunct="1">
              <a:lnSpc>
                <a:spcPct val="100000"/>
              </a:lnSpc>
              <a:spcBef>
                <a:spcPts val="0"/>
              </a:spcBef>
              <a:spcAft>
                <a:spcPts val="0"/>
              </a:spcAft>
              <a:buClrTx/>
              <a:buSzTx/>
              <a:buFontTx/>
              <a:buNone/>
              <a:tabLst/>
              <a:defRPr/>
            </a:pPr>
            <a:endParaRPr lang="en-US" dirty="0">
              <a:effectLst/>
              <a:ea typeface="Calibri" panose="020F0502020204030204" pitchFamily="34" charset="0"/>
            </a:endParaRPr>
          </a:p>
          <a:p>
            <a:pPr marL="6350" marR="0" lvl="1" indent="0" algn="l" defTabSz="914400" rtl="0" eaLnBrk="1" fontAlgn="auto" latinLnBrk="0" hangingPunct="1">
              <a:lnSpc>
                <a:spcPct val="100000"/>
              </a:lnSpc>
              <a:spcBef>
                <a:spcPts val="0"/>
              </a:spcBef>
              <a:spcAft>
                <a:spcPts val="0"/>
              </a:spcAft>
              <a:buClrTx/>
              <a:buSzTx/>
              <a:buFontTx/>
              <a:buNone/>
              <a:tabLst/>
              <a:defRPr/>
            </a:pPr>
            <a:r>
              <a:rPr lang="en-US" dirty="0">
                <a:effectLst/>
                <a:ea typeface="Calibri" panose="020F0502020204030204" pitchFamily="34" charset="0"/>
              </a:rPr>
              <a:t>Choose individual, then retirement plans. Next, answer the security questions and create your username and password. </a:t>
            </a:r>
            <a:r>
              <a:rPr lang="en-US" dirty="0"/>
              <a:t>Use strong passwords — and</a:t>
            </a:r>
            <a:r>
              <a:rPr lang="en-US" baseline="0" dirty="0"/>
              <a:t> DO NOT reuse passwords for multiple accounts. We suggest creating unique passwords that are </a:t>
            </a:r>
            <a:r>
              <a:rPr lang="en-US" b="0" i="0" kern="1200" dirty="0">
                <a:solidFill>
                  <a:schemeClr val="tx1"/>
                </a:solidFill>
                <a:effectLst/>
              </a:rPr>
              <a:t>at least eight characters long and use combinations of lower and upper-case letters with numbers and/or special characters. </a:t>
            </a:r>
            <a:r>
              <a:rPr lang="en-US" b="0" i="0" u="none" strike="noStrike" kern="1200" dirty="0">
                <a:solidFill>
                  <a:schemeClr val="tx1"/>
                </a:solidFill>
                <a:effectLst/>
              </a:rPr>
              <a:t>Set up multi-factor authentication, a</a:t>
            </a:r>
            <a:r>
              <a:rPr lang="en-US" b="0" i="0" u="none" strike="noStrike" kern="1200" baseline="0" dirty="0">
                <a:solidFill>
                  <a:schemeClr val="tx1"/>
                </a:solidFill>
                <a:effectLst/>
              </a:rPr>
              <a:t>lso known as two-factor and two-step authentication. This helps minimize risk by adding a step to verify your identity, rather than relying on your username and password alone. </a:t>
            </a:r>
            <a:endParaRPr lang="en-US" baseline="0" dirty="0"/>
          </a:p>
          <a:p>
            <a:pPr marL="6350" lvl="1"/>
            <a:endParaRPr lang="en-US" dirty="0">
              <a:effectLst/>
              <a:ea typeface="Calibri" panose="020F0502020204030204" pitchFamily="34" charset="0"/>
            </a:endParaRPr>
          </a:p>
          <a:p>
            <a:pPr marL="6350" lvl="1"/>
            <a:r>
              <a:rPr lang="en-US" dirty="0">
                <a:effectLst/>
                <a:ea typeface="Calibri" panose="020F0502020204030204" pitchFamily="34" charset="0"/>
              </a:rPr>
              <a:t>Next, you will come to a page that says, “My Transamerica Plans.” Click the blue VIEW DETAILS button next to your plan. You will be asked to create a profile. Some of the information will pre-populate, then you’ll complete the rest. </a:t>
            </a:r>
          </a:p>
          <a:p>
            <a:pPr marL="6350" lvl="1"/>
            <a:endParaRPr lang="en-US" dirty="0"/>
          </a:p>
          <a:p>
            <a:r>
              <a:rPr lang="en-US" dirty="0">
                <a:effectLst/>
                <a:ea typeface="Calibri" panose="020F0502020204030204" pitchFamily="34" charset="0"/>
              </a:rPr>
              <a:t>The next screen will welcome you to your Retirement Plan enrollment. Simply click “Let’s get Started.”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41</a:t>
            </a:fld>
            <a:endParaRPr lang="en-US" dirty="0"/>
          </a:p>
        </p:txBody>
      </p:sp>
    </p:spTree>
    <p:extLst>
      <p:ext uri="{BB962C8B-B14F-4D97-AF65-F5344CB8AC3E}">
        <p14:creationId xmlns:p14="http://schemas.microsoft.com/office/powerpoint/2010/main" val="2782108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ea typeface="Calibri" panose="020F0502020204030204" pitchFamily="34" charset="0"/>
              </a:rPr>
              <a:t>Now you’ll see the Elections page. First click the blue “More Contribution Options” button. Here you will enter your contribution amount, and, if Roth is available on your plan, you can choose a Roth amount. Keep in mind, you can do both a pretax contribution and a Roth contribution. You can use the calculator provided there to see the amount that will be deducted from every paycheck. Enter your auto-increase amount, if available. Click the blue “Next” button. </a:t>
            </a:r>
          </a:p>
          <a:p>
            <a:endParaRPr lang="en-US" dirty="0"/>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42</a:t>
            </a:fld>
            <a:endParaRPr lang="en-US" dirty="0"/>
          </a:p>
        </p:txBody>
      </p:sp>
    </p:spTree>
    <p:extLst>
      <p:ext uri="{BB962C8B-B14F-4D97-AF65-F5344CB8AC3E}">
        <p14:creationId xmlns:p14="http://schemas.microsoft.com/office/powerpoint/2010/main" val="37339080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dirty="0">
                <a:effectLst/>
                <a:ea typeface="Calibri" panose="020F0502020204030204" pitchFamily="34" charset="0"/>
              </a:rPr>
              <a:t>You’ll now be back on your Elections page. Click the blue “More Investment Options” button and choose whether you want to pick the funds yourself or use an automated option, if available. Click the blue “Next” button. You’re now back on the Elections page. Click the blue “Next” button. On the “Review and Save” page, ensure your elections are correct and click “Submit.” Read the box and click “Agree and Continue.” [Please note, if you chose </a:t>
            </a:r>
            <a:r>
              <a:rPr lang="en-US" i="1" dirty="0">
                <a:effectLst/>
                <a:ea typeface="Calibri" panose="020F0502020204030204" pitchFamily="34" charset="0"/>
              </a:rPr>
              <a:t>Managed Advice </a:t>
            </a:r>
            <a:r>
              <a:rPr lang="en-US" dirty="0">
                <a:effectLst/>
                <a:ea typeface="Calibri" panose="020F0502020204030204" pitchFamily="34" charset="0"/>
              </a:rPr>
              <a:t>or </a:t>
            </a:r>
            <a:r>
              <a:rPr lang="en-US" i="1" dirty="0">
                <a:effectLst/>
                <a:ea typeface="Calibri" panose="020F0502020204030204" pitchFamily="34" charset="0"/>
              </a:rPr>
              <a:t>PortfolioXpress</a:t>
            </a:r>
            <a:r>
              <a:rPr lang="en-US" dirty="0">
                <a:effectLst/>
                <a:ea typeface="Calibri" panose="020F0502020204030204" pitchFamily="34" charset="0"/>
              </a:rPr>
              <a:t>, there will be a few more steps. Please follow the online instructions.]</a:t>
            </a:r>
          </a:p>
          <a:p>
            <a:pPr marL="0" marR="0">
              <a:lnSpc>
                <a:spcPct val="107000"/>
              </a:lnSpc>
              <a:spcBef>
                <a:spcPts val="0"/>
              </a:spcBef>
              <a:spcAft>
                <a:spcPts val="0"/>
              </a:spcAft>
            </a:pPr>
            <a:endParaRPr lang="en-US" dirty="0">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ea typeface="Calibri" panose="020F0502020204030204" pitchFamily="34" charset="0"/>
              </a:rPr>
              <a:t>With that complete, we have one more step… </a:t>
            </a:r>
          </a:p>
          <a:p>
            <a:endParaRPr lang="en-US" dirty="0"/>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43</a:t>
            </a:fld>
            <a:endParaRPr lang="en-US" dirty="0"/>
          </a:p>
        </p:txBody>
      </p:sp>
    </p:spTree>
    <p:extLst>
      <p:ext uri="{BB962C8B-B14F-4D97-AF65-F5344CB8AC3E}">
        <p14:creationId xmlns:p14="http://schemas.microsoft.com/office/powerpoint/2010/main" val="20472791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ea typeface="Calibri" panose="020F0502020204030204" pitchFamily="34" charset="0"/>
              </a:rPr>
              <a:t>Now you need to enter your beneficiary information. In the blue box, click the </a:t>
            </a:r>
            <a:r>
              <a:rPr lang="en-US" b="1" dirty="0">
                <a:effectLst/>
                <a:ea typeface="Calibri" panose="020F0502020204030204" pitchFamily="34" charset="0"/>
              </a:rPr>
              <a:t>Name Beneficiaries</a:t>
            </a:r>
            <a:r>
              <a:rPr lang="en-US" dirty="0">
                <a:effectLst/>
                <a:ea typeface="Calibri" panose="020F0502020204030204" pitchFamily="34" charset="0"/>
              </a:rPr>
              <a:t>. On the next screen, click the blue </a:t>
            </a:r>
            <a:r>
              <a:rPr lang="en-US" b="1" dirty="0">
                <a:effectLst/>
                <a:ea typeface="Calibri" panose="020F0502020204030204" pitchFamily="34" charset="0"/>
              </a:rPr>
              <a:t>Add/Update </a:t>
            </a:r>
            <a:r>
              <a:rPr lang="en-US" dirty="0">
                <a:effectLst/>
                <a:ea typeface="Calibri" panose="020F0502020204030204" pitchFamily="34" charset="0"/>
              </a:rPr>
              <a:t>button at the bottom right and enter the contact information for the person, or people, you would like the money in your account to go to when you pass away. You’ll need to designate a primary beneficiary, and then you can designate a contingent beneficiary, if desired. Keep in mind, if you’re married and designate someone other than your spouse as a primary beneficiary, spousal consent may be required.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ea typeface="Calibri" panose="020F0502020204030204" pitchFamily="34" charset="0"/>
              </a:rPr>
              <a:t>Once entered, click the blue </a:t>
            </a:r>
            <a:r>
              <a:rPr lang="en-US" b="1" dirty="0">
                <a:effectLst/>
                <a:ea typeface="Calibri" panose="020F0502020204030204" pitchFamily="34" charset="0"/>
              </a:rPr>
              <a:t>Continue</a:t>
            </a:r>
            <a:r>
              <a:rPr lang="en-US" dirty="0">
                <a:effectLst/>
                <a:ea typeface="Calibri" panose="020F0502020204030204" pitchFamily="34" charset="0"/>
              </a:rPr>
              <a:t> button, review the information, and click </a:t>
            </a:r>
            <a:r>
              <a:rPr lang="en-US" b="1" dirty="0">
                <a:effectLst/>
                <a:ea typeface="Calibri" panose="020F0502020204030204" pitchFamily="34" charset="0"/>
              </a:rPr>
              <a:t>Submit</a:t>
            </a:r>
            <a:r>
              <a:rPr lang="en-US" dirty="0">
                <a:effectLst/>
                <a:ea typeface="Calibri" panose="020F0502020204030204" pitchFamily="34" charset="0"/>
              </a:rPr>
              <a:t>. Read the agreement, then click </a:t>
            </a:r>
            <a:r>
              <a:rPr lang="en-US" b="1" dirty="0">
                <a:effectLst/>
                <a:ea typeface="Calibri" panose="020F0502020204030204" pitchFamily="34" charset="0"/>
              </a:rPr>
              <a:t>Accept and Continue. </a:t>
            </a:r>
            <a:endParaRPr lang="en-US" dirty="0">
              <a:effectLst/>
              <a:ea typeface="Calibri" panose="020F0502020204030204" pitchFamily="34"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ea typeface="Calibri" panose="020F0502020204030204" pitchFamily="34" charset="0"/>
              </a:rPr>
              <a:t>Congratulations! You’re now enrolled in your retirement plan and </a:t>
            </a:r>
            <a:r>
              <a:rPr lang="en-US" dirty="0">
                <a:effectLst/>
              </a:rPr>
              <a:t>have easy and secure access to your account.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ea typeface="Calibri" panose="020F0502020204030204" pitchFamily="34" charset="0"/>
              </a:rPr>
              <a:t>Whether you’re at home, on the go, or at the office, you can access your retirement account on your computer, laptop, tablet, or on your phone. Visit </a:t>
            </a:r>
            <a:r>
              <a:rPr lang="en-US" dirty="0" err="1">
                <a:effectLst/>
                <a:ea typeface="Calibri" panose="020F0502020204030204" pitchFamily="34" charset="0"/>
              </a:rPr>
              <a:t>transamerica</a:t>
            </a:r>
            <a:r>
              <a:rPr lang="en-US" dirty="0">
                <a:effectLst/>
                <a:ea typeface="Calibri" panose="020F0502020204030204" pitchFamily="34" charset="0"/>
              </a:rPr>
              <a:t>-dot-com-slash-portal[/</a:t>
            </a:r>
            <a:r>
              <a:rPr lang="en-US" dirty="0" err="1">
                <a:effectLst/>
                <a:ea typeface="Calibri" panose="020F0502020204030204" pitchFamily="34" charset="0"/>
              </a:rPr>
              <a:t>url</a:t>
            </a:r>
            <a:r>
              <a:rPr lang="en-US" dirty="0">
                <a:effectLst/>
                <a:ea typeface="Calibri" panose="020F0502020204030204" pitchFamily="34" charset="0"/>
              </a:rPr>
              <a:t>] or use the Transamerica Retirement app. You can find the app on the Apple store or Google Play.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ea typeface="Calibri" panose="020F0502020204030204" pitchFamily="34" charset="0"/>
              </a:rPr>
              <a:t>Now that you’re enrolled, how do you monitor your retirement strategy to see whether you’re on track to meet your goals?</a:t>
            </a:r>
          </a:p>
          <a:p>
            <a:endParaRPr lang="en-US" dirty="0"/>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44</a:t>
            </a:fld>
            <a:endParaRPr lang="en-US" dirty="0"/>
          </a:p>
        </p:txBody>
      </p:sp>
    </p:spTree>
    <p:extLst>
      <p:ext uri="{BB962C8B-B14F-4D97-AF65-F5344CB8AC3E}">
        <p14:creationId xmlns:p14="http://schemas.microsoft.com/office/powerpoint/2010/main" val="14080504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r>
              <a:rPr lang="en-US" sz="1000" kern="1200" dirty="0">
                <a:latin typeface="Arial" panose="020B0604020202020204" pitchFamily="34" charset="0"/>
                <a:ea typeface="+mn-ea"/>
                <a:cs typeface="Arial" panose="020B0604020202020204" pitchFamily="34" charset="0"/>
              </a:rPr>
              <a:t>To see if your retirement strategy is working, </a:t>
            </a:r>
            <a:r>
              <a:rPr lang="en-US" sz="1000" kern="1200" baseline="0" dirty="0">
                <a:latin typeface="Arial" panose="020B0604020202020204" pitchFamily="34" charset="0"/>
                <a:ea typeface="+mn-ea"/>
                <a:cs typeface="Arial" panose="020B0604020202020204" pitchFamily="34" charset="0"/>
              </a:rPr>
              <a:t>we’re going to cover one last thing today.  </a:t>
            </a:r>
            <a:endParaRPr lang="en-US" sz="1000" kern="1200" dirty="0">
              <a:latin typeface="Arial" panose="020B0604020202020204" pitchFamily="34" charset="0"/>
              <a:ea typeface="+mn-ea"/>
              <a:cs typeface="Arial" panose="020B0604020202020204" pitchFamily="34" charset="0"/>
            </a:endParaRPr>
          </a:p>
          <a:p>
            <a:endParaRPr lang="en-US" sz="1000" kern="1200" dirty="0">
              <a:latin typeface="Arial" panose="020B0604020202020204" pitchFamily="34" charset="0"/>
              <a:ea typeface="+mn-ea"/>
              <a:cs typeface="Arial" panose="020B0604020202020204" pitchFamily="34" charset="0"/>
            </a:endParaRPr>
          </a:p>
          <a:p>
            <a:r>
              <a:rPr lang="en-US" sz="1000" kern="1200" dirty="0">
                <a:latin typeface="Arial" panose="020B0604020202020204" pitchFamily="34" charset="0"/>
                <a:ea typeface="+mn-ea"/>
                <a:cs typeface="Arial" panose="020B0604020202020204" pitchFamily="34" charset="0"/>
              </a:rPr>
              <a:t>Transamerica has created a simple way to know how you’re doing and has provided easy ways to help you improve your chances of securing a fully funded retirement. It’s called </a:t>
            </a:r>
            <a:r>
              <a:rPr lang="en-US" sz="1000" i="1" kern="1200" dirty="0">
                <a:latin typeface="Arial" panose="020B0604020202020204" pitchFamily="34" charset="0"/>
                <a:ea typeface="+mn-ea"/>
                <a:cs typeface="Arial" panose="020B0604020202020204" pitchFamily="34" charset="0"/>
              </a:rPr>
              <a:t>Your Retirement Outlook</a:t>
            </a:r>
            <a:r>
              <a:rPr lang="en-US" sz="1000" kern="1200" dirty="0">
                <a:latin typeface="Arial" panose="020B0604020202020204" pitchFamily="34" charset="0"/>
                <a:ea typeface="+mn-ea"/>
                <a:cs typeface="Arial" panose="020B0604020202020204" pitchFamily="34" charset="0"/>
              </a:rPr>
              <a:t>. </a:t>
            </a:r>
          </a:p>
          <a:p>
            <a:r>
              <a:rPr lang="en-US" sz="1000" kern="1200" dirty="0">
                <a:latin typeface="Arial" panose="020B0604020202020204" pitchFamily="34" charset="0"/>
                <a:ea typeface="+mn-ea"/>
                <a:cs typeface="Arial" panose="020B0604020202020204" pitchFamily="34" charset="0"/>
              </a:rPr>
              <a:t> </a:t>
            </a:r>
            <a:endParaRPr lang="en-US" sz="1100" kern="1200" dirty="0">
              <a:latin typeface="Arial" panose="020B0604020202020204" pitchFamily="34" charset="0"/>
              <a:ea typeface="+mn-ea"/>
              <a:cs typeface="Arial" panose="020B0604020202020204" pitchFamily="34" charset="0"/>
            </a:endParaRPr>
          </a:p>
          <a:p>
            <a:endParaRPr lang="en-US" sz="1100" kern="1200" dirty="0">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45</a:t>
            </a:fld>
            <a:endParaRPr lang="en-US" dirty="0"/>
          </a:p>
        </p:txBody>
      </p:sp>
    </p:spTree>
    <p:extLst>
      <p:ext uri="{BB962C8B-B14F-4D97-AF65-F5344CB8AC3E}">
        <p14:creationId xmlns:p14="http://schemas.microsoft.com/office/powerpoint/2010/main" val="23072670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i="1" dirty="0"/>
              <a:t>Your Retirement Outlook</a:t>
            </a:r>
            <a:r>
              <a:rPr lang="en-US" sz="1000" i="1" baseline="0" dirty="0"/>
              <a:t> </a:t>
            </a:r>
            <a:r>
              <a:rPr lang="en-US" sz="1000" i="0" dirty="0"/>
              <a:t>uses weather icons to illustrate your progress toward your retirement income goal.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i="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000" i="0" dirty="0"/>
              <a:t>A rainy icon means your current strategy is likely to generate less than 65 percent of your goal, while a sunny icon means your strategy is likely to generate at least 95 percent of your goal.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i="0" dirty="0"/>
          </a:p>
          <a:p>
            <a:pPr defTabSz="956737">
              <a:defRPr/>
            </a:pPr>
            <a:r>
              <a:rPr lang="en-US" sz="1000" b="0" dirty="0"/>
              <a:t>The “goal” we’re talking about is 80 </a:t>
            </a:r>
            <a:r>
              <a:rPr lang="en-US" sz="1000" i="0" dirty="0"/>
              <a:t>percent</a:t>
            </a:r>
            <a:r>
              <a:rPr lang="en-US" sz="1000" b="0" dirty="0"/>
              <a:t> of your current salary. You can log in to your account and adjust the default setting if 80 </a:t>
            </a:r>
            <a:r>
              <a:rPr lang="en-US" sz="1000" i="0" dirty="0"/>
              <a:t>percent</a:t>
            </a:r>
            <a:r>
              <a:rPr lang="en-US" sz="1000" b="0" dirty="0"/>
              <a:t> doesn’t sound right for you. </a:t>
            </a:r>
          </a:p>
          <a:p>
            <a:pPr defTabSz="956737">
              <a:defRPr/>
            </a:pPr>
            <a:endParaRPr lang="en-US" sz="1000" b="0" dirty="0"/>
          </a:p>
          <a:p>
            <a:pPr marL="0" marR="0" lvl="0" indent="0" algn="l" defTabSz="956737" rtl="0" eaLnBrk="1" fontAlgn="auto" latinLnBrk="0" hangingPunct="1">
              <a:lnSpc>
                <a:spcPct val="100000"/>
              </a:lnSpc>
              <a:spcBef>
                <a:spcPts val="0"/>
              </a:spcBef>
              <a:spcAft>
                <a:spcPts val="0"/>
              </a:spcAft>
              <a:buClrTx/>
              <a:buSzTx/>
              <a:buFontTx/>
              <a:buNone/>
              <a:tabLst/>
              <a:defRPr/>
            </a:pPr>
            <a:r>
              <a:rPr lang="en-US" sz="1000" i="0" dirty="0"/>
              <a:t>The more information you provide in your profile, the more accurate </a:t>
            </a:r>
            <a:r>
              <a:rPr lang="en-US" sz="1000" i="1" dirty="0"/>
              <a:t>Your Retirement Outlook </a:t>
            </a:r>
            <a:r>
              <a:rPr lang="en-US" sz="1000" i="0" dirty="0"/>
              <a:t>will be. You can add other retirement or savings accounts or any other sources of income you expect to have in retirement, like an inheritance.</a:t>
            </a:r>
          </a:p>
          <a:p>
            <a:pPr defTabSz="956737">
              <a:defRPr/>
            </a:pPr>
            <a:endParaRPr lang="en-US" sz="1000" b="0" dirty="0"/>
          </a:p>
          <a:p>
            <a:pPr marL="0" marR="0" lvl="0" indent="0" algn="l" defTabSz="956737" rtl="0" eaLnBrk="1" fontAlgn="auto" latinLnBrk="0" hangingPunct="1">
              <a:lnSpc>
                <a:spcPct val="100000"/>
              </a:lnSpc>
              <a:spcBef>
                <a:spcPts val="0"/>
              </a:spcBef>
              <a:spcAft>
                <a:spcPts val="0"/>
              </a:spcAft>
              <a:buClrTx/>
              <a:buSzTx/>
              <a:buFontTx/>
              <a:buNone/>
              <a:tabLst/>
              <a:defRPr/>
            </a:pPr>
            <a:r>
              <a:rPr lang="en-US" sz="1000" i="0" dirty="0"/>
              <a:t>This tool can be found under the </a:t>
            </a:r>
            <a:r>
              <a:rPr lang="en-US" sz="1000" b="1" i="0" dirty="0"/>
              <a:t>Are You OnTrack </a:t>
            </a:r>
            <a:r>
              <a:rPr lang="en-US" sz="1000" i="0" dirty="0"/>
              <a:t>tab when you log in to your account. There is also a </a:t>
            </a:r>
            <a:r>
              <a:rPr lang="en-US" sz="1000" b="1" i="0" dirty="0"/>
              <a:t>Compare Me </a:t>
            </a:r>
            <a:r>
              <a:rPr lang="en-US" sz="1000" i="0" dirty="0"/>
              <a:t>tab you can explore to see how you stack up against your peers regarding your retirement strategy. </a:t>
            </a:r>
          </a:p>
          <a:p>
            <a:pPr marL="0" marR="0" lvl="0" indent="0" algn="l" defTabSz="956737" rtl="0" eaLnBrk="1" fontAlgn="auto" latinLnBrk="0" hangingPunct="1">
              <a:lnSpc>
                <a:spcPct val="100000"/>
              </a:lnSpc>
              <a:spcBef>
                <a:spcPts val="0"/>
              </a:spcBef>
              <a:spcAft>
                <a:spcPts val="0"/>
              </a:spcAft>
              <a:buClrTx/>
              <a:buSzTx/>
              <a:buFontTx/>
              <a:buNone/>
              <a:tabLst/>
              <a:defRPr/>
            </a:pPr>
            <a:endParaRPr lang="en-US" sz="1000" i="0" dirty="0"/>
          </a:p>
          <a:p>
            <a:pPr defTabSz="956737">
              <a:defRPr/>
            </a:pPr>
            <a:endParaRPr lang="en-US" sz="1000" b="0" dirty="0"/>
          </a:p>
          <a:p>
            <a:pPr defTabSz="956737">
              <a:defRPr/>
            </a:pPr>
            <a:endParaRPr lang="en-US" sz="1000" b="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100" dirty="0"/>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46</a:t>
            </a:fld>
            <a:endParaRPr lang="en-US" dirty="0"/>
          </a:p>
        </p:txBody>
      </p:sp>
    </p:spTree>
    <p:extLst>
      <p:ext uri="{BB962C8B-B14F-4D97-AF65-F5344CB8AC3E}">
        <p14:creationId xmlns:p14="http://schemas.microsoft.com/office/powerpoint/2010/main" val="41963521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7000"/>
              </a:lnSpc>
              <a:spcBef>
                <a:spcPts val="0"/>
              </a:spcBef>
              <a:spcAft>
                <a:spcPts val="0"/>
              </a:spcAft>
              <a:buClrTx/>
              <a:buSzTx/>
              <a:buFontTx/>
              <a:buNone/>
              <a:tabLst/>
              <a:defRPr/>
            </a:pPr>
            <a:r>
              <a:rPr lang="en-US" dirty="0">
                <a:effectLst/>
                <a:ea typeface="Calibri" panose="020F0502020204030204" pitchFamily="34" charset="0"/>
              </a:rPr>
              <a:t>Make sure you log in to your account periodically at </a:t>
            </a:r>
            <a:r>
              <a:rPr lang="en-US" b="1" dirty="0">
                <a:effectLst/>
                <a:ea typeface="Calibri" panose="020F0502020204030204" pitchFamily="34" charset="0"/>
              </a:rPr>
              <a:t>transamerica.com/portal[/url]</a:t>
            </a:r>
            <a:r>
              <a:rPr lang="en-US" dirty="0">
                <a:effectLst/>
                <a:ea typeface="Calibri" panose="020F0502020204030204" pitchFamily="34" charset="0"/>
              </a:rPr>
              <a:t> to see how you’re doing. You can update your information via the drop-down menu under your initials at the top right of the screen. Along the top of the screen, you have a menu that includes </a:t>
            </a:r>
            <a:r>
              <a:rPr lang="en-US" b="1" dirty="0">
                <a:effectLst/>
                <a:ea typeface="Calibri" panose="020F0502020204030204" pitchFamily="34" charset="0"/>
              </a:rPr>
              <a:t>My Plan</a:t>
            </a:r>
            <a:r>
              <a:rPr lang="en-US" dirty="0">
                <a:effectLst/>
                <a:ea typeface="Calibri" panose="020F0502020204030204" pitchFamily="34" charset="0"/>
              </a:rPr>
              <a:t>, </a:t>
            </a:r>
            <a:r>
              <a:rPr lang="en-US" b="1" dirty="0">
                <a:effectLst/>
                <a:ea typeface="Calibri" panose="020F0502020204030204" pitchFamily="34" charset="0"/>
              </a:rPr>
              <a:t>Investments</a:t>
            </a:r>
            <a:r>
              <a:rPr lang="en-US" dirty="0">
                <a:effectLst/>
                <a:ea typeface="Calibri" panose="020F0502020204030204" pitchFamily="34" charset="0"/>
              </a:rPr>
              <a:t>, </a:t>
            </a:r>
            <a:r>
              <a:rPr lang="en-US" b="1" dirty="0">
                <a:effectLst/>
                <a:ea typeface="Calibri" panose="020F0502020204030204" pitchFamily="34" charset="0"/>
              </a:rPr>
              <a:t>Contributions</a:t>
            </a:r>
            <a:r>
              <a:rPr lang="en-US" dirty="0">
                <a:effectLst/>
                <a:ea typeface="Calibri" panose="020F0502020204030204" pitchFamily="34" charset="0"/>
              </a:rPr>
              <a:t>, </a:t>
            </a:r>
            <a:r>
              <a:rPr lang="en-US" b="1" dirty="0">
                <a:effectLst/>
                <a:ea typeface="Calibri" panose="020F0502020204030204" pitchFamily="34" charset="0"/>
              </a:rPr>
              <a:t>Loans &amp; Withdrawals</a:t>
            </a:r>
            <a:r>
              <a:rPr lang="en-US" dirty="0">
                <a:effectLst/>
                <a:ea typeface="Calibri" panose="020F0502020204030204" pitchFamily="34" charset="0"/>
              </a:rPr>
              <a:t>, </a:t>
            </a:r>
            <a:r>
              <a:rPr lang="en-US" b="1" dirty="0">
                <a:effectLst/>
                <a:ea typeface="Calibri" panose="020F0502020204030204" pitchFamily="34" charset="0"/>
              </a:rPr>
              <a:t>Documents &amp; Forms</a:t>
            </a:r>
            <a:r>
              <a:rPr lang="en-US" dirty="0">
                <a:effectLst/>
                <a:ea typeface="Calibri" panose="020F0502020204030204" pitchFamily="34" charset="0"/>
              </a:rPr>
              <a:t>, and </a:t>
            </a:r>
            <a:r>
              <a:rPr lang="en-US" b="1" dirty="0">
                <a:effectLst/>
                <a:ea typeface="Calibri" panose="020F0502020204030204" pitchFamily="34" charset="0"/>
              </a:rPr>
              <a:t>Resources</a:t>
            </a:r>
            <a:r>
              <a:rPr lang="en-US" dirty="0">
                <a:effectLst/>
                <a:ea typeface="Calibri" panose="020F0502020204030204" pitchFamily="34" charset="0"/>
              </a:rPr>
              <a:t>. These drop-down menus make it easy to navigate around your account and manage your retirement strategy with confidence.</a:t>
            </a:r>
          </a:p>
          <a:p>
            <a:pPr marL="0" marR="0">
              <a:lnSpc>
                <a:spcPct val="107000"/>
              </a:lnSpc>
              <a:spcBef>
                <a:spcPts val="0"/>
              </a:spcBef>
              <a:spcAft>
                <a:spcPts val="0"/>
              </a:spcAft>
            </a:pPr>
            <a:endParaRPr lang="en-US" dirty="0">
              <a:effectLst/>
              <a:ea typeface="Calibri" panose="020F0502020204030204" pitchFamily="34" charset="0"/>
            </a:endParaRPr>
          </a:p>
          <a:p>
            <a:pPr marL="0" marR="0">
              <a:lnSpc>
                <a:spcPct val="107000"/>
              </a:lnSpc>
              <a:spcBef>
                <a:spcPts val="0"/>
              </a:spcBef>
              <a:spcAft>
                <a:spcPts val="0"/>
              </a:spcAft>
            </a:pPr>
            <a:r>
              <a:rPr lang="en-US" dirty="0">
                <a:effectLst/>
                <a:ea typeface="Calibri" panose="020F0502020204030204" pitchFamily="34" charset="0"/>
              </a:rPr>
              <a:t>Should you experience a major life event, such as a marriage, divorce, a child, or a death, you’ll want to update your beneficiaries under the </a:t>
            </a:r>
            <a:r>
              <a:rPr lang="en-US" b="1" dirty="0">
                <a:effectLst/>
                <a:ea typeface="Calibri" panose="020F0502020204030204" pitchFamily="34" charset="0"/>
              </a:rPr>
              <a:t>My Plan </a:t>
            </a:r>
            <a:r>
              <a:rPr lang="en-US" dirty="0">
                <a:effectLst/>
                <a:ea typeface="Calibri" panose="020F0502020204030204" pitchFamily="34" charset="0"/>
              </a:rPr>
              <a:t>tab. It’s important to keep that information current. If you have any questions or need assistance in optimizing your retirement plan, please schedule an appointment with me at a time convenient for you. </a:t>
            </a:r>
          </a:p>
          <a:p>
            <a:pPr marL="0" marR="0">
              <a:lnSpc>
                <a:spcPct val="107000"/>
              </a:lnSpc>
              <a:spcBef>
                <a:spcPts val="0"/>
              </a:spcBef>
              <a:spcAft>
                <a:spcPts val="0"/>
              </a:spcAft>
            </a:pPr>
            <a:endParaRPr lang="en-US" dirty="0">
              <a:effectLst/>
              <a:ea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dirty="0">
                <a:effectLst/>
                <a:ea typeface="Calibri" panose="020F0502020204030204" pitchFamily="34" charset="0"/>
              </a:rPr>
              <a:t>Some of you may be thinking, I’d like to do this with my old retirement accounts. Can I optimize my plan with those?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47</a:t>
            </a:fld>
            <a:endParaRPr lang="en-US" dirty="0"/>
          </a:p>
        </p:txBody>
      </p:sp>
    </p:spTree>
    <p:extLst>
      <p:ext uri="{BB962C8B-B14F-4D97-AF65-F5344CB8AC3E}">
        <p14:creationId xmlns:p14="http://schemas.microsoft.com/office/powerpoint/2010/main" val="9597094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b="1" dirty="0">
                <a:effectLst/>
                <a:ea typeface="Calibri" panose="020F0502020204030204" pitchFamily="34" charset="0"/>
              </a:rPr>
              <a:t>[NOTES FOR CLIENT-SPECIFIC VERSION]</a:t>
            </a:r>
          </a:p>
          <a:p>
            <a:pPr marL="0" marR="0">
              <a:lnSpc>
                <a:spcPct val="107000"/>
              </a:lnSpc>
              <a:spcBef>
                <a:spcPts val="0"/>
              </a:spcBef>
              <a:spcAft>
                <a:spcPts val="0"/>
              </a:spcAft>
            </a:pPr>
            <a:r>
              <a:rPr lang="en-US" dirty="0">
                <a:effectLst/>
                <a:ea typeface="Calibri" panose="020F0502020204030204" pitchFamily="34" charset="0"/>
              </a:rPr>
              <a:t>Well, to help you decide what to do with those previous accounts, you have several options. </a:t>
            </a:r>
          </a:p>
          <a:p>
            <a:pPr marL="0" marR="0">
              <a:lnSpc>
                <a:spcPct val="107000"/>
              </a:lnSpc>
              <a:spcBef>
                <a:spcPts val="0"/>
              </a:spcBef>
              <a:spcAft>
                <a:spcPts val="0"/>
              </a:spcAft>
            </a:pPr>
            <a:endParaRPr lang="en-US" dirty="0">
              <a:effectLst/>
              <a:ea typeface="Calibri" panose="020F0502020204030204" pitchFamily="34" charset="0"/>
            </a:endParaRPr>
          </a:p>
          <a:p>
            <a:pPr marL="0" marR="0">
              <a:lnSpc>
                <a:spcPct val="107000"/>
              </a:lnSpc>
              <a:spcBef>
                <a:spcPts val="0"/>
              </a:spcBef>
              <a:spcAft>
                <a:spcPts val="0"/>
              </a:spcAft>
            </a:pPr>
            <a:r>
              <a:rPr lang="en-US" dirty="0">
                <a:effectLst/>
                <a:ea typeface="Calibri" panose="020F0502020204030204" pitchFamily="34" charset="0"/>
              </a:rPr>
              <a:t>You can leave the money in the old account; roll it into your new plan with Transamerica; roll it into an IRA; or cash it out. Keep in mind, if you decide to cash out, you’ll pay ordinary income tax on the distribution – and if you’re under the age of 59½, you may be subject to a ten percent IRS early withdrawal penalty. </a:t>
            </a:r>
          </a:p>
          <a:p>
            <a:pPr marL="0" marR="0">
              <a:lnSpc>
                <a:spcPct val="107000"/>
              </a:lnSpc>
              <a:spcBef>
                <a:spcPts val="0"/>
              </a:spcBef>
              <a:spcAft>
                <a:spcPts val="0"/>
              </a:spcAft>
            </a:pPr>
            <a:r>
              <a:rPr lang="en-US" dirty="0">
                <a:effectLst/>
                <a:ea typeface="Calibri" panose="020F0502020204030204" pitchFamily="34" charset="0"/>
              </a:rPr>
              <a:t> </a:t>
            </a:r>
          </a:p>
          <a:p>
            <a:pPr marL="0" marR="0">
              <a:lnSpc>
                <a:spcPct val="107000"/>
              </a:lnSpc>
              <a:spcBef>
                <a:spcPts val="0"/>
              </a:spcBef>
              <a:spcAft>
                <a:spcPts val="0"/>
              </a:spcAft>
            </a:pPr>
            <a:r>
              <a:rPr lang="en-US" dirty="0">
                <a:effectLst/>
                <a:ea typeface="Calibri" panose="020F0502020204030204" pitchFamily="34" charset="0"/>
              </a:rPr>
              <a:t>Each option has potential advantages and disadvantages, and you should carefully review what they are. If you want to talk through the pros and cons of each option, please reach out to me, and we can take a closer look. </a:t>
            </a:r>
          </a:p>
          <a:p>
            <a:pPr marL="0" marR="0">
              <a:lnSpc>
                <a:spcPct val="107000"/>
              </a:lnSpc>
              <a:spcBef>
                <a:spcPts val="0"/>
              </a:spcBef>
              <a:spcAft>
                <a:spcPts val="0"/>
              </a:spcAft>
            </a:pPr>
            <a:endParaRPr lang="en-US" dirty="0">
              <a:effectLst/>
              <a:ea typeface="Calibri" panose="020F0502020204030204" pitchFamily="34" charset="0"/>
            </a:endParaRPr>
          </a:p>
          <a:p>
            <a:pPr marL="0" marR="0">
              <a:lnSpc>
                <a:spcPct val="107000"/>
              </a:lnSpc>
              <a:spcBef>
                <a:spcPts val="0"/>
              </a:spcBef>
              <a:spcAft>
                <a:spcPts val="0"/>
              </a:spcAft>
            </a:pPr>
            <a:r>
              <a:rPr lang="en-US" dirty="0">
                <a:effectLst/>
                <a:ea typeface="Calibri" panose="020F0502020204030204" pitchFamily="34" charset="0"/>
              </a:rPr>
              <a:t>By accounting for these old retirement accounts, it will provide a more complete forecast of your retirement strategy in </a:t>
            </a:r>
            <a:r>
              <a:rPr lang="en-US" i="1" dirty="0">
                <a:effectLst/>
                <a:ea typeface="Calibri" panose="020F0502020204030204" pitchFamily="34" charset="0"/>
              </a:rPr>
              <a:t>Your Retirement Outlook.</a:t>
            </a:r>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48</a:t>
            </a:fld>
            <a:endParaRPr lang="en-US" dirty="0"/>
          </a:p>
        </p:txBody>
      </p:sp>
    </p:spTree>
    <p:extLst>
      <p:ext uri="{BB962C8B-B14F-4D97-AF65-F5344CB8AC3E}">
        <p14:creationId xmlns:p14="http://schemas.microsoft.com/office/powerpoint/2010/main" val="17169204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One parting thought: Whenever you’re faced with financial decisions, remember that the choices you make today may impact your ability to retire when and how you want. Transamerica has</a:t>
            </a:r>
            <a:r>
              <a:rPr lang="en-US" baseline="0" dirty="0">
                <a:latin typeface="Arial" panose="020B0604020202020204" pitchFamily="34" charset="0"/>
                <a:cs typeface="Arial" panose="020B0604020202020204" pitchFamily="34" charset="0"/>
              </a:rPr>
              <a:t> many </a:t>
            </a:r>
            <a:r>
              <a:rPr lang="en-US" dirty="0">
                <a:latin typeface="Arial" panose="020B0604020202020204" pitchFamily="34" charset="0"/>
                <a:cs typeface="Arial" panose="020B0604020202020204" pitchFamily="34" charset="0"/>
              </a:rPr>
              <a:t>resources to help you make smart financial decisions along your journey to retirement. They want to help you</a:t>
            </a:r>
            <a:r>
              <a:rPr lang="en-US" baseline="0" dirty="0">
                <a:latin typeface="Arial" panose="020B0604020202020204" pitchFamily="34" charset="0"/>
                <a:cs typeface="Arial" panose="020B0604020202020204" pitchFamily="34" charset="0"/>
              </a:rPr>
              <a:t> have a strong financial foundation, because they understand without that, retirement planning can easily fall off your radar. So even if retirement is 10, 20, or 30 years away, Transamerica is there to help you today, wherever you are on your journey.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panose="020B0604020202020204" pitchFamily="34" charset="0"/>
                <a:cs typeface="Arial" panose="020B0604020202020204" pitchFamily="34" charset="0"/>
              </a:rPr>
              <a:t>Let’s take a look at several resources.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49</a:t>
            </a:fld>
            <a:endParaRPr lang="en-US" dirty="0"/>
          </a:p>
        </p:txBody>
      </p:sp>
    </p:spTree>
    <p:extLst>
      <p:ext uri="{BB962C8B-B14F-4D97-AF65-F5344CB8AC3E}">
        <p14:creationId xmlns:p14="http://schemas.microsoft.com/office/powerpoint/2010/main" val="1758415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a:lnSpc>
                <a:spcPct val="107000"/>
              </a:lnSpc>
              <a:defRPr/>
            </a:pPr>
            <a:r>
              <a:rPr lang="en-US" sz="1000" dirty="0">
                <a:ea typeface="Calibri" panose="020F0502020204030204" pitchFamily="34" charset="0"/>
              </a:rPr>
              <a:t>Here</a:t>
            </a:r>
            <a:r>
              <a:rPr lang="en-US" sz="1000" dirty="0">
                <a:effectLst/>
                <a:ea typeface="Calibri" panose="020F0502020204030204" pitchFamily="34" charset="0"/>
              </a:rPr>
              <a:t> is a quick fact for you to think about. </a:t>
            </a:r>
          </a:p>
          <a:p>
            <a:pPr>
              <a:lnSpc>
                <a:spcPct val="107000"/>
              </a:lnSpc>
              <a:defRPr/>
            </a:pPr>
            <a:endParaRPr lang="en-US" sz="1000" dirty="0">
              <a:effectLst/>
              <a:ea typeface="Calibri" panose="020F0502020204030204" pitchFamily="34" charset="0"/>
            </a:endParaRPr>
          </a:p>
          <a:p>
            <a:pPr>
              <a:lnSpc>
                <a:spcPct val="107000"/>
              </a:lnSpc>
              <a:defRPr/>
            </a:pPr>
            <a:r>
              <a:rPr lang="en-US" sz="1000" dirty="0">
                <a:effectLst/>
                <a:ea typeface="Calibri" panose="020F0502020204030204" pitchFamily="34" charset="0"/>
              </a:rPr>
              <a:t>As you can see, the average Social Security benefit is around $1,900 per month, which comes to almost $23,000 per year.</a:t>
            </a:r>
            <a:r>
              <a:rPr lang="en-US" sz="1000" dirty="0">
                <a:ea typeface="Calibri" panose="020F0502020204030204" pitchFamily="34" charset="0"/>
              </a:rPr>
              <a:t> The amount you will receive from Social Security is based on several factors including the amount of income you earn and how long you have worked. So, it's different for everyone. For most people, the amount of income they expect to receive will only cover a portion of the income they would like to have when they retire.</a:t>
            </a:r>
            <a:endParaRPr lang="en-US" sz="1000" dirty="0">
              <a:effectLst/>
              <a:ea typeface="Calibri" panose="020F0502020204030204" pitchFamily="34" charset="0"/>
            </a:endParaRPr>
          </a:p>
          <a:p>
            <a:pPr>
              <a:lnSpc>
                <a:spcPct val="107000"/>
              </a:lnSpc>
              <a:defRPr/>
            </a:pPr>
            <a:endParaRPr lang="en-US" sz="1000" dirty="0">
              <a:ea typeface="Calibri" panose="020F0502020204030204" pitchFamily="34" charset="0"/>
            </a:endParaRPr>
          </a:p>
          <a:p>
            <a:pPr>
              <a:lnSpc>
                <a:spcPct val="107000"/>
              </a:lnSpc>
              <a:defRPr/>
            </a:pPr>
            <a:r>
              <a:rPr lang="en-US" sz="1000" dirty="0">
                <a:effectLst/>
                <a:ea typeface="Calibri" panose="020F0502020204030204" pitchFamily="34" charset="0"/>
              </a:rPr>
              <a:t>For many of us, most of our retirement income will come from </a:t>
            </a:r>
            <a:r>
              <a:rPr lang="en-US" sz="1000" dirty="0">
                <a:ea typeface="Calibri" panose="020F0502020204030204" pitchFamily="34" charset="0"/>
              </a:rPr>
              <a:t>the money we set aside in our</a:t>
            </a:r>
            <a:r>
              <a:rPr lang="en-US" sz="1000" dirty="0">
                <a:effectLst/>
                <a:ea typeface="Calibri" panose="020F0502020204030204" pitchFamily="34" charset="0"/>
              </a:rPr>
              <a:t> workplace retirement plans</a:t>
            </a:r>
            <a:r>
              <a:rPr lang="en-US" sz="1000" dirty="0">
                <a:ea typeface="Calibri" panose="020F0502020204030204" pitchFamily="34" charset="0"/>
              </a:rPr>
              <a:t> and </a:t>
            </a:r>
            <a:r>
              <a:rPr lang="en-US" sz="1000" dirty="0">
                <a:effectLst/>
                <a:ea typeface="Calibri" panose="020F0502020204030204" pitchFamily="34" charset="0"/>
              </a:rPr>
              <a:t>our personal savings</a:t>
            </a:r>
            <a:r>
              <a:rPr lang="en-US" sz="1000" dirty="0">
                <a:ea typeface="Calibri" panose="020F0502020204030204" pitchFamily="34" charset="0"/>
              </a:rPr>
              <a:t>. You</a:t>
            </a:r>
            <a:r>
              <a:rPr lang="en-US" sz="1000" dirty="0">
                <a:effectLst/>
                <a:ea typeface="Calibri" panose="020F0502020204030204" pitchFamily="34" charset="0"/>
              </a:rPr>
              <a:t> may then be asking, “how much money will I need to comfortably retire”?</a:t>
            </a:r>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5</a:t>
            </a:fld>
            <a:endParaRPr lang="en-US" dirty="0"/>
          </a:p>
        </p:txBody>
      </p:sp>
    </p:spTree>
    <p:extLst>
      <p:ext uri="{BB962C8B-B14F-4D97-AF65-F5344CB8AC3E}">
        <p14:creationId xmlns:p14="http://schemas.microsoft.com/office/powerpoint/2010/main" val="29739673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b="1" dirty="0">
                <a:effectLst/>
                <a:ea typeface="Calibri" panose="020F0502020204030204" pitchFamily="34" charset="0"/>
              </a:rPr>
              <a:t>[NOTES FOR CLIENT-SPECIFIC VERSION]</a:t>
            </a:r>
          </a:p>
          <a:p>
            <a:pPr marL="0" marR="0">
              <a:lnSpc>
                <a:spcPct val="107000"/>
              </a:lnSpc>
              <a:spcBef>
                <a:spcPts val="0"/>
              </a:spcBef>
              <a:spcAft>
                <a:spcPts val="0"/>
              </a:spcAft>
            </a:pPr>
            <a:r>
              <a:rPr lang="en-US" dirty="0">
                <a:effectLst/>
                <a:ea typeface="Calibri" panose="020F0502020204030204" pitchFamily="34" charset="0"/>
              </a:rPr>
              <a:t>At transamerica-dot-com-slash-portal, you’ll find several links to assist you, such as financial calculators and information on available funds. </a:t>
            </a:r>
          </a:p>
          <a:p>
            <a:pPr marL="0" marR="0">
              <a:lnSpc>
                <a:spcPct val="107000"/>
              </a:lnSpc>
              <a:spcBef>
                <a:spcPts val="0"/>
              </a:spcBef>
              <a:spcAft>
                <a:spcPts val="0"/>
              </a:spcAft>
            </a:pPr>
            <a:r>
              <a:rPr lang="en-US" dirty="0">
                <a:effectLst/>
                <a:ea typeface="Calibri" panose="020F0502020204030204" pitchFamily="34" charset="0"/>
              </a:rPr>
              <a:t> </a:t>
            </a:r>
          </a:p>
          <a:p>
            <a:pPr marL="0" marR="0">
              <a:lnSpc>
                <a:spcPct val="107000"/>
              </a:lnSpc>
              <a:spcBef>
                <a:spcPts val="0"/>
              </a:spcBef>
              <a:spcAft>
                <a:spcPts val="0"/>
              </a:spcAft>
            </a:pPr>
            <a:r>
              <a:rPr lang="en-US" dirty="0">
                <a:effectLst/>
                <a:ea typeface="Calibri" panose="020F0502020204030204" pitchFamily="34" charset="0"/>
              </a:rPr>
              <a:t>If you would like to learn more about investing and other financial topics, visit transamerica-dot-com-slash-portal-slash-financial-hyphen-wellness, where you can personalize your learning path. </a:t>
            </a:r>
          </a:p>
          <a:p>
            <a:pPr marL="0" marR="0">
              <a:lnSpc>
                <a:spcPct val="107000"/>
              </a:lnSpc>
              <a:spcBef>
                <a:spcPts val="0"/>
              </a:spcBef>
              <a:spcAft>
                <a:spcPts val="0"/>
              </a:spcAft>
            </a:pPr>
            <a:r>
              <a:rPr lang="en-US" dirty="0">
                <a:effectLst/>
                <a:ea typeface="Calibri" panose="020F0502020204030204" pitchFamily="34" charset="0"/>
              </a:rPr>
              <a:t> </a:t>
            </a:r>
          </a:p>
          <a:p>
            <a:pPr marL="0" marR="0">
              <a:lnSpc>
                <a:spcPct val="107000"/>
              </a:lnSpc>
              <a:spcBef>
                <a:spcPts val="0"/>
              </a:spcBef>
              <a:spcAft>
                <a:spcPts val="0"/>
              </a:spcAft>
            </a:pPr>
            <a:r>
              <a:rPr lang="en-US" dirty="0">
                <a:effectLst/>
                <a:ea typeface="Calibri" panose="020F0502020204030204" pitchFamily="34" charset="0"/>
              </a:rPr>
              <a:t>You can also visit transamerica-dot-com-slash-webinars, where you can attend live or pre-recorded webinars designed to expand your knowledge about a variety of financial topics.</a:t>
            </a:r>
          </a:p>
          <a:p>
            <a:pPr marL="0" marR="0">
              <a:lnSpc>
                <a:spcPct val="107000"/>
              </a:lnSpc>
              <a:spcBef>
                <a:spcPts val="0"/>
              </a:spcBef>
              <a:spcAft>
                <a:spcPts val="0"/>
              </a:spcAft>
            </a:pPr>
            <a:endParaRPr lang="en-US" dirty="0">
              <a:effectLst/>
              <a:ea typeface="Calibri" panose="020F0502020204030204" pitchFamily="34" charset="0"/>
            </a:endParaRPr>
          </a:p>
          <a:p>
            <a:pPr marL="0" marR="0">
              <a:lnSpc>
                <a:spcPct val="107000"/>
              </a:lnSpc>
              <a:spcBef>
                <a:spcPts val="0"/>
              </a:spcBef>
              <a:spcAft>
                <a:spcPts val="0"/>
              </a:spcAft>
            </a:pPr>
            <a:r>
              <a:rPr lang="en-US" dirty="0">
                <a:effectLst/>
                <a:ea typeface="Calibri" panose="020F0502020204030204" pitchFamily="34" charset="0"/>
              </a:rPr>
              <a:t>Of course, you can also schedule an appointment with me to assist you in your retirement planning.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50</a:t>
            </a:fld>
            <a:endParaRPr lang="en-US" dirty="0"/>
          </a:p>
        </p:txBody>
      </p:sp>
    </p:spTree>
    <p:extLst>
      <p:ext uri="{BB962C8B-B14F-4D97-AF65-F5344CB8AC3E}">
        <p14:creationId xmlns:p14="http://schemas.microsoft.com/office/powerpoint/2010/main" val="25310251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CLIENT-SPECIFIC PRESENTATION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600"/>
              </a:spcBef>
              <a:spcAft>
                <a:spcPts val="0"/>
              </a:spcAft>
              <a:buClrTx/>
              <a:buSzTx/>
              <a:buFontTx/>
              <a:buNone/>
              <a:tabLst/>
              <a:defRPr/>
            </a:pPr>
            <a:r>
              <a:rPr lang="en-US" b="1" baseline="0" dirty="0"/>
              <a:t>FA: fill in whichever contact methods you prefer and delete sections you do not need. </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sz="1000" dirty="0">
                <a:effectLst/>
                <a:ea typeface="Calibri" panose="020F0502020204030204" pitchFamily="34" charset="0"/>
              </a:rPr>
              <a:t>The bottom line is Transamerica and I are available to help. Whether you need help enrolling or navigating the website, you want to discuss your retirement plan and how to optimize your account, or you just have some financial questions and you’re not sure where to go to find answers, give Transamerica a call at [xxx-xxx-xxxx] or schedule an appointment with me. Your retirement is made up of all the individual choices and decisions you’ve made throughout your life. Let us help you stay on course for a brighter future.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aseline="0" dirty="0">
              <a:solidFill>
                <a:srgbClr val="40474B"/>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a:solidFill>
                  <a:srgbClr val="40474B"/>
                </a:solidFill>
              </a:rPr>
              <a:t>Here’s my contact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aseline="0" dirty="0">
              <a:solidFill>
                <a:srgbClr val="40474B"/>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a:solidFill>
                  <a:srgbClr val="40474B"/>
                </a:solidFill>
              </a:rPr>
              <a:t>Thank you for joining me today. </a:t>
            </a:r>
          </a:p>
          <a:p>
            <a:endParaRPr lang="en-US" dirty="0"/>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51</a:t>
            </a:fld>
            <a:endParaRPr lang="en-US" dirty="0"/>
          </a:p>
        </p:txBody>
      </p:sp>
    </p:spTree>
    <p:extLst>
      <p:ext uri="{BB962C8B-B14F-4D97-AF65-F5344CB8AC3E}">
        <p14:creationId xmlns:p14="http://schemas.microsoft.com/office/powerpoint/2010/main" val="27995079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Read slide</a:t>
            </a:r>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52</a:t>
            </a:fld>
            <a:endParaRPr lang="en-US" dirty="0"/>
          </a:p>
        </p:txBody>
      </p:sp>
    </p:spTree>
    <p:extLst>
      <p:ext uri="{BB962C8B-B14F-4D97-AF65-F5344CB8AC3E}">
        <p14:creationId xmlns:p14="http://schemas.microsoft.com/office/powerpoint/2010/main" val="22596677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Read slide</a:t>
            </a:r>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53</a:t>
            </a:fld>
            <a:endParaRPr lang="en-US" dirty="0"/>
          </a:p>
        </p:txBody>
      </p:sp>
    </p:spTree>
    <p:extLst>
      <p:ext uri="{BB962C8B-B14F-4D97-AF65-F5344CB8AC3E}">
        <p14:creationId xmlns:p14="http://schemas.microsoft.com/office/powerpoint/2010/main" val="32009690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Read slide</a:t>
            </a:r>
          </a:p>
          <a:p>
            <a:endParaRPr lang="en-US" dirty="0"/>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54</a:t>
            </a:fld>
            <a:endParaRPr lang="en-US" dirty="0"/>
          </a:p>
        </p:txBody>
      </p:sp>
    </p:spTree>
    <p:extLst>
      <p:ext uri="{BB962C8B-B14F-4D97-AF65-F5344CB8AC3E}">
        <p14:creationId xmlns:p14="http://schemas.microsoft.com/office/powerpoint/2010/main" val="35656780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Read slide</a:t>
            </a:r>
          </a:p>
          <a:p>
            <a:endParaRPr lang="en-US" dirty="0"/>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55</a:t>
            </a:fld>
            <a:endParaRPr lang="en-US" dirty="0"/>
          </a:p>
        </p:txBody>
      </p:sp>
    </p:spTree>
    <p:extLst>
      <p:ext uri="{BB962C8B-B14F-4D97-AF65-F5344CB8AC3E}">
        <p14:creationId xmlns:p14="http://schemas.microsoft.com/office/powerpoint/2010/main" val="40122661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r>
              <a:rPr lang="en-US" dirty="0"/>
              <a:t>Thank you.</a:t>
            </a:r>
          </a:p>
        </p:txBody>
      </p:sp>
      <p:sp>
        <p:nvSpPr>
          <p:cNvPr id="4" name="Slide Number Placeholder 3"/>
          <p:cNvSpPr>
            <a:spLocks noGrp="1"/>
          </p:cNvSpPr>
          <p:nvPr>
            <p:ph type="sldNum" sz="quarter" idx="5"/>
          </p:nvPr>
        </p:nvSpPr>
        <p:spPr/>
        <p:txBody>
          <a:bodyPr/>
          <a:lstStyle/>
          <a:p>
            <a:fld id="{198E7F39-DC2F-9A49-9C9A-71F1AB5835AA}" type="slidenum">
              <a:rPr lang="en-US" smtClean="0"/>
              <a:pPr/>
              <a:t>56</a:t>
            </a:fld>
            <a:endParaRPr lang="en-US" dirty="0"/>
          </a:p>
        </p:txBody>
      </p:sp>
    </p:spTree>
    <p:extLst>
      <p:ext uri="{BB962C8B-B14F-4D97-AF65-F5344CB8AC3E}">
        <p14:creationId xmlns:p14="http://schemas.microsoft.com/office/powerpoint/2010/main" val="639225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financial professional agree that that the average person will need approximately 80% of their pre-retirement income to sustain the same lifestyle after they retire. The kind of retirement you will be able to enjoy depends largely on how you save for retirement now while considering other key factors as we save for this income replacement goal.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defRPr/>
            </a:pPr>
            <a:r>
              <a:rPr lang="en-US" dirty="0"/>
              <a:t>Another important factor to consider is how long you </a:t>
            </a:r>
            <a:r>
              <a:rPr lang="en-US" dirty="0">
                <a:effectLst/>
                <a:latin typeface="Calibri"/>
                <a:ea typeface="Calibri" panose="020F0502020204030204" pitchFamily="34" charset="0"/>
                <a:cs typeface="Calibri"/>
              </a:rPr>
              <a:t>will live. Unfortunately, </a:t>
            </a:r>
            <a:r>
              <a:rPr lang="en-US" dirty="0">
                <a:latin typeface="Calibri"/>
                <a:ea typeface="Calibri" panose="020F0502020204030204" pitchFamily="34" charset="0"/>
                <a:cs typeface="Calibri"/>
              </a:rPr>
              <a:t>we don't know how long we're going to live and how long our retirement savings will have to last. </a:t>
            </a:r>
            <a:r>
              <a:rPr lang="en-US" kern="1200" dirty="0">
                <a:solidFill>
                  <a:srgbClr val="40474B"/>
                </a:solidFill>
                <a:latin typeface="Arial" panose="020B0604020202020204" pitchFamily="34" charset="0"/>
                <a:ea typeface="Calibri" panose="020F0502020204030204" pitchFamily="34" charset="0"/>
                <a:cs typeface="Calibri"/>
              </a:rPr>
              <a:t>However, </a:t>
            </a:r>
            <a:r>
              <a:rPr lang="en-US" dirty="0">
                <a:latin typeface="Calibri"/>
                <a:ea typeface="Calibri" panose="020F0502020204030204" pitchFamily="34" charset="0"/>
                <a:cs typeface="Calibri"/>
              </a:rPr>
              <a:t>we</a:t>
            </a:r>
            <a:r>
              <a:rPr lang="en-US" dirty="0">
                <a:effectLst/>
                <a:latin typeface="Calibri"/>
                <a:ea typeface="Calibri" panose="020F0502020204030204" pitchFamily="34" charset="0"/>
                <a:cs typeface="Calibri"/>
              </a:rPr>
              <a:t> can estimate. According to the Social Security Administration, one out of three adults at age 65 today will live past 90, and one in seven will live past 95. So, we need to plan on longevity being a reality.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defRPr/>
            </a:pPr>
            <a:r>
              <a:rPr lang="en-US" dirty="0">
                <a:effectLst/>
                <a:latin typeface="Calibri"/>
                <a:ea typeface="Calibri" panose="020F0502020204030204" pitchFamily="34" charset="0"/>
                <a:cs typeface="Calibri"/>
              </a:rPr>
              <a:t>Finally, we also need to consider the cost of living during our retirement years. The costs of goods and services today will not be the same during our retirement years. As a matter of fact, the cost of living will likely be more due to inflation.</a:t>
            </a:r>
            <a:r>
              <a:rPr lang="en-US" dirty="0">
                <a:latin typeface="Calibri"/>
                <a:ea typeface="Calibri" panose="020F0502020204030204" pitchFamily="34" charset="0"/>
                <a:cs typeface="Calibri"/>
              </a:rPr>
              <a:t> </a:t>
            </a:r>
            <a:r>
              <a:rPr lang="en-US" dirty="0">
                <a:effectLst/>
                <a:latin typeface="Calibri"/>
                <a:ea typeface="Calibri" panose="020F0502020204030204" pitchFamily="34" charset="0"/>
                <a:cs typeface="Calibri"/>
              </a:rPr>
              <a:t>W</a:t>
            </a:r>
            <a:r>
              <a:rPr lang="en-US" dirty="0">
                <a:latin typeface="Calibri"/>
                <a:ea typeface="Calibri" panose="020F0502020204030204" pitchFamily="34" charset="0"/>
                <a:cs typeface="Calibri"/>
              </a:rPr>
              <a:t>hile 80 percent of our annual income may be sufficient when we retire, that amount of income will likely need to increase over time, due to inflation.</a:t>
            </a:r>
          </a:p>
          <a:p>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effectLst/>
                <a:latin typeface="Calibri"/>
                <a:ea typeface="Calibri" panose="020F0502020204030204" pitchFamily="34" charset="0"/>
                <a:cs typeface="Calibri"/>
              </a:rPr>
              <a:t>I’m sure everyone has felt the impact of record high inflation in recent months whether it’s at the grocery store or at the gas pump. While it’s certainly had a significant impact on our economy, it’s important to remember that surges like this are historically more short-term spikes rather than long-term trends. With that in mind, let’s look at an example of the impact of inflation over time.</a:t>
            </a:r>
            <a:r>
              <a:rPr lang="en-US" dirty="0">
                <a:latin typeface="Calibri"/>
                <a:ea typeface="Calibri" panose="020F0502020204030204" pitchFamily="34" charset="0"/>
                <a:cs typeface="Calibri"/>
              </a:rPr>
              <a:t> </a:t>
            </a:r>
            <a:endParaRPr lang="en-US" dirty="0">
              <a:cs typeface="Calibri"/>
            </a:endParaRPr>
          </a:p>
          <a:p>
            <a:endParaRPr lang="en-US" dirty="0"/>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6</a:t>
            </a:fld>
            <a:endParaRPr lang="en-US" dirty="0"/>
          </a:p>
        </p:txBody>
      </p:sp>
    </p:spTree>
    <p:extLst>
      <p:ext uri="{BB962C8B-B14F-4D97-AF65-F5344CB8AC3E}">
        <p14:creationId xmlns:p14="http://schemas.microsoft.com/office/powerpoint/2010/main" val="1601335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effectLst/>
                <a:latin typeface="Arial" panose="020B0604020202020204" pitchFamily="34" charset="0"/>
                <a:cs typeface="Arial" panose="020B0604020202020204" pitchFamily="34" charset="0"/>
              </a:rPr>
              <a:t>Let’s say you put aside $1,000 today to use in retirement — whether that’s 10, 20, or 30 years from now — at a minimum, I’m sure you’d like that $1,000 to buy then what it buys today. For that $1,000 to retain its “purchasing power,” you need it to grow to keep pace with inflation.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dirty="0">
              <a:effectLst/>
              <a:latin typeface="Arial" panose="020B0604020202020204" pitchFamily="34" charset="0"/>
              <a:cs typeface="Arial" panose="020B0604020202020204" pitchFamily="34" charset="0"/>
            </a:endParaRPr>
          </a:p>
          <a:p>
            <a:pPr marL="0" marR="0">
              <a:lnSpc>
                <a:spcPct val="107000"/>
              </a:lnSpc>
              <a:spcBef>
                <a:spcPts val="0"/>
              </a:spcBef>
              <a:spcAft>
                <a:spcPts val="800"/>
              </a:spcAft>
            </a:pPr>
            <a:r>
              <a:rPr lang="en-US" dirty="0">
                <a:effectLst/>
                <a:latin typeface="Arial" panose="020B0604020202020204" pitchFamily="34" charset="0"/>
                <a:ea typeface="Calibri" panose="020F0502020204030204" pitchFamily="34" charset="0"/>
                <a:cs typeface="Arial" panose="020B0604020202020204" pitchFamily="34" charset="0"/>
              </a:rPr>
              <a:t>This chart shows the </a:t>
            </a:r>
            <a:r>
              <a:rPr lang="en-US" kern="1200" dirty="0">
                <a:effectLst/>
                <a:latin typeface="Arial" panose="020B0604020202020204" pitchFamily="34" charset="0"/>
                <a:ea typeface="Times New Roman" panose="02020603050405020304" pitchFamily="18" charset="0"/>
                <a:cs typeface="Arial" panose="020B0604020202020204" pitchFamily="34" charset="0"/>
              </a:rPr>
              <a:t>impact of different rates of inflation on $1,000. On the right, you’ll see what you need your $1,000 today to grow to over 20 years, just to maintain its “purchasing power,” or be able to buy what it can buy today. Each color-coded line represents a different potential inflation rate. </a:t>
            </a:r>
          </a:p>
          <a:p>
            <a:pPr marL="0" marR="0">
              <a:lnSpc>
                <a:spcPct val="107000"/>
              </a:lnSpc>
              <a:spcBef>
                <a:spcPts val="0"/>
              </a:spcBef>
              <a:spcAft>
                <a:spcPts val="800"/>
              </a:spcAft>
            </a:pPr>
            <a:endParaRPr lang="en-US" kern="1200" dirty="0">
              <a:effectLst/>
              <a:latin typeface="Arial" panose="020B0604020202020204" pitchFamily="34" charset="0"/>
              <a:cs typeface="Arial" panose="020B0604020202020204" pitchFamily="34" charset="0"/>
            </a:endParaRPr>
          </a:p>
          <a:p>
            <a:pPr marL="0" marR="0">
              <a:lnSpc>
                <a:spcPct val="107000"/>
              </a:lnSpc>
              <a:spcBef>
                <a:spcPts val="0"/>
              </a:spcBef>
              <a:spcAft>
                <a:spcPts val="800"/>
              </a:spcAft>
            </a:pPr>
            <a:r>
              <a:rPr lang="en-US" dirty="0">
                <a:latin typeface="Arial"/>
                <a:cs typeface="Arial"/>
              </a:rPr>
              <a:t>Not only is it important that we save for retirement, but we need to have those savings grow over time to ensure our income in retirement keeps pace with inflation.</a:t>
            </a:r>
          </a:p>
          <a:p>
            <a:pPr algn="l"/>
            <a:endParaRPr lang="en-US" b="0" i="0" dirty="0">
              <a:effectLst/>
              <a:latin typeface="Arial" panose="020B0604020202020204" pitchFamily="34" charset="0"/>
              <a:cs typeface="Arial" panose="020B0604020202020204" pitchFamily="34" charset="0"/>
            </a:endParaRPr>
          </a:p>
          <a:p>
            <a:pPr algn="l" fontAlgn="base"/>
            <a:endParaRPr lang="en-US" b="0" i="0" dirty="0">
              <a:effectLst/>
              <a:latin typeface="Arial" panose="020B0604020202020204" pitchFamily="34" charset="0"/>
              <a:cs typeface="Arial" panose="020B0604020202020204" pitchFamily="34" charset="0"/>
            </a:endParaRPr>
          </a:p>
          <a:p>
            <a:pPr algn="l" fontAlgn="base"/>
            <a:endParaRPr lang="en-US" b="0" i="0" dirty="0">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7</a:t>
            </a:fld>
            <a:endParaRPr lang="en-US" dirty="0"/>
          </a:p>
        </p:txBody>
      </p:sp>
    </p:spTree>
    <p:extLst>
      <p:ext uri="{BB962C8B-B14F-4D97-AF65-F5344CB8AC3E}">
        <p14:creationId xmlns:p14="http://schemas.microsoft.com/office/powerpoint/2010/main" val="2353810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pPr>
              <a:lnSpc>
                <a:spcPct val="107000"/>
              </a:lnSpc>
              <a:defRPr/>
            </a:pPr>
            <a:r>
              <a:rPr lang="en-US" sz="1000" dirty="0">
                <a:ea typeface="Calibri" panose="020F0502020204030204" pitchFamily="34" charset="0"/>
              </a:rPr>
              <a:t>Let’s take a moment to recap some of the keys to a successful retirement strategy.</a:t>
            </a:r>
            <a:endParaRPr lang="en-US" sz="1000" dirty="0"/>
          </a:p>
          <a:p>
            <a:pPr>
              <a:lnSpc>
                <a:spcPct val="107000"/>
              </a:lnSpc>
              <a:defRPr/>
            </a:pPr>
            <a:endParaRPr lang="en-US" sz="1000" dirty="0">
              <a:ea typeface="Calibri" panose="020F0502020204030204" pitchFamily="34" charset="0"/>
            </a:endParaRPr>
          </a:p>
          <a:p>
            <a:pPr>
              <a:lnSpc>
                <a:spcPct val="107000"/>
              </a:lnSpc>
              <a:defRPr/>
            </a:pPr>
            <a:r>
              <a:rPr lang="en-US" sz="1000" dirty="0">
                <a:ea typeface="Calibri" panose="020F0502020204030204" pitchFamily="34" charset="0"/>
              </a:rPr>
              <a:t>1.  We should all try to save as much as we can, as soon as we can.</a:t>
            </a:r>
          </a:p>
          <a:p>
            <a:pPr>
              <a:lnSpc>
                <a:spcPct val="107000"/>
              </a:lnSpc>
              <a:defRPr/>
            </a:pPr>
            <a:r>
              <a:rPr lang="en-US" sz="1000" dirty="0">
                <a:ea typeface="Calibri" panose="020F0502020204030204" pitchFamily="34" charset="0"/>
              </a:rPr>
              <a:t>2.  We'll probably need to rely on more than just Social Security in retirement. </a:t>
            </a:r>
          </a:p>
          <a:p>
            <a:pPr>
              <a:lnSpc>
                <a:spcPct val="107000"/>
              </a:lnSpc>
              <a:defRPr/>
            </a:pPr>
            <a:r>
              <a:rPr lang="en-US" sz="1000" dirty="0">
                <a:ea typeface="Calibri" panose="020F0502020204030204" pitchFamily="34" charset="0"/>
              </a:rPr>
              <a:t>3.  We'll need to put the money we save to work, so that money can grow and help us keep pace with inflation.</a:t>
            </a:r>
          </a:p>
          <a:p>
            <a:pPr>
              <a:lnSpc>
                <a:spcPct val="107000"/>
              </a:lnSpc>
              <a:defRPr/>
            </a:pPr>
            <a:endParaRPr lang="en-US" sz="1000" dirty="0">
              <a:ea typeface="Calibri" panose="020F0502020204030204" pitchFamily="34" charset="0"/>
            </a:endParaRPr>
          </a:p>
          <a:p>
            <a:pPr>
              <a:lnSpc>
                <a:spcPct val="107000"/>
              </a:lnSpc>
              <a:defRPr/>
            </a:pPr>
            <a:r>
              <a:rPr lang="en-US" sz="1000" dirty="0">
                <a:ea typeface="Calibri" panose="020F0502020204030204" pitchFamily="34" charset="0"/>
              </a:rPr>
              <a:t>The features and benefits of your workplace retirement plan can help you along the way. I</a:t>
            </a:r>
            <a:r>
              <a:rPr lang="en-US" sz="1000" dirty="0">
                <a:effectLst/>
                <a:ea typeface="Calibri" panose="020F0502020204030204" pitchFamily="34" charset="0"/>
              </a:rPr>
              <a:t>t begins with enrolling in the plan as soon as you are able, then contributing what you can afford, and finally investing your money appropriately! </a:t>
            </a:r>
            <a:endParaRPr lang="en-US" sz="1000" dirty="0">
              <a:ea typeface="Calibri" panose="020F0502020204030204" pitchFamily="34" charset="0"/>
            </a:endParaRPr>
          </a:p>
          <a:p>
            <a:pPr>
              <a:lnSpc>
                <a:spcPct val="107000"/>
              </a:lnSpc>
              <a:defRPr/>
            </a:pPr>
            <a:endParaRPr lang="en-US" sz="1000" dirty="0">
              <a:ea typeface="Calibri" panose="020F0502020204030204" pitchFamily="34" charset="0"/>
            </a:endParaRPr>
          </a:p>
          <a:p>
            <a:pPr>
              <a:lnSpc>
                <a:spcPct val="107000"/>
              </a:lnSpc>
              <a:defRPr/>
            </a:pPr>
            <a:r>
              <a:rPr lang="en-US" sz="1000" dirty="0">
                <a:effectLst/>
                <a:ea typeface="Calibri" panose="020F0502020204030204" pitchFamily="34" charset="0"/>
              </a:rPr>
              <a:t>Let’s </a:t>
            </a:r>
            <a:r>
              <a:rPr lang="en-US" sz="1000" dirty="0">
                <a:ea typeface="Calibri" panose="020F0502020204030204" pitchFamily="34" charset="0"/>
              </a:rPr>
              <a:t>look at how you can accomplish this in more detail</a:t>
            </a:r>
            <a:r>
              <a:rPr lang="en-US" sz="1000" dirty="0">
                <a:effectLst/>
                <a:ea typeface="Calibri" panose="020F0502020204030204" pitchFamily="34" charset="0"/>
              </a:rPr>
              <a:t>.</a:t>
            </a:r>
            <a:endParaRPr lang="en-US" sz="1000" dirty="0"/>
          </a:p>
          <a:p>
            <a:pPr marL="0" marR="0">
              <a:lnSpc>
                <a:spcPct val="107000"/>
              </a:lnSpc>
              <a:spcBef>
                <a:spcPts val="0"/>
              </a:spcBef>
              <a:spcAft>
                <a:spcPts val="0"/>
              </a:spcAft>
            </a:pPr>
            <a:endParaRPr lang="en-US" sz="1000" dirty="0">
              <a:effectLst/>
              <a:ea typeface="Calibri" panose="020F0502020204030204" pitchFamily="34" charset="0"/>
            </a:endParaRPr>
          </a:p>
        </p:txBody>
      </p:sp>
      <p:sp>
        <p:nvSpPr>
          <p:cNvPr id="4" name="Slide Number Placeholder 3"/>
          <p:cNvSpPr>
            <a:spLocks noGrp="1"/>
          </p:cNvSpPr>
          <p:nvPr>
            <p:ph type="sldNum" sz="quarter" idx="5"/>
          </p:nvPr>
        </p:nvSpPr>
        <p:spPr>
          <a:xfrm>
            <a:off x="6274675" y="8872151"/>
            <a:ext cx="581737" cy="271849"/>
          </a:xfrm>
        </p:spPr>
        <p:txBody>
          <a:bodyPr/>
          <a:lstStyle/>
          <a:p>
            <a:fld id="{198E7F39-DC2F-9A49-9C9A-71F1AB5835AA}" type="slidenum">
              <a:rPr lang="en-US" smtClean="0"/>
              <a:pPr/>
              <a:t>8</a:t>
            </a:fld>
            <a:endParaRPr lang="en-US" dirty="0"/>
          </a:p>
        </p:txBody>
      </p:sp>
    </p:spTree>
    <p:extLst>
      <p:ext uri="{BB962C8B-B14F-4D97-AF65-F5344CB8AC3E}">
        <p14:creationId xmlns:p14="http://schemas.microsoft.com/office/powerpoint/2010/main" val="3643517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590550"/>
            <a:ext cx="5486400" cy="3086100"/>
          </a:xfrm>
        </p:spPr>
      </p:sp>
      <p:sp>
        <p:nvSpPr>
          <p:cNvPr id="3" name="Notes Placeholder 2"/>
          <p:cNvSpPr>
            <a:spLocks noGrp="1"/>
          </p:cNvSpPr>
          <p:nvPr>
            <p:ph type="body" idx="1"/>
          </p:nvPr>
        </p:nvSpPr>
        <p:spPr/>
        <p:txBody>
          <a:bodyPr/>
          <a:lstStyle/>
          <a:p>
            <a:r>
              <a:rPr lang="en-US" dirty="0"/>
              <a:t>Your retirement plan offers benefits that are unique to those who enroll in the plan. The most significant benefits are that it offers you a tax-advantaged way to save for retirement, a systematic way to save for retirement on a regular basis, and a variety of investment choices that can help your savings grow. </a:t>
            </a:r>
          </a:p>
          <a:p>
            <a:endParaRPr lang="en-US" dirty="0"/>
          </a:p>
          <a:p>
            <a:r>
              <a:rPr lang="en-US" dirty="0"/>
              <a:t>Let’s look at the powerful, tax-advantaged ways to save.   </a:t>
            </a:r>
          </a:p>
          <a:p>
            <a:endParaRPr lang="en-US" dirty="0"/>
          </a:p>
        </p:txBody>
      </p:sp>
      <p:sp>
        <p:nvSpPr>
          <p:cNvPr id="4" name="Slide Number Placeholder 3"/>
          <p:cNvSpPr>
            <a:spLocks noGrp="1"/>
          </p:cNvSpPr>
          <p:nvPr>
            <p:ph type="sldNum" sz="quarter" idx="5"/>
          </p:nvPr>
        </p:nvSpPr>
        <p:spPr>
          <a:xfrm>
            <a:off x="6253655" y="8872151"/>
            <a:ext cx="602758" cy="271849"/>
          </a:xfrm>
        </p:spPr>
        <p:txBody>
          <a:bodyPr/>
          <a:lstStyle/>
          <a:p>
            <a:fld id="{198E7F39-DC2F-9A49-9C9A-71F1AB5835AA}" type="slidenum">
              <a:rPr lang="en-US" smtClean="0"/>
              <a:pPr/>
              <a:t>9</a:t>
            </a:fld>
            <a:endParaRPr lang="en-US" dirty="0"/>
          </a:p>
        </p:txBody>
      </p:sp>
    </p:spTree>
    <p:extLst>
      <p:ext uri="{BB962C8B-B14F-4D97-AF65-F5344CB8AC3E}">
        <p14:creationId xmlns:p14="http://schemas.microsoft.com/office/powerpoint/2010/main" val="262526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dirty="0"/>
          </a:p>
        </p:txBody>
      </p:sp>
    </p:spTree>
    <p:extLst>
      <p:ext uri="{BB962C8B-B14F-4D97-AF65-F5344CB8AC3E}">
        <p14:creationId xmlns:p14="http://schemas.microsoft.com/office/powerpoint/2010/main" val="19992793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Image_One or Two Line Headline with Two Columns">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15F9AF0-D982-0C44-ABED-8DBD552BB5C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199" y="758156"/>
            <a:ext cx="8315854" cy="1039129"/>
          </a:xfrm>
          <a:custGeom>
            <a:avLst/>
            <a:gdLst>
              <a:gd name="connsiteX0" fmla="*/ 0 w 8315854"/>
              <a:gd name="connsiteY0" fmla="*/ 0 h 1039129"/>
              <a:gd name="connsiteX1" fmla="*/ 8315854 w 8315854"/>
              <a:gd name="connsiteY1" fmla="*/ 0 h 1039129"/>
              <a:gd name="connsiteX2" fmla="*/ 8315854 w 8315854"/>
              <a:gd name="connsiteY2" fmla="*/ 1335 h 1039129"/>
              <a:gd name="connsiteX3" fmla="*/ 7960638 w 8315854"/>
              <a:gd name="connsiteY3" fmla="*/ 1039129 h 1039129"/>
              <a:gd name="connsiteX4" fmla="*/ 0 w 8315854"/>
              <a:gd name="connsiteY4" fmla="*/ 1039129 h 1039129"/>
              <a:gd name="connsiteX5" fmla="*/ 0 w 8315854"/>
              <a:gd name="connsiteY5" fmla="*/ 0 h 10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5854" h="1039129">
                <a:moveTo>
                  <a:pt x="0" y="0"/>
                </a:moveTo>
                <a:lnTo>
                  <a:pt x="8315854" y="0"/>
                </a:lnTo>
                <a:lnTo>
                  <a:pt x="8315854" y="1335"/>
                </a:lnTo>
                <a:lnTo>
                  <a:pt x="7960638" y="1039129"/>
                </a:lnTo>
                <a:lnTo>
                  <a:pt x="0" y="1039129"/>
                </a:lnTo>
                <a:lnTo>
                  <a:pt x="0" y="0"/>
                </a:lnTo>
                <a:close/>
              </a:path>
            </a:pathLst>
          </a:custGeom>
        </p:spPr>
      </p:pic>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dirty="0"/>
          </a:p>
        </p:txBody>
      </p:sp>
      <p:sp>
        <p:nvSpPr>
          <p:cNvPr id="33" name="Text Placeholder 32">
            <a:extLst>
              <a:ext uri="{FF2B5EF4-FFF2-40B4-BE49-F238E27FC236}">
                <a16:creationId xmlns:a16="http://schemas.microsoft.com/office/drawing/2014/main" id="{75B25D6B-EAD6-1C42-A839-D31104717044}"/>
              </a:ext>
            </a:extLst>
          </p:cNvPr>
          <p:cNvSpPr>
            <a:spLocks noGrp="1"/>
          </p:cNvSpPr>
          <p:nvPr>
            <p:ph type="body" sz="quarter" idx="11" hasCustomPrompt="1"/>
          </p:nvPr>
        </p:nvSpPr>
        <p:spPr>
          <a:xfrm>
            <a:off x="360014" y="2677867"/>
            <a:ext cx="3490091" cy="914400"/>
          </a:xfrm>
          <a:prstGeom prst="rect">
            <a:avLst/>
          </a:prstGeom>
        </p:spPr>
        <p:txBody>
          <a:bodyPr/>
          <a:lstStyle>
            <a:lvl1pPr marL="0" indent="0">
              <a:lnSpc>
                <a:spcPct val="100000"/>
              </a:lnSpc>
              <a:spcBef>
                <a:spcPts val="0"/>
              </a:spcBef>
              <a:buNone/>
              <a:defRPr sz="1200">
                <a:solidFill>
                  <a:schemeClr val="tx1"/>
                </a:solidFill>
                <a:latin typeface="Georgia" panose="02040502050405020303" pitchFamily="18" charset="0"/>
              </a:defRPr>
            </a:lvl1pPr>
            <a:lvl2pPr marL="342900" indent="0">
              <a:buNone/>
              <a:defRPr sz="1100">
                <a:latin typeface="Georgia" panose="02040502050405020303" pitchFamily="18" charset="0"/>
              </a:defRPr>
            </a:lvl2pPr>
            <a:lvl3pPr marL="685800" indent="0">
              <a:buNone/>
              <a:defRPr sz="1050">
                <a:latin typeface="Georgia" panose="02040502050405020303" pitchFamily="18" charset="0"/>
              </a:defRPr>
            </a:lvl3pPr>
            <a:lvl4pPr marL="1028700" indent="0">
              <a:buNone/>
              <a:defRPr sz="1000">
                <a:latin typeface="Georgia" panose="02040502050405020303" pitchFamily="18" charset="0"/>
              </a:defRPr>
            </a:lvl4pPr>
            <a:lvl5pPr marL="1371600" indent="0">
              <a:buNone/>
              <a:defRPr sz="1000">
                <a:latin typeface="Georgia" panose="02040502050405020303" pitchFamily="18" charset="0"/>
              </a:defRPr>
            </a:lvl5pPr>
          </a:lstStyle>
          <a:p>
            <a:pPr lvl="0"/>
            <a:r>
              <a:rPr lang="en-US" dirty="0"/>
              <a:t>Click here to enter a subhead. Explanatory subhead here. We believe no single firm is the best a managing every asset class.</a:t>
            </a:r>
          </a:p>
        </p:txBody>
      </p:sp>
      <p:sp>
        <p:nvSpPr>
          <p:cNvPr id="13" name="Text Placeholder 5">
            <a:extLst>
              <a:ext uri="{FF2B5EF4-FFF2-40B4-BE49-F238E27FC236}">
                <a16:creationId xmlns:a16="http://schemas.microsoft.com/office/drawing/2014/main" id="{D3A46A51-37E9-7E4E-9426-F6AD6A7A6F0A}"/>
              </a:ext>
            </a:extLst>
          </p:cNvPr>
          <p:cNvSpPr>
            <a:spLocks noGrp="1"/>
          </p:cNvSpPr>
          <p:nvPr>
            <p:ph type="body" sz="quarter" idx="14" hasCustomPrompt="1"/>
          </p:nvPr>
        </p:nvSpPr>
        <p:spPr>
          <a:xfrm>
            <a:off x="4718350" y="2701149"/>
            <a:ext cx="3692482" cy="1886722"/>
          </a:xfrm>
          <a:prstGeom prst="rect">
            <a:avLst/>
          </a:prstGeom>
        </p:spPr>
        <p:txBody>
          <a:bodyPr/>
          <a:lstStyle>
            <a:lvl1pPr marL="171450" marR="0" indent="-171450" algn="l" defTabSz="685800" rtl="0" eaLnBrk="1" fontAlgn="auto" latinLnBrk="0" hangingPunct="1">
              <a:lnSpc>
                <a:spcPct val="100000"/>
              </a:lnSpc>
              <a:spcBef>
                <a:spcPts val="0"/>
              </a:spcBef>
              <a:spcAft>
                <a:spcPts val="600"/>
              </a:spcAft>
              <a:buClr>
                <a:schemeClr val="tx1"/>
              </a:buClr>
              <a:buSzPct val="85000"/>
              <a:buFont typeface="Arial" panose="020B0604020202020204" pitchFamily="34" charset="0"/>
              <a:buChar char="•"/>
              <a:tabLst/>
              <a:defRPr sz="1000">
                <a:solidFill>
                  <a:schemeClr val="tx1"/>
                </a:solidFill>
              </a:defRPr>
            </a:lvl1pPr>
            <a:lvl2pPr marL="119063" indent="-111125">
              <a:lnSpc>
                <a:spcPct val="100000"/>
              </a:lnSpc>
              <a:spcBef>
                <a:spcPts val="0"/>
              </a:spcBef>
              <a:buClr>
                <a:schemeClr val="tx1"/>
              </a:buClr>
              <a:buSzPct val="85000"/>
              <a:tabLst/>
              <a:defRPr sz="1000">
                <a:solidFill>
                  <a:schemeClr val="tx1"/>
                </a:solidFill>
              </a:defRPr>
            </a:lvl2pPr>
            <a:lvl3pPr marL="228600" indent="-114300">
              <a:lnSpc>
                <a:spcPct val="100000"/>
              </a:lnSpc>
              <a:spcBef>
                <a:spcPts val="0"/>
              </a:spcBef>
              <a:buClr>
                <a:schemeClr val="tx1"/>
              </a:buClr>
              <a:buFont typeface="System Font Regular"/>
              <a:buChar char="-"/>
              <a:tabLst/>
              <a:defRPr sz="1000">
                <a:solidFill>
                  <a:schemeClr val="tx1"/>
                </a:solidFill>
              </a:defRPr>
            </a:lvl3pPr>
            <a:lvl4pPr>
              <a:lnSpc>
                <a:spcPct val="100000"/>
              </a:lnSpc>
              <a:spcBef>
                <a:spcPts val="0"/>
              </a:spcBef>
              <a:defRPr sz="1000"/>
            </a:lvl4pPr>
            <a:lvl5pPr>
              <a:lnSpc>
                <a:spcPct val="100000"/>
              </a:lnSpc>
              <a:spcBef>
                <a:spcPts val="0"/>
              </a:spcBef>
              <a:defRPr sz="1000"/>
            </a:lvl5pPr>
          </a:lstStyle>
          <a:p>
            <a:pPr lvl="0"/>
            <a:r>
              <a:rPr lang="en-US" dirty="0"/>
              <a:t>Click to enter main body text filled in here. This is a bulleted format. Our diversified approach applies the portfolio management experience of numerous and varied asset managers throughout the industry.</a:t>
            </a:r>
          </a:p>
          <a:p>
            <a:pPr lvl="0"/>
            <a:r>
              <a:rPr lang="en-US" dirty="0"/>
              <a:t>Our philosophy is what led us becoming a pioneer in the sub-advised mutual fund business. We know how to select and monitor a diverse array of money managers to seek better business results.</a:t>
            </a:r>
          </a:p>
        </p:txBody>
      </p:sp>
      <p:sp>
        <p:nvSpPr>
          <p:cNvPr id="7" name="Title 4">
            <a:extLst>
              <a:ext uri="{FF2B5EF4-FFF2-40B4-BE49-F238E27FC236}">
                <a16:creationId xmlns:a16="http://schemas.microsoft.com/office/drawing/2014/main" id="{4DA4188A-7531-2143-9AC1-C310DA7576F7}"/>
              </a:ext>
            </a:extLst>
          </p:cNvPr>
          <p:cNvSpPr>
            <a:spLocks noGrp="1"/>
          </p:cNvSpPr>
          <p:nvPr>
            <p:ph type="title" hasCustomPrompt="1"/>
          </p:nvPr>
        </p:nvSpPr>
        <p:spPr>
          <a:xfrm>
            <a:off x="359414" y="1898211"/>
            <a:ext cx="7320171" cy="320913"/>
          </a:xfrm>
          <a:prstGeom prst="rect">
            <a:avLst/>
          </a:prstGeom>
        </p:spPr>
        <p:txBody>
          <a:bodyPr anchor="t" anchorCtr="0"/>
          <a:lstStyle>
            <a:lvl1pPr>
              <a:lnSpc>
                <a:spcPct val="100000"/>
              </a:lnSpc>
              <a:defRPr sz="2000" cap="all" baseline="0">
                <a:latin typeface="Impact" panose="020B0806030902050204" pitchFamily="34" charset="0"/>
              </a:defRPr>
            </a:lvl1pPr>
          </a:lstStyle>
          <a:p>
            <a:r>
              <a:rPr lang="en-US" sz="2000" dirty="0">
                <a:latin typeface="Impact" panose="020B0806030902050204" pitchFamily="34" charset="0"/>
                <a:cs typeface="Arial"/>
              </a:rPr>
              <a:t>Click to add a one or two-line headline</a:t>
            </a:r>
          </a:p>
        </p:txBody>
      </p:sp>
    </p:spTree>
    <p:extLst>
      <p:ext uri="{BB962C8B-B14F-4D97-AF65-F5344CB8AC3E}">
        <p14:creationId xmlns:p14="http://schemas.microsoft.com/office/powerpoint/2010/main" val="2307059024"/>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Image_One or Two Line Headline with Two Colum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dirty="0"/>
          </a:p>
        </p:txBody>
      </p:sp>
      <p:sp>
        <p:nvSpPr>
          <p:cNvPr id="33" name="Text Placeholder 32">
            <a:extLst>
              <a:ext uri="{FF2B5EF4-FFF2-40B4-BE49-F238E27FC236}">
                <a16:creationId xmlns:a16="http://schemas.microsoft.com/office/drawing/2014/main" id="{75B25D6B-EAD6-1C42-A839-D31104717044}"/>
              </a:ext>
            </a:extLst>
          </p:cNvPr>
          <p:cNvSpPr>
            <a:spLocks noGrp="1"/>
          </p:cNvSpPr>
          <p:nvPr>
            <p:ph type="body" sz="quarter" idx="11" hasCustomPrompt="1"/>
          </p:nvPr>
        </p:nvSpPr>
        <p:spPr>
          <a:xfrm>
            <a:off x="360014" y="2677867"/>
            <a:ext cx="3490091" cy="914400"/>
          </a:xfrm>
          <a:prstGeom prst="rect">
            <a:avLst/>
          </a:prstGeom>
        </p:spPr>
        <p:txBody>
          <a:bodyPr/>
          <a:lstStyle>
            <a:lvl1pPr marL="0" indent="0">
              <a:lnSpc>
                <a:spcPct val="100000"/>
              </a:lnSpc>
              <a:spcBef>
                <a:spcPts val="0"/>
              </a:spcBef>
              <a:buNone/>
              <a:defRPr sz="1200">
                <a:solidFill>
                  <a:schemeClr val="tx1"/>
                </a:solidFill>
                <a:latin typeface="Georgia" panose="02040502050405020303" pitchFamily="18" charset="0"/>
              </a:defRPr>
            </a:lvl1pPr>
            <a:lvl2pPr marL="342900" indent="0">
              <a:buNone/>
              <a:defRPr sz="1100">
                <a:latin typeface="Georgia" panose="02040502050405020303" pitchFamily="18" charset="0"/>
              </a:defRPr>
            </a:lvl2pPr>
            <a:lvl3pPr marL="685800" indent="0">
              <a:buNone/>
              <a:defRPr sz="1050">
                <a:latin typeface="Georgia" panose="02040502050405020303" pitchFamily="18" charset="0"/>
              </a:defRPr>
            </a:lvl3pPr>
            <a:lvl4pPr marL="1028700" indent="0">
              <a:buNone/>
              <a:defRPr sz="1000">
                <a:latin typeface="Georgia" panose="02040502050405020303" pitchFamily="18" charset="0"/>
              </a:defRPr>
            </a:lvl4pPr>
            <a:lvl5pPr marL="1371600" indent="0">
              <a:buNone/>
              <a:defRPr sz="1000">
                <a:latin typeface="Georgia" panose="02040502050405020303" pitchFamily="18" charset="0"/>
              </a:defRPr>
            </a:lvl5pPr>
          </a:lstStyle>
          <a:p>
            <a:pPr lvl="0"/>
            <a:r>
              <a:rPr lang="en-US" dirty="0"/>
              <a:t>Click here to enter a subhead. Explanatory subhead here. We believe no single firm is the best a managing every asset class.</a:t>
            </a:r>
          </a:p>
        </p:txBody>
      </p:sp>
      <p:sp>
        <p:nvSpPr>
          <p:cNvPr id="13" name="Text Placeholder 5">
            <a:extLst>
              <a:ext uri="{FF2B5EF4-FFF2-40B4-BE49-F238E27FC236}">
                <a16:creationId xmlns:a16="http://schemas.microsoft.com/office/drawing/2014/main" id="{D3A46A51-37E9-7E4E-9426-F6AD6A7A6F0A}"/>
              </a:ext>
            </a:extLst>
          </p:cNvPr>
          <p:cNvSpPr>
            <a:spLocks noGrp="1"/>
          </p:cNvSpPr>
          <p:nvPr>
            <p:ph type="body" sz="quarter" idx="14" hasCustomPrompt="1"/>
          </p:nvPr>
        </p:nvSpPr>
        <p:spPr>
          <a:xfrm>
            <a:off x="4718350" y="2701149"/>
            <a:ext cx="3692482" cy="1886722"/>
          </a:xfrm>
          <a:prstGeom prst="rect">
            <a:avLst/>
          </a:prstGeom>
        </p:spPr>
        <p:txBody>
          <a:bodyPr/>
          <a:lstStyle>
            <a:lvl1pPr marL="171450" marR="0" indent="-171450" algn="l" defTabSz="685800" rtl="0" eaLnBrk="1" fontAlgn="auto" latinLnBrk="0" hangingPunct="1">
              <a:lnSpc>
                <a:spcPct val="100000"/>
              </a:lnSpc>
              <a:spcBef>
                <a:spcPts val="0"/>
              </a:spcBef>
              <a:spcAft>
                <a:spcPts val="600"/>
              </a:spcAft>
              <a:buClr>
                <a:schemeClr val="tx1"/>
              </a:buClr>
              <a:buSzPct val="85000"/>
              <a:buFont typeface="Arial" panose="020B0604020202020204" pitchFamily="34" charset="0"/>
              <a:buChar char="•"/>
              <a:tabLst/>
              <a:defRPr sz="1000">
                <a:solidFill>
                  <a:schemeClr val="tx1"/>
                </a:solidFill>
              </a:defRPr>
            </a:lvl1pPr>
            <a:lvl2pPr marL="119063" indent="-111125">
              <a:lnSpc>
                <a:spcPct val="100000"/>
              </a:lnSpc>
              <a:spcBef>
                <a:spcPts val="0"/>
              </a:spcBef>
              <a:buClr>
                <a:schemeClr val="tx1"/>
              </a:buClr>
              <a:buSzPct val="85000"/>
              <a:tabLst/>
              <a:defRPr sz="1000">
                <a:solidFill>
                  <a:schemeClr val="tx1"/>
                </a:solidFill>
              </a:defRPr>
            </a:lvl2pPr>
            <a:lvl3pPr marL="228600" indent="-114300">
              <a:lnSpc>
                <a:spcPct val="100000"/>
              </a:lnSpc>
              <a:spcBef>
                <a:spcPts val="0"/>
              </a:spcBef>
              <a:buClr>
                <a:schemeClr val="tx1"/>
              </a:buClr>
              <a:buFont typeface="System Font Regular"/>
              <a:buChar char="-"/>
              <a:tabLst/>
              <a:defRPr sz="1000">
                <a:solidFill>
                  <a:schemeClr val="tx1"/>
                </a:solidFill>
              </a:defRPr>
            </a:lvl3pPr>
            <a:lvl4pPr>
              <a:lnSpc>
                <a:spcPct val="100000"/>
              </a:lnSpc>
              <a:spcBef>
                <a:spcPts val="0"/>
              </a:spcBef>
              <a:defRPr sz="1000"/>
            </a:lvl4pPr>
            <a:lvl5pPr>
              <a:lnSpc>
                <a:spcPct val="100000"/>
              </a:lnSpc>
              <a:spcBef>
                <a:spcPts val="0"/>
              </a:spcBef>
              <a:defRPr sz="1000"/>
            </a:lvl5pPr>
          </a:lstStyle>
          <a:p>
            <a:pPr lvl="0"/>
            <a:r>
              <a:rPr lang="en-US" dirty="0"/>
              <a:t>Click to enter main body text filled in here. This is a bulleted format. Our diversified approach applies the portfolio management experience of numerous and varied asset managers throughout the industry.</a:t>
            </a:r>
          </a:p>
          <a:p>
            <a:pPr lvl="0"/>
            <a:r>
              <a:rPr lang="en-US" dirty="0"/>
              <a:t>Our philosophy is what led us becoming a pioneer in the sub-advised mutual fund business. We know how to select and monitor a diverse array of money managers to seek better business results.</a:t>
            </a:r>
          </a:p>
        </p:txBody>
      </p:sp>
      <p:sp>
        <p:nvSpPr>
          <p:cNvPr id="7" name="Title 4">
            <a:extLst>
              <a:ext uri="{FF2B5EF4-FFF2-40B4-BE49-F238E27FC236}">
                <a16:creationId xmlns:a16="http://schemas.microsoft.com/office/drawing/2014/main" id="{4DA4188A-7531-2143-9AC1-C310DA7576F7}"/>
              </a:ext>
            </a:extLst>
          </p:cNvPr>
          <p:cNvSpPr>
            <a:spLocks noGrp="1"/>
          </p:cNvSpPr>
          <p:nvPr>
            <p:ph type="title" hasCustomPrompt="1"/>
          </p:nvPr>
        </p:nvSpPr>
        <p:spPr>
          <a:xfrm>
            <a:off x="359414" y="1898211"/>
            <a:ext cx="7320171" cy="320913"/>
          </a:xfrm>
          <a:prstGeom prst="rect">
            <a:avLst/>
          </a:prstGeom>
        </p:spPr>
        <p:txBody>
          <a:bodyPr anchor="t" anchorCtr="0"/>
          <a:lstStyle>
            <a:lvl1pPr>
              <a:lnSpc>
                <a:spcPct val="100000"/>
              </a:lnSpc>
              <a:defRPr sz="2000" cap="all" baseline="0">
                <a:latin typeface="Impact" panose="020B0806030902050204" pitchFamily="34" charset="0"/>
              </a:defRPr>
            </a:lvl1pPr>
          </a:lstStyle>
          <a:p>
            <a:r>
              <a:rPr lang="en-US" sz="2000" dirty="0">
                <a:latin typeface="Impact" panose="020B0806030902050204" pitchFamily="34" charset="0"/>
                <a:cs typeface="Arial"/>
              </a:rPr>
              <a:t>Click to add a one or two-line headline</a:t>
            </a:r>
          </a:p>
        </p:txBody>
      </p:sp>
    </p:spTree>
    <p:extLst>
      <p:ext uri="{BB962C8B-B14F-4D97-AF65-F5344CB8AC3E}">
        <p14:creationId xmlns:p14="http://schemas.microsoft.com/office/powerpoint/2010/main" val="202991161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d Subhead, General Text, One or Two Line Headlin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932F0D-B5C5-214D-A81B-D1E5A8597BAD}"/>
              </a:ext>
            </a:extLst>
          </p:cNvPr>
          <p:cNvSpPr>
            <a:spLocks noGrp="1"/>
          </p:cNvSpPr>
          <p:nvPr>
            <p:ph type="title" hasCustomPrompt="1"/>
          </p:nvPr>
        </p:nvSpPr>
        <p:spPr>
          <a:xfrm>
            <a:off x="359413" y="729595"/>
            <a:ext cx="7310117" cy="320913"/>
          </a:xfrm>
          <a:prstGeom prst="rect">
            <a:avLst/>
          </a:prstGeom>
        </p:spPr>
        <p:txBody>
          <a:bodyPr anchor="t"/>
          <a:lstStyle>
            <a:lvl1pPr>
              <a:lnSpc>
                <a:spcPct val="100000"/>
              </a:lnSpc>
              <a:defRPr sz="2000" cap="all" baseline="0">
                <a:solidFill>
                  <a:schemeClr val="tx1"/>
                </a:solidFill>
                <a:latin typeface="Impact" panose="020B0806030902050204" pitchFamily="34" charset="0"/>
              </a:defRPr>
            </a:lvl1pPr>
          </a:lstStyle>
          <a:p>
            <a:r>
              <a:rPr lang="en-US" dirty="0">
                <a:cs typeface="Arial"/>
              </a:rPr>
              <a:t>Click here to add a one-line headline</a:t>
            </a:r>
            <a:endParaRPr lang="en-US" sz="2000" dirty="0">
              <a:latin typeface="Impact" panose="020B0806030902050204" pitchFamily="34" charset="0"/>
              <a:cs typeface="Arial"/>
            </a:endParaRPr>
          </a:p>
        </p:txBody>
      </p:sp>
      <p:sp>
        <p:nvSpPr>
          <p:cNvPr id="20" name="Text Placeholder 11">
            <a:extLst>
              <a:ext uri="{FF2B5EF4-FFF2-40B4-BE49-F238E27FC236}">
                <a16:creationId xmlns:a16="http://schemas.microsoft.com/office/drawing/2014/main" id="{3AA627F2-4F77-1A42-8EF8-065653A257CA}"/>
              </a:ext>
            </a:extLst>
          </p:cNvPr>
          <p:cNvSpPr>
            <a:spLocks noGrp="1"/>
          </p:cNvSpPr>
          <p:nvPr>
            <p:ph type="body" sz="quarter" idx="15" hasCustomPrompt="1"/>
          </p:nvPr>
        </p:nvSpPr>
        <p:spPr>
          <a:xfrm>
            <a:off x="358029" y="1057871"/>
            <a:ext cx="5883588" cy="225191"/>
          </a:xfrm>
          <a:prstGeom prst="rect">
            <a:avLst/>
          </a:prstGeom>
        </p:spPr>
        <p:txBody>
          <a:bodyPr/>
          <a:lstStyle>
            <a:lvl1pPr marL="0" indent="0">
              <a:lnSpc>
                <a:spcPct val="100000"/>
              </a:lnSpc>
              <a:spcBef>
                <a:spcPts val="0"/>
              </a:spcBef>
              <a:buNone/>
              <a:defRPr sz="1400" b="1" cap="all" baseline="0">
                <a:solidFill>
                  <a:schemeClr val="accent1"/>
                </a:solidFill>
              </a:defRPr>
            </a:lvl1pPr>
          </a:lstStyle>
          <a:p>
            <a:pPr lvl="0"/>
            <a:r>
              <a:rPr lang="en-US" dirty="0"/>
              <a:t>Click to add subhead</a:t>
            </a:r>
          </a:p>
        </p:txBody>
      </p:sp>
      <p:sp>
        <p:nvSpPr>
          <p:cNvPr id="9" name="Text Placeholder 15">
            <a:extLst>
              <a:ext uri="{FF2B5EF4-FFF2-40B4-BE49-F238E27FC236}">
                <a16:creationId xmlns:a16="http://schemas.microsoft.com/office/drawing/2014/main" id="{967B7E71-98B3-4C4F-9E36-BB4FE63C6B60}"/>
              </a:ext>
            </a:extLst>
          </p:cNvPr>
          <p:cNvSpPr>
            <a:spLocks noGrp="1"/>
          </p:cNvSpPr>
          <p:nvPr>
            <p:ph type="body" sz="quarter" idx="16" hasCustomPrompt="1"/>
          </p:nvPr>
        </p:nvSpPr>
        <p:spPr>
          <a:xfrm>
            <a:off x="312182" y="1423633"/>
            <a:ext cx="7610475" cy="3313676"/>
          </a:xfrm>
          <a:prstGeom prst="rect">
            <a:avLst/>
          </a:prstGeom>
        </p:spPr>
        <p:txBody>
          <a:bodyPr/>
          <a:lstStyle>
            <a:lvl1pPr marL="49213" indent="-49213">
              <a:lnSpc>
                <a:spcPct val="100000"/>
              </a:lnSpc>
              <a:spcBef>
                <a:spcPts val="0"/>
              </a:spcBef>
              <a:buClr>
                <a:schemeClr val="bg1"/>
              </a:buClr>
              <a:buSzPct val="85000"/>
              <a:tabLst/>
              <a:defRPr sz="1200"/>
            </a:lvl1pPr>
            <a:lvl2pPr marL="204788" indent="-146050">
              <a:lnSpc>
                <a:spcPct val="100000"/>
              </a:lnSpc>
              <a:spcBef>
                <a:spcPts val="0"/>
              </a:spcBef>
              <a:buClr>
                <a:schemeClr val="tx1"/>
              </a:buClr>
              <a:buSzPct val="85000"/>
              <a:tabLst/>
              <a:defRPr sz="1200"/>
            </a:lvl2pPr>
            <a:lvl3pPr marL="341313" indent="-117475">
              <a:lnSpc>
                <a:spcPct val="100000"/>
              </a:lnSpc>
              <a:spcBef>
                <a:spcPts val="0"/>
              </a:spcBef>
              <a:spcAft>
                <a:spcPts val="600"/>
              </a:spcAft>
              <a:buClr>
                <a:schemeClr val="tx1"/>
              </a:buClr>
              <a:buSzPct val="85000"/>
              <a:buFont typeface="System Font Regular"/>
              <a:buChar char="-"/>
              <a:tabLst/>
              <a:defRPr sz="1200"/>
            </a:lvl3pPr>
            <a:lvl4pPr>
              <a:defRPr sz="1400"/>
            </a:lvl4pPr>
            <a:lvl5pPr>
              <a:defRPr sz="1400"/>
            </a:lvl5pPr>
          </a:lstStyle>
          <a:p>
            <a:pPr lvl="0"/>
            <a:r>
              <a:rPr lang="en-US" dirty="0"/>
              <a:t>Click to add text, this is a first line. Select return and tab/promote for a second level text line with a bullet.</a:t>
            </a:r>
          </a:p>
          <a:p>
            <a:pPr lvl="1"/>
            <a:r>
              <a:rPr lang="en-US" dirty="0"/>
              <a:t>Second level is a round bullet level</a:t>
            </a:r>
          </a:p>
          <a:p>
            <a:pPr lvl="2"/>
            <a:r>
              <a:rPr lang="en-US" dirty="0"/>
              <a:t>Third level is a dash bullet level</a:t>
            </a:r>
          </a:p>
        </p:txBody>
      </p:sp>
      <p:pic>
        <p:nvPicPr>
          <p:cNvPr id="13" name="Picture 12">
            <a:extLst>
              <a:ext uri="{FF2B5EF4-FFF2-40B4-BE49-F238E27FC236}">
                <a16:creationId xmlns:a16="http://schemas.microsoft.com/office/drawing/2014/main" id="{99155F93-D12C-6B41-AF2A-DC806FE69A4C}"/>
              </a:ext>
            </a:extLst>
          </p:cNvPr>
          <p:cNvPicPr>
            <a:picLocks noChangeAspect="1"/>
          </p:cNvPicPr>
          <p:nvPr userDrawn="1"/>
        </p:nvPicPr>
        <p:blipFill>
          <a:blip r:embed="rId2"/>
          <a:stretch>
            <a:fillRect/>
          </a:stretch>
        </p:blipFill>
        <p:spPr>
          <a:xfrm>
            <a:off x="8440136" y="4253019"/>
            <a:ext cx="165100" cy="431800"/>
          </a:xfrm>
          <a:prstGeom prst="rect">
            <a:avLst/>
          </a:prstGeom>
        </p:spPr>
      </p:pic>
      <p:pic>
        <p:nvPicPr>
          <p:cNvPr id="14" name="Picture 13">
            <a:extLst>
              <a:ext uri="{FF2B5EF4-FFF2-40B4-BE49-F238E27FC236}">
                <a16:creationId xmlns:a16="http://schemas.microsoft.com/office/drawing/2014/main" id="{D2921169-9B7D-B04D-AC63-0F25136093A7}"/>
              </a:ext>
            </a:extLst>
          </p:cNvPr>
          <p:cNvPicPr>
            <a:picLocks noChangeAspect="1"/>
          </p:cNvPicPr>
          <p:nvPr userDrawn="1"/>
        </p:nvPicPr>
        <p:blipFill>
          <a:blip r:embed="rId3"/>
          <a:stretch>
            <a:fillRect/>
          </a:stretch>
        </p:blipFill>
        <p:spPr>
          <a:xfrm>
            <a:off x="8210492" y="4394200"/>
            <a:ext cx="304800" cy="749300"/>
          </a:xfrm>
          <a:prstGeom prst="rect">
            <a:avLst/>
          </a:prstGeom>
        </p:spPr>
      </p:pic>
      <p:sp>
        <p:nvSpPr>
          <p:cNvPr id="11" name="Slide Number Placeholder 2">
            <a:extLst>
              <a:ext uri="{FF2B5EF4-FFF2-40B4-BE49-F238E27FC236}">
                <a16:creationId xmlns:a16="http://schemas.microsoft.com/office/drawing/2014/main" id="{C8DA2E45-585C-5B43-A456-89E0479E64A3}"/>
              </a:ext>
            </a:extLst>
          </p:cNvPr>
          <p:cNvSpPr>
            <a:spLocks noGrp="1"/>
          </p:cNvSpPr>
          <p:nvPr>
            <p:ph type="sldNum" sz="quarter" idx="10"/>
          </p:nvPr>
        </p:nvSpPr>
        <p:spPr>
          <a:xfrm>
            <a:off x="8732520" y="4846320"/>
            <a:ext cx="365760" cy="273844"/>
          </a:xfrm>
        </p:spPr>
        <p:txBody>
          <a:bodyPr/>
          <a:lstStyle/>
          <a:p>
            <a:fld id="{B860EA5E-C501-EE46-95BA-D6951046621D}" type="slidenum">
              <a:rPr lang="en-US" smtClean="0"/>
              <a:t>‹#›</a:t>
            </a:fld>
            <a:endParaRPr lang="en-US" dirty="0"/>
          </a:p>
        </p:txBody>
      </p:sp>
    </p:spTree>
    <p:extLst>
      <p:ext uri="{BB962C8B-B14F-4D97-AF65-F5344CB8AC3E}">
        <p14:creationId xmlns:p14="http://schemas.microsoft.com/office/powerpoint/2010/main" val="1989627204"/>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eneral Text, One or Two Line Headline">
    <p:spTree>
      <p:nvGrpSpPr>
        <p:cNvPr id="1" name=""/>
        <p:cNvGrpSpPr/>
        <p:nvPr/>
      </p:nvGrpSpPr>
      <p:grpSpPr>
        <a:xfrm>
          <a:off x="0" y="0"/>
          <a:ext cx="0" cy="0"/>
          <a:chOff x="0" y="0"/>
          <a:chExt cx="0" cy="0"/>
        </a:xfrm>
      </p:grpSpPr>
      <p:sp>
        <p:nvSpPr>
          <p:cNvPr id="7" name="Shape 258">
            <a:extLst>
              <a:ext uri="{FF2B5EF4-FFF2-40B4-BE49-F238E27FC236}">
                <a16:creationId xmlns:a16="http://schemas.microsoft.com/office/drawing/2014/main" id="{3B075161-46E2-0348-9DDA-8AA382C78942}"/>
              </a:ext>
            </a:extLst>
          </p:cNvPr>
          <p:cNvSpPr/>
          <p:nvPr userDrawn="1"/>
        </p:nvSpPr>
        <p:spPr>
          <a:xfrm flipH="1">
            <a:off x="8204885" y="2489431"/>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marL="0" marR="0" lvl="0" indent="0" algn="l" defTabSz="6858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3200" b="0" i="0" u="none" strike="noStrike" kern="1200" cap="none" spc="0" normalizeH="0" baseline="0" noProof="0" dirty="0">
              <a:ln>
                <a:noFill/>
              </a:ln>
              <a:solidFill>
                <a:srgbClr val="EE0000"/>
              </a:solidFill>
              <a:effectLst/>
              <a:uLnTx/>
              <a:uFillTx/>
              <a:latin typeface="Arial" panose="020B0604020202020204"/>
              <a:ea typeface="+mn-ea"/>
              <a:cs typeface="+mn-cs"/>
            </a:endParaRPr>
          </a:p>
        </p:txBody>
      </p:sp>
      <p:sp>
        <p:nvSpPr>
          <p:cNvPr id="8" name="Shape 111">
            <a:extLst>
              <a:ext uri="{FF2B5EF4-FFF2-40B4-BE49-F238E27FC236}">
                <a16:creationId xmlns:a16="http://schemas.microsoft.com/office/drawing/2014/main" id="{E8AAFE2C-1AAB-DA46-864B-DFD7BA24F33B}"/>
              </a:ext>
            </a:extLst>
          </p:cNvPr>
          <p:cNvSpPr/>
          <p:nvPr userDrawn="1"/>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
        <p:nvSpPr>
          <p:cNvPr id="11" name="Slide Number Placeholder 2">
            <a:extLst>
              <a:ext uri="{FF2B5EF4-FFF2-40B4-BE49-F238E27FC236}">
                <a16:creationId xmlns:a16="http://schemas.microsoft.com/office/drawing/2014/main" id="{C8DA2E45-585C-5B43-A456-89E0479E64A3}"/>
              </a:ext>
            </a:extLst>
          </p:cNvPr>
          <p:cNvSpPr>
            <a:spLocks noGrp="1"/>
          </p:cNvSpPr>
          <p:nvPr>
            <p:ph type="sldNum" sz="quarter" idx="10"/>
          </p:nvPr>
        </p:nvSpPr>
        <p:spPr>
          <a:xfrm>
            <a:off x="8732520" y="4846320"/>
            <a:ext cx="365760" cy="273844"/>
          </a:xfrm>
        </p:spPr>
        <p:txBody>
          <a:bodyPr/>
          <a:lstStyle>
            <a:lvl1pPr>
              <a:defRPr>
                <a:solidFill>
                  <a:schemeClr val="bg1"/>
                </a:solidFill>
              </a:defRPr>
            </a:lvl1pPr>
          </a:lstStyle>
          <a:p>
            <a:fld id="{B860EA5E-C501-EE46-95BA-D6951046621D}" type="slidenum">
              <a:rPr lang="en-US" smtClean="0"/>
              <a:pPr/>
              <a:t>‹#›</a:t>
            </a:fld>
            <a:endParaRPr lang="en-US" dirty="0"/>
          </a:p>
        </p:txBody>
      </p:sp>
      <p:sp>
        <p:nvSpPr>
          <p:cNvPr id="10" name="Title 4">
            <a:extLst>
              <a:ext uri="{FF2B5EF4-FFF2-40B4-BE49-F238E27FC236}">
                <a16:creationId xmlns:a16="http://schemas.microsoft.com/office/drawing/2014/main" id="{A3DF8E54-B476-6F42-9D17-81560CE2A374}"/>
              </a:ext>
            </a:extLst>
          </p:cNvPr>
          <p:cNvSpPr>
            <a:spLocks noGrp="1"/>
          </p:cNvSpPr>
          <p:nvPr>
            <p:ph type="title" hasCustomPrompt="1"/>
          </p:nvPr>
        </p:nvSpPr>
        <p:spPr>
          <a:xfrm>
            <a:off x="359413" y="729595"/>
            <a:ext cx="7310117" cy="320913"/>
          </a:xfrm>
          <a:prstGeom prst="rect">
            <a:avLst/>
          </a:prstGeom>
        </p:spPr>
        <p:txBody>
          <a:bodyPr anchor="t"/>
          <a:lstStyle>
            <a:lvl1pPr>
              <a:lnSpc>
                <a:spcPct val="100000"/>
              </a:lnSpc>
              <a:defRPr sz="2000" cap="all" baseline="0">
                <a:latin typeface="Impact" panose="020B0806030902050204" pitchFamily="34" charset="0"/>
              </a:defRPr>
            </a:lvl1pPr>
          </a:lstStyle>
          <a:p>
            <a:r>
              <a:rPr lang="en-US" dirty="0">
                <a:cs typeface="Arial"/>
              </a:rPr>
              <a:t>Click here to add a one-line or two-line headline</a:t>
            </a:r>
            <a:endParaRPr lang="en-US" sz="2000" dirty="0">
              <a:latin typeface="Impact" panose="020B0806030902050204" pitchFamily="34" charset="0"/>
              <a:cs typeface="Arial"/>
            </a:endParaRPr>
          </a:p>
        </p:txBody>
      </p:sp>
      <p:sp>
        <p:nvSpPr>
          <p:cNvPr id="12" name="Text Placeholder 15">
            <a:extLst>
              <a:ext uri="{FF2B5EF4-FFF2-40B4-BE49-F238E27FC236}">
                <a16:creationId xmlns:a16="http://schemas.microsoft.com/office/drawing/2014/main" id="{81A19322-D73A-F54F-8E07-3CEE3D7C1EED}"/>
              </a:ext>
            </a:extLst>
          </p:cNvPr>
          <p:cNvSpPr>
            <a:spLocks noGrp="1"/>
          </p:cNvSpPr>
          <p:nvPr>
            <p:ph type="body" sz="quarter" idx="16" hasCustomPrompt="1"/>
          </p:nvPr>
        </p:nvSpPr>
        <p:spPr>
          <a:xfrm>
            <a:off x="312182" y="1423633"/>
            <a:ext cx="7610475" cy="3307890"/>
          </a:xfrm>
          <a:prstGeom prst="rect">
            <a:avLst/>
          </a:prstGeom>
        </p:spPr>
        <p:txBody>
          <a:bodyPr/>
          <a:lstStyle>
            <a:lvl1pPr marL="49213" indent="-49213">
              <a:lnSpc>
                <a:spcPct val="100000"/>
              </a:lnSpc>
              <a:spcBef>
                <a:spcPts val="0"/>
              </a:spcBef>
              <a:buClr>
                <a:schemeClr val="bg1"/>
              </a:buClr>
              <a:buSzPct val="85000"/>
              <a:tabLst/>
              <a:defRPr sz="1200"/>
            </a:lvl1pPr>
            <a:lvl2pPr marL="204788" indent="-146050">
              <a:lnSpc>
                <a:spcPct val="100000"/>
              </a:lnSpc>
              <a:spcBef>
                <a:spcPts val="0"/>
              </a:spcBef>
              <a:buClr>
                <a:schemeClr val="tx1"/>
              </a:buClr>
              <a:buSzPct val="85000"/>
              <a:tabLst/>
              <a:defRPr sz="1200"/>
            </a:lvl2pPr>
            <a:lvl3pPr marL="341313" indent="-117475">
              <a:lnSpc>
                <a:spcPct val="100000"/>
              </a:lnSpc>
              <a:spcBef>
                <a:spcPts val="0"/>
              </a:spcBef>
              <a:spcAft>
                <a:spcPts val="600"/>
              </a:spcAft>
              <a:buClr>
                <a:schemeClr val="tx1"/>
              </a:buClr>
              <a:buSzPct val="85000"/>
              <a:buFont typeface="System Font Regular"/>
              <a:buChar char="-"/>
              <a:tabLst/>
              <a:defRPr sz="1200"/>
            </a:lvl3pPr>
            <a:lvl4pPr>
              <a:defRPr sz="1400"/>
            </a:lvl4pPr>
            <a:lvl5pPr>
              <a:defRPr sz="1400"/>
            </a:lvl5pPr>
          </a:lstStyle>
          <a:p>
            <a:pPr lvl="0"/>
            <a:r>
              <a:rPr lang="en-US" dirty="0"/>
              <a:t>Click to add text, this is a first line. Select return and tab/promote for a second level text line with a bullet.</a:t>
            </a:r>
          </a:p>
          <a:p>
            <a:pPr lvl="1"/>
            <a:r>
              <a:rPr lang="en-US" dirty="0"/>
              <a:t>Second level is a round bullet level</a:t>
            </a:r>
          </a:p>
          <a:p>
            <a:pPr lvl="2"/>
            <a:r>
              <a:rPr lang="en-US" dirty="0"/>
              <a:t>Third level is a dash bullet level</a:t>
            </a:r>
          </a:p>
        </p:txBody>
      </p:sp>
    </p:spTree>
    <p:extLst>
      <p:ext uri="{BB962C8B-B14F-4D97-AF65-F5344CB8AC3E}">
        <p14:creationId xmlns:p14="http://schemas.microsoft.com/office/powerpoint/2010/main" val="207449121"/>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ge without slice or line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932F0D-B5C5-214D-A81B-D1E5A8597BAD}"/>
              </a:ext>
            </a:extLst>
          </p:cNvPr>
          <p:cNvSpPr>
            <a:spLocks noGrp="1"/>
          </p:cNvSpPr>
          <p:nvPr>
            <p:ph type="title" hasCustomPrompt="1"/>
          </p:nvPr>
        </p:nvSpPr>
        <p:spPr>
          <a:xfrm>
            <a:off x="359413" y="729595"/>
            <a:ext cx="7310117" cy="320913"/>
          </a:xfrm>
          <a:prstGeom prst="rect">
            <a:avLst/>
          </a:prstGeom>
        </p:spPr>
        <p:txBody>
          <a:bodyPr anchor="t"/>
          <a:lstStyle>
            <a:lvl1pPr>
              <a:lnSpc>
                <a:spcPct val="100000"/>
              </a:lnSpc>
              <a:defRPr sz="2000" cap="all" baseline="0">
                <a:solidFill>
                  <a:schemeClr val="tx1"/>
                </a:solidFill>
                <a:latin typeface="Impact" panose="020B0806030902050204" pitchFamily="34" charset="0"/>
              </a:defRPr>
            </a:lvl1pPr>
          </a:lstStyle>
          <a:p>
            <a:r>
              <a:rPr lang="en-US" dirty="0">
                <a:cs typeface="Arial"/>
              </a:rPr>
              <a:t>Click here to add a headline</a:t>
            </a:r>
            <a:endParaRPr lang="en-US" sz="2000" dirty="0">
              <a:latin typeface="Impact" panose="020B0806030902050204" pitchFamily="34" charset="0"/>
              <a:cs typeface="Arial"/>
            </a:endParaRPr>
          </a:p>
        </p:txBody>
      </p:sp>
      <p:sp>
        <p:nvSpPr>
          <p:cNvPr id="9" name="Text Placeholder 15">
            <a:extLst>
              <a:ext uri="{FF2B5EF4-FFF2-40B4-BE49-F238E27FC236}">
                <a16:creationId xmlns:a16="http://schemas.microsoft.com/office/drawing/2014/main" id="{967B7E71-98B3-4C4F-9E36-BB4FE63C6B60}"/>
              </a:ext>
            </a:extLst>
          </p:cNvPr>
          <p:cNvSpPr>
            <a:spLocks noGrp="1"/>
          </p:cNvSpPr>
          <p:nvPr>
            <p:ph type="body" sz="quarter" idx="16" hasCustomPrompt="1"/>
          </p:nvPr>
        </p:nvSpPr>
        <p:spPr>
          <a:xfrm>
            <a:off x="312183" y="1423633"/>
            <a:ext cx="3980612" cy="3313676"/>
          </a:xfrm>
          <a:prstGeom prst="rect">
            <a:avLst/>
          </a:prstGeom>
        </p:spPr>
        <p:txBody>
          <a:bodyPr/>
          <a:lstStyle>
            <a:lvl1pPr marL="49213" indent="-49213">
              <a:lnSpc>
                <a:spcPct val="100000"/>
              </a:lnSpc>
              <a:spcBef>
                <a:spcPts val="0"/>
              </a:spcBef>
              <a:buClr>
                <a:schemeClr val="bg1"/>
              </a:buClr>
              <a:buSzPct val="85000"/>
              <a:tabLst/>
              <a:defRPr sz="1200"/>
            </a:lvl1pPr>
            <a:lvl2pPr marL="204788" indent="-146050">
              <a:lnSpc>
                <a:spcPct val="100000"/>
              </a:lnSpc>
              <a:spcBef>
                <a:spcPts val="0"/>
              </a:spcBef>
              <a:buClr>
                <a:schemeClr val="tx1"/>
              </a:buClr>
              <a:buSzPct val="85000"/>
              <a:tabLst/>
              <a:defRPr sz="1200"/>
            </a:lvl2pPr>
            <a:lvl3pPr marL="341313" indent="-117475">
              <a:lnSpc>
                <a:spcPct val="100000"/>
              </a:lnSpc>
              <a:spcBef>
                <a:spcPts val="0"/>
              </a:spcBef>
              <a:spcAft>
                <a:spcPts val="600"/>
              </a:spcAft>
              <a:buClr>
                <a:schemeClr val="tx1"/>
              </a:buClr>
              <a:buSzPct val="85000"/>
              <a:buFont typeface="System Font Regular"/>
              <a:buChar char="-"/>
              <a:tabLst/>
              <a:defRPr sz="1200"/>
            </a:lvl3pPr>
            <a:lvl4pPr>
              <a:defRPr sz="1400"/>
            </a:lvl4pPr>
            <a:lvl5pPr>
              <a:defRPr sz="1400"/>
            </a:lvl5pPr>
          </a:lstStyle>
          <a:p>
            <a:pPr lvl="0"/>
            <a:r>
              <a:rPr lang="en-US" dirty="0"/>
              <a:t>Click to add text, this is a first line. Select return and tab/promote for a second level text line with a bullet.</a:t>
            </a:r>
          </a:p>
          <a:p>
            <a:pPr lvl="1"/>
            <a:r>
              <a:rPr lang="en-US" dirty="0"/>
              <a:t>Second level is a round bullet level</a:t>
            </a:r>
          </a:p>
          <a:p>
            <a:pPr lvl="2"/>
            <a:r>
              <a:rPr lang="en-US" dirty="0"/>
              <a:t>Third level is a dash bullet level</a:t>
            </a:r>
          </a:p>
        </p:txBody>
      </p:sp>
      <p:sp>
        <p:nvSpPr>
          <p:cNvPr id="11" name="Slide Number Placeholder 2">
            <a:extLst>
              <a:ext uri="{FF2B5EF4-FFF2-40B4-BE49-F238E27FC236}">
                <a16:creationId xmlns:a16="http://schemas.microsoft.com/office/drawing/2014/main" id="{C8DA2E45-585C-5B43-A456-89E0479E64A3}"/>
              </a:ext>
            </a:extLst>
          </p:cNvPr>
          <p:cNvSpPr>
            <a:spLocks noGrp="1"/>
          </p:cNvSpPr>
          <p:nvPr>
            <p:ph type="sldNum" sz="quarter" idx="10"/>
          </p:nvPr>
        </p:nvSpPr>
        <p:spPr>
          <a:xfrm>
            <a:off x="8732520" y="4846320"/>
            <a:ext cx="365760" cy="273844"/>
          </a:xfrm>
        </p:spPr>
        <p:txBody>
          <a:bodyPr/>
          <a:lstStyle/>
          <a:p>
            <a:fld id="{B860EA5E-C501-EE46-95BA-D6951046621D}" type="slidenum">
              <a:rPr lang="en-US" smtClean="0"/>
              <a:t>‹#›</a:t>
            </a:fld>
            <a:endParaRPr lang="en-US" dirty="0"/>
          </a:p>
        </p:txBody>
      </p:sp>
    </p:spTree>
    <p:extLst>
      <p:ext uri="{BB962C8B-B14F-4D97-AF65-F5344CB8AC3E}">
        <p14:creationId xmlns:p14="http://schemas.microsoft.com/office/powerpoint/2010/main" val="3589645290"/>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One or Two Line Headline, Subhea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dirty="0"/>
          </a:p>
        </p:txBody>
      </p:sp>
      <p:sp>
        <p:nvSpPr>
          <p:cNvPr id="33" name="Text Placeholder 32">
            <a:extLst>
              <a:ext uri="{FF2B5EF4-FFF2-40B4-BE49-F238E27FC236}">
                <a16:creationId xmlns:a16="http://schemas.microsoft.com/office/drawing/2014/main" id="{75B25D6B-EAD6-1C42-A839-D31104717044}"/>
              </a:ext>
            </a:extLst>
          </p:cNvPr>
          <p:cNvSpPr>
            <a:spLocks noGrp="1"/>
          </p:cNvSpPr>
          <p:nvPr>
            <p:ph type="body" sz="quarter" idx="11" hasCustomPrompt="1"/>
          </p:nvPr>
        </p:nvSpPr>
        <p:spPr>
          <a:xfrm>
            <a:off x="360014" y="1504073"/>
            <a:ext cx="3490091" cy="1528584"/>
          </a:xfrm>
          <a:prstGeom prst="rect">
            <a:avLst/>
          </a:prstGeom>
        </p:spPr>
        <p:txBody>
          <a:bodyPr/>
          <a:lstStyle>
            <a:lvl1pPr marL="0" indent="0">
              <a:lnSpc>
                <a:spcPct val="100000"/>
              </a:lnSpc>
              <a:spcBef>
                <a:spcPts val="0"/>
              </a:spcBef>
              <a:buNone/>
              <a:defRPr sz="1200">
                <a:solidFill>
                  <a:schemeClr val="bg2"/>
                </a:solidFill>
                <a:latin typeface="Georgia" panose="02040502050405020303" pitchFamily="18" charset="0"/>
              </a:defRPr>
            </a:lvl1pPr>
            <a:lvl2pPr marL="342900" indent="0">
              <a:buNone/>
              <a:defRPr sz="1100">
                <a:latin typeface="Georgia" panose="02040502050405020303" pitchFamily="18" charset="0"/>
              </a:defRPr>
            </a:lvl2pPr>
            <a:lvl3pPr marL="685800" indent="0">
              <a:buNone/>
              <a:defRPr sz="1050">
                <a:latin typeface="Georgia" panose="02040502050405020303" pitchFamily="18" charset="0"/>
              </a:defRPr>
            </a:lvl3pPr>
            <a:lvl4pPr marL="1028700" indent="0">
              <a:buNone/>
              <a:defRPr sz="1000">
                <a:latin typeface="Georgia" panose="02040502050405020303" pitchFamily="18" charset="0"/>
              </a:defRPr>
            </a:lvl4pPr>
            <a:lvl5pPr marL="1371600" indent="0">
              <a:buNone/>
              <a:defRPr sz="1000">
                <a:latin typeface="Georgia" panose="02040502050405020303" pitchFamily="18" charset="0"/>
              </a:defRPr>
            </a:lvl5pPr>
          </a:lstStyle>
          <a:p>
            <a:pPr lvl="0"/>
            <a:r>
              <a:rPr lang="en-US" dirty="0"/>
              <a:t>Subhead example. Click here to enter a subhead. Use this slide to begin a new section that has a description. This font size is 12 point. </a:t>
            </a:r>
          </a:p>
        </p:txBody>
      </p:sp>
      <p:sp>
        <p:nvSpPr>
          <p:cNvPr id="6" name="Text Placeholder 5">
            <a:extLst>
              <a:ext uri="{FF2B5EF4-FFF2-40B4-BE49-F238E27FC236}">
                <a16:creationId xmlns:a16="http://schemas.microsoft.com/office/drawing/2014/main" id="{C9A23C37-E9A1-EC49-88E7-566EF28FBD18}"/>
              </a:ext>
            </a:extLst>
          </p:cNvPr>
          <p:cNvSpPr>
            <a:spLocks noGrp="1"/>
          </p:cNvSpPr>
          <p:nvPr>
            <p:ph type="body" sz="quarter" idx="14" hasCustomPrompt="1"/>
          </p:nvPr>
        </p:nvSpPr>
        <p:spPr>
          <a:xfrm>
            <a:off x="4721749" y="1528208"/>
            <a:ext cx="3692482" cy="1886722"/>
          </a:xfrm>
          <a:prstGeom prst="rect">
            <a:avLst/>
          </a:prstGeo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defRPr>
            </a:lvl1pPr>
            <a:lvl2pPr marL="119063" indent="-111125">
              <a:lnSpc>
                <a:spcPct val="100000"/>
              </a:lnSpc>
              <a:spcBef>
                <a:spcPts val="0"/>
              </a:spcBef>
              <a:buClr>
                <a:schemeClr val="tx1"/>
              </a:buClr>
              <a:buSzPct val="85000"/>
              <a:tabLst/>
              <a:defRPr sz="1000">
                <a:solidFill>
                  <a:schemeClr val="tx1"/>
                </a:solidFill>
              </a:defRPr>
            </a:lvl2pPr>
            <a:lvl3pPr marL="228600" indent="-114300">
              <a:lnSpc>
                <a:spcPct val="100000"/>
              </a:lnSpc>
              <a:spcBef>
                <a:spcPts val="0"/>
              </a:spcBef>
              <a:buClr>
                <a:schemeClr val="tx1"/>
              </a:buClr>
              <a:buFont typeface="System Font Regular"/>
              <a:buChar char="-"/>
              <a:tabLst/>
              <a:defRPr sz="1000">
                <a:solidFill>
                  <a:schemeClr val="tx1"/>
                </a:solidFill>
              </a:defRPr>
            </a:lvl3pPr>
            <a:lvl4pPr>
              <a:lnSpc>
                <a:spcPct val="100000"/>
              </a:lnSpc>
              <a:spcBef>
                <a:spcPts val="0"/>
              </a:spcBef>
              <a:defRPr sz="1000"/>
            </a:lvl4pPr>
            <a:lvl5pPr>
              <a:lnSpc>
                <a:spcPct val="100000"/>
              </a:lnSpc>
              <a:spcBef>
                <a:spcPts val="0"/>
              </a:spcBef>
              <a:defRPr sz="1000"/>
            </a:lvl5pPr>
          </a:lstStyle>
          <a:p>
            <a:pPr lvl="0"/>
            <a:r>
              <a:rPr lang="en-US" dirty="0"/>
              <a:t>Click here to add main body text. Our diversified approach applies the portfolio management experience of numerous and varied asset managers throughout the industry. </a:t>
            </a:r>
          </a:p>
          <a:p>
            <a:pPr lvl="0"/>
            <a:endParaRPr lang="en-US" dirty="0"/>
          </a:p>
          <a:p>
            <a:pPr lvl="0"/>
            <a:r>
              <a:rPr lang="en-US" dirty="0"/>
              <a:t>Our philosophy is what led us becoming a pioneer in the sub-advised mutual fund business. We know how to select and monitor a diverse array of money managers to seek better business results.</a:t>
            </a:r>
          </a:p>
        </p:txBody>
      </p:sp>
      <p:pic>
        <p:nvPicPr>
          <p:cNvPr id="15" name="Picture 14">
            <a:extLst>
              <a:ext uri="{FF2B5EF4-FFF2-40B4-BE49-F238E27FC236}">
                <a16:creationId xmlns:a16="http://schemas.microsoft.com/office/drawing/2014/main" id="{5299AC22-7CB7-E44F-BE04-3895EB268B13}"/>
              </a:ext>
            </a:extLst>
          </p:cNvPr>
          <p:cNvPicPr>
            <a:picLocks noChangeAspect="1"/>
          </p:cNvPicPr>
          <p:nvPr userDrawn="1"/>
        </p:nvPicPr>
        <p:blipFill>
          <a:blip r:embed="rId2"/>
          <a:stretch>
            <a:fillRect/>
          </a:stretch>
        </p:blipFill>
        <p:spPr>
          <a:xfrm>
            <a:off x="8440136" y="4253019"/>
            <a:ext cx="165100" cy="431800"/>
          </a:xfrm>
          <a:prstGeom prst="rect">
            <a:avLst/>
          </a:prstGeom>
        </p:spPr>
      </p:pic>
      <p:pic>
        <p:nvPicPr>
          <p:cNvPr id="16" name="Picture 15">
            <a:extLst>
              <a:ext uri="{FF2B5EF4-FFF2-40B4-BE49-F238E27FC236}">
                <a16:creationId xmlns:a16="http://schemas.microsoft.com/office/drawing/2014/main" id="{840C0B43-95F0-8E43-B40A-C9D0B7BD48B6}"/>
              </a:ext>
            </a:extLst>
          </p:cNvPr>
          <p:cNvPicPr>
            <a:picLocks noChangeAspect="1"/>
          </p:cNvPicPr>
          <p:nvPr userDrawn="1"/>
        </p:nvPicPr>
        <p:blipFill>
          <a:blip r:embed="rId3"/>
          <a:stretch>
            <a:fillRect/>
          </a:stretch>
        </p:blipFill>
        <p:spPr>
          <a:xfrm>
            <a:off x="8210492" y="4394200"/>
            <a:ext cx="304800" cy="749300"/>
          </a:xfrm>
          <a:prstGeom prst="rect">
            <a:avLst/>
          </a:prstGeom>
        </p:spPr>
      </p:pic>
      <p:sp>
        <p:nvSpPr>
          <p:cNvPr id="8" name="Title 4">
            <a:extLst>
              <a:ext uri="{FF2B5EF4-FFF2-40B4-BE49-F238E27FC236}">
                <a16:creationId xmlns:a16="http://schemas.microsoft.com/office/drawing/2014/main" id="{F761A12E-4827-D849-8A73-9D41BEFB50B2}"/>
              </a:ext>
            </a:extLst>
          </p:cNvPr>
          <p:cNvSpPr>
            <a:spLocks noGrp="1"/>
          </p:cNvSpPr>
          <p:nvPr>
            <p:ph type="title" hasCustomPrompt="1"/>
          </p:nvPr>
        </p:nvSpPr>
        <p:spPr>
          <a:xfrm>
            <a:off x="359413" y="729595"/>
            <a:ext cx="7310117" cy="320913"/>
          </a:xfrm>
          <a:prstGeom prst="rect">
            <a:avLst/>
          </a:prstGeom>
        </p:spPr>
        <p:txBody>
          <a:bodyPr anchor="t"/>
          <a:lstStyle>
            <a:lvl1pPr>
              <a:lnSpc>
                <a:spcPct val="100000"/>
              </a:lnSpc>
              <a:defRPr sz="2000" cap="all" baseline="0">
                <a:latin typeface="Impact" panose="020B0806030902050204" pitchFamily="34" charset="0"/>
              </a:defRPr>
            </a:lvl1pPr>
          </a:lstStyle>
          <a:p>
            <a:r>
              <a:rPr lang="en-US" dirty="0">
                <a:cs typeface="Arial"/>
              </a:rPr>
              <a:t>Click here to add a one-line or two-line headline</a:t>
            </a:r>
            <a:endParaRPr lang="en-US" sz="2000" dirty="0">
              <a:latin typeface="Impact" panose="020B0806030902050204" pitchFamily="34" charset="0"/>
              <a:cs typeface="Arial"/>
            </a:endParaRPr>
          </a:p>
        </p:txBody>
      </p:sp>
    </p:spTree>
    <p:extLst>
      <p:ext uri="{BB962C8B-B14F-4D97-AF65-F5344CB8AC3E}">
        <p14:creationId xmlns:p14="http://schemas.microsoft.com/office/powerpoint/2010/main" val="1496437377"/>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ne Line Headline, 2 Columns">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B9E15BA3-761F-9A48-8D42-2554E513A95C}"/>
              </a:ext>
            </a:extLst>
          </p:cNvPr>
          <p:cNvSpPr/>
          <p:nvPr userDrawn="1"/>
        </p:nvSpPr>
        <p:spPr>
          <a:xfrm>
            <a:off x="-3175" y="-22170"/>
            <a:ext cx="5188158" cy="5165670"/>
          </a:xfrm>
          <a:custGeom>
            <a:avLst/>
            <a:gdLst>
              <a:gd name="connsiteX0" fmla="*/ 0 w 928151"/>
              <a:gd name="connsiteY0" fmla="*/ 0 h 1375897"/>
              <a:gd name="connsiteX1" fmla="*/ 928151 w 928151"/>
              <a:gd name="connsiteY1" fmla="*/ 0 h 1375897"/>
              <a:gd name="connsiteX2" fmla="*/ 928151 w 928151"/>
              <a:gd name="connsiteY2" fmla="*/ 1375897 h 1375897"/>
              <a:gd name="connsiteX3" fmla="*/ 0 w 928151"/>
              <a:gd name="connsiteY3" fmla="*/ 1375897 h 1375897"/>
              <a:gd name="connsiteX4" fmla="*/ 0 w 928151"/>
              <a:gd name="connsiteY4" fmla="*/ 0 h 1375897"/>
              <a:gd name="connsiteX0" fmla="*/ 467512 w 1395663"/>
              <a:gd name="connsiteY0" fmla="*/ 0 h 1382772"/>
              <a:gd name="connsiteX1" fmla="*/ 1395663 w 1395663"/>
              <a:gd name="connsiteY1" fmla="*/ 0 h 1382772"/>
              <a:gd name="connsiteX2" fmla="*/ 1395663 w 1395663"/>
              <a:gd name="connsiteY2" fmla="*/ 1375897 h 1382772"/>
              <a:gd name="connsiteX3" fmla="*/ 0 w 1395663"/>
              <a:gd name="connsiteY3" fmla="*/ 1382772 h 1382772"/>
              <a:gd name="connsiteX4" fmla="*/ 467512 w 1395663"/>
              <a:gd name="connsiteY4" fmla="*/ 0 h 1382772"/>
              <a:gd name="connsiteX0" fmla="*/ 467512 w 1395663"/>
              <a:gd name="connsiteY0" fmla="*/ 0 h 1382772"/>
              <a:gd name="connsiteX1" fmla="*/ 1395663 w 1395663"/>
              <a:gd name="connsiteY1" fmla="*/ 0 h 1382772"/>
              <a:gd name="connsiteX2" fmla="*/ 941900 w 1395663"/>
              <a:gd name="connsiteY2" fmla="*/ 1382772 h 1382772"/>
              <a:gd name="connsiteX3" fmla="*/ 0 w 1395663"/>
              <a:gd name="connsiteY3" fmla="*/ 1382772 h 1382772"/>
              <a:gd name="connsiteX4" fmla="*/ 467512 w 1395663"/>
              <a:gd name="connsiteY4" fmla="*/ 0 h 1382772"/>
              <a:gd name="connsiteX0" fmla="*/ 753829 w 1681980"/>
              <a:gd name="connsiteY0" fmla="*/ 0 h 5164817"/>
              <a:gd name="connsiteX1" fmla="*/ 1681980 w 1681980"/>
              <a:gd name="connsiteY1" fmla="*/ 0 h 5164817"/>
              <a:gd name="connsiteX2" fmla="*/ 0 w 1681980"/>
              <a:gd name="connsiteY2" fmla="*/ 5164817 h 5164817"/>
              <a:gd name="connsiteX3" fmla="*/ 286317 w 1681980"/>
              <a:gd name="connsiteY3" fmla="*/ 1382772 h 5164817"/>
              <a:gd name="connsiteX4" fmla="*/ 753829 w 1681980"/>
              <a:gd name="connsiteY4" fmla="*/ 0 h 5164817"/>
              <a:gd name="connsiteX0" fmla="*/ 3286461 w 4214612"/>
              <a:gd name="connsiteY0" fmla="*/ 0 h 5170228"/>
              <a:gd name="connsiteX1" fmla="*/ 4214612 w 4214612"/>
              <a:gd name="connsiteY1" fmla="*/ 0 h 5170228"/>
              <a:gd name="connsiteX2" fmla="*/ 2532632 w 4214612"/>
              <a:gd name="connsiteY2" fmla="*/ 5164817 h 5170228"/>
              <a:gd name="connsiteX3" fmla="*/ 0 w 4214612"/>
              <a:gd name="connsiteY3" fmla="*/ 5170228 h 5170228"/>
              <a:gd name="connsiteX4" fmla="*/ 3286461 w 4214612"/>
              <a:gd name="connsiteY4" fmla="*/ 0 h 5170228"/>
              <a:gd name="connsiteX0" fmla="*/ 0 w 4223237"/>
              <a:gd name="connsiteY0" fmla="*/ 5410 h 5170228"/>
              <a:gd name="connsiteX1" fmla="*/ 4223237 w 4223237"/>
              <a:gd name="connsiteY1" fmla="*/ 0 h 5170228"/>
              <a:gd name="connsiteX2" fmla="*/ 2541257 w 4223237"/>
              <a:gd name="connsiteY2" fmla="*/ 5164817 h 5170228"/>
              <a:gd name="connsiteX3" fmla="*/ 8625 w 4223237"/>
              <a:gd name="connsiteY3" fmla="*/ 5170228 h 5170228"/>
              <a:gd name="connsiteX4" fmla="*/ 0 w 4223237"/>
              <a:gd name="connsiteY4" fmla="*/ 5410 h 5170228"/>
              <a:gd name="connsiteX0" fmla="*/ 7607 w 4230844"/>
              <a:gd name="connsiteY0" fmla="*/ 5410 h 5170228"/>
              <a:gd name="connsiteX1" fmla="*/ 4230844 w 4230844"/>
              <a:gd name="connsiteY1" fmla="*/ 0 h 5170228"/>
              <a:gd name="connsiteX2" fmla="*/ 2548864 w 4230844"/>
              <a:gd name="connsiteY2" fmla="*/ 5164817 h 5170228"/>
              <a:gd name="connsiteX3" fmla="*/ 0 w 4230844"/>
              <a:gd name="connsiteY3" fmla="*/ 5170228 h 5170228"/>
              <a:gd name="connsiteX4" fmla="*/ 7607 w 4230844"/>
              <a:gd name="connsiteY4" fmla="*/ 5410 h 5170228"/>
              <a:gd name="connsiteX0" fmla="*/ 7607 w 4230844"/>
              <a:gd name="connsiteY0" fmla="*/ 0 h 5164818"/>
              <a:gd name="connsiteX1" fmla="*/ 4230844 w 4230844"/>
              <a:gd name="connsiteY1" fmla="*/ 5411 h 5164818"/>
              <a:gd name="connsiteX2" fmla="*/ 2548864 w 4230844"/>
              <a:gd name="connsiteY2" fmla="*/ 5159407 h 5164818"/>
              <a:gd name="connsiteX3" fmla="*/ 0 w 4230844"/>
              <a:gd name="connsiteY3" fmla="*/ 5164818 h 5164818"/>
              <a:gd name="connsiteX4" fmla="*/ 7607 w 4230844"/>
              <a:gd name="connsiteY4" fmla="*/ 0 h 5164818"/>
              <a:gd name="connsiteX0" fmla="*/ 3 w 5494632"/>
              <a:gd name="connsiteY0" fmla="*/ 0 h 5177344"/>
              <a:gd name="connsiteX1" fmla="*/ 5494632 w 5494632"/>
              <a:gd name="connsiteY1" fmla="*/ 17937 h 5177344"/>
              <a:gd name="connsiteX2" fmla="*/ 3812652 w 5494632"/>
              <a:gd name="connsiteY2" fmla="*/ 5171933 h 5177344"/>
              <a:gd name="connsiteX3" fmla="*/ 1263788 w 5494632"/>
              <a:gd name="connsiteY3" fmla="*/ 5177344 h 5177344"/>
              <a:gd name="connsiteX4" fmla="*/ 3 w 5494632"/>
              <a:gd name="connsiteY4" fmla="*/ 0 h 5177344"/>
              <a:gd name="connsiteX0" fmla="*/ 63974 w 5558603"/>
              <a:gd name="connsiteY0" fmla="*/ 0 h 5177344"/>
              <a:gd name="connsiteX1" fmla="*/ 5558603 w 5558603"/>
              <a:gd name="connsiteY1" fmla="*/ 17937 h 5177344"/>
              <a:gd name="connsiteX2" fmla="*/ 3876623 w 5558603"/>
              <a:gd name="connsiteY2" fmla="*/ 5171933 h 5177344"/>
              <a:gd name="connsiteX3" fmla="*/ 0 w 5558603"/>
              <a:gd name="connsiteY3" fmla="*/ 5177344 h 5177344"/>
              <a:gd name="connsiteX4" fmla="*/ 63974 w 5558603"/>
              <a:gd name="connsiteY4" fmla="*/ 0 h 5177344"/>
              <a:gd name="connsiteX0" fmla="*/ 16 w 5494645"/>
              <a:gd name="connsiteY0" fmla="*/ 0 h 5171933"/>
              <a:gd name="connsiteX1" fmla="*/ 5494645 w 5494645"/>
              <a:gd name="connsiteY1" fmla="*/ 17937 h 5171933"/>
              <a:gd name="connsiteX2" fmla="*/ 3812665 w 5494645"/>
              <a:gd name="connsiteY2" fmla="*/ 5171933 h 5171933"/>
              <a:gd name="connsiteX3" fmla="*/ 311823 w 5494645"/>
              <a:gd name="connsiteY3" fmla="*/ 5171081 h 5171933"/>
              <a:gd name="connsiteX4" fmla="*/ 16 w 5494645"/>
              <a:gd name="connsiteY4" fmla="*/ 0 h 5171933"/>
              <a:gd name="connsiteX0" fmla="*/ 417 w 5188158"/>
              <a:gd name="connsiteY0" fmla="*/ 0 h 5165670"/>
              <a:gd name="connsiteX1" fmla="*/ 5188158 w 5188158"/>
              <a:gd name="connsiteY1" fmla="*/ 11674 h 5165670"/>
              <a:gd name="connsiteX2" fmla="*/ 3506178 w 5188158"/>
              <a:gd name="connsiteY2" fmla="*/ 5165670 h 5165670"/>
              <a:gd name="connsiteX3" fmla="*/ 5336 w 5188158"/>
              <a:gd name="connsiteY3" fmla="*/ 5164818 h 5165670"/>
              <a:gd name="connsiteX4" fmla="*/ 417 w 5188158"/>
              <a:gd name="connsiteY4" fmla="*/ 0 h 5165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8158" h="5165670">
                <a:moveTo>
                  <a:pt x="417" y="0"/>
                </a:moveTo>
                <a:lnTo>
                  <a:pt x="5188158" y="11674"/>
                </a:lnTo>
                <a:lnTo>
                  <a:pt x="3506178" y="5165670"/>
                </a:lnTo>
                <a:lnTo>
                  <a:pt x="5336" y="5164818"/>
                </a:lnTo>
                <a:cubicBezTo>
                  <a:pt x="7872" y="3443212"/>
                  <a:pt x="-2119" y="1721606"/>
                  <a:pt x="417" y="0"/>
                </a:cubicBezTo>
                <a:close/>
              </a:path>
            </a:pathLst>
          </a:custGeom>
          <a:solidFill>
            <a:schemeClr val="tx2">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dirty="0"/>
          </a:p>
        </p:txBody>
      </p:sp>
      <p:sp>
        <p:nvSpPr>
          <p:cNvPr id="20" name="Text Placeholder 32">
            <a:extLst>
              <a:ext uri="{FF2B5EF4-FFF2-40B4-BE49-F238E27FC236}">
                <a16:creationId xmlns:a16="http://schemas.microsoft.com/office/drawing/2014/main" id="{EC0F8905-9F96-524C-A35C-6B6C7663C137}"/>
              </a:ext>
            </a:extLst>
          </p:cNvPr>
          <p:cNvSpPr>
            <a:spLocks noGrp="1"/>
          </p:cNvSpPr>
          <p:nvPr>
            <p:ph type="body" sz="quarter" idx="12" hasCustomPrompt="1"/>
          </p:nvPr>
        </p:nvSpPr>
        <p:spPr>
          <a:xfrm>
            <a:off x="5010411" y="1528433"/>
            <a:ext cx="3194137" cy="2078726"/>
          </a:xfrm>
          <a:prstGeom prst="rect">
            <a:avLst/>
          </a:prstGeo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1000">
                <a:solidFill>
                  <a:schemeClr val="tx1"/>
                </a:solidFill>
                <a:latin typeface="+mn-lt"/>
              </a:defRPr>
            </a:lvl1pPr>
            <a:lvl2pPr marL="342900" indent="0">
              <a:buNone/>
              <a:defRPr sz="1100">
                <a:latin typeface="Georgia" panose="02040502050405020303" pitchFamily="18" charset="0"/>
              </a:defRPr>
            </a:lvl2pPr>
            <a:lvl3pPr marL="685800" indent="0">
              <a:buNone/>
              <a:defRPr sz="1050">
                <a:latin typeface="Georgia" panose="02040502050405020303" pitchFamily="18" charset="0"/>
              </a:defRPr>
            </a:lvl3pPr>
            <a:lvl4pPr marL="1028700" indent="0">
              <a:buNone/>
              <a:defRPr sz="1000">
                <a:latin typeface="Georgia" panose="02040502050405020303" pitchFamily="18" charset="0"/>
              </a:defRPr>
            </a:lvl4pPr>
            <a:lvl5pPr marL="1371600" indent="0">
              <a:buNone/>
              <a:defRPr sz="1000">
                <a:latin typeface="Georgia" panose="02040502050405020303" pitchFamily="18" charset="0"/>
              </a:defRPr>
            </a:lvl5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here to add text. Lorum ipsum main body text here. The slide size for this template is “Onscreen show” specifications are 10 inches wide by 5.63 inches high. Lorum ipsum main body text here. </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Lorum ipsum main body text here. The slide size for this template is “Onscreen show” specifications are 10 inches wide by 5.63 inches high. Lorum ipsum main body text here. </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lvl="0"/>
            <a:endParaRPr lang="en-US" dirty="0"/>
          </a:p>
        </p:txBody>
      </p:sp>
      <p:sp>
        <p:nvSpPr>
          <p:cNvPr id="4" name="Text Placeholder 3">
            <a:extLst>
              <a:ext uri="{FF2B5EF4-FFF2-40B4-BE49-F238E27FC236}">
                <a16:creationId xmlns:a16="http://schemas.microsoft.com/office/drawing/2014/main" id="{FCD8F39F-EA90-1946-9FE0-6640E8A0C968}"/>
              </a:ext>
            </a:extLst>
          </p:cNvPr>
          <p:cNvSpPr>
            <a:spLocks noGrp="1"/>
          </p:cNvSpPr>
          <p:nvPr>
            <p:ph type="body" sz="quarter" idx="13" hasCustomPrompt="1"/>
          </p:nvPr>
        </p:nvSpPr>
        <p:spPr>
          <a:xfrm>
            <a:off x="365125" y="1504007"/>
            <a:ext cx="3341902" cy="1782180"/>
          </a:xfrm>
          <a:prstGeom prst="rect">
            <a:avLst/>
          </a:prstGeom>
        </p:spPr>
        <p:txBody>
          <a:bodyPr/>
          <a:lstStyle>
            <a:lvl1pPr marL="0" indent="0">
              <a:lnSpc>
                <a:spcPct val="100000"/>
              </a:lnSpc>
              <a:spcBef>
                <a:spcPts val="0"/>
              </a:spcBef>
              <a:buNone/>
              <a:defRPr sz="1200" b="0" i="0">
                <a:solidFill>
                  <a:schemeClr val="accent2"/>
                </a:solidFill>
                <a:latin typeface="Georgia" panose="02040502050405020303" pitchFamily="18" charset="0"/>
              </a:defRPr>
            </a:lvl1pPr>
            <a:lvl2pPr>
              <a:defRPr b="0" i="0">
                <a:latin typeface="Georgia" panose="02040502050405020303" pitchFamily="18" charset="0"/>
              </a:defRPr>
            </a:lvl2pPr>
            <a:lvl3pPr>
              <a:defRPr b="0" i="0">
                <a:latin typeface="Georgia" panose="02040502050405020303" pitchFamily="18" charset="0"/>
              </a:defRPr>
            </a:lvl3pPr>
            <a:lvl4pPr>
              <a:defRPr b="0" i="0">
                <a:latin typeface="Georgia" panose="02040502050405020303" pitchFamily="18" charset="0"/>
              </a:defRPr>
            </a:lvl4pPr>
            <a:lvl5pPr>
              <a:defRPr b="0" i="0">
                <a:latin typeface="Georgia" panose="02040502050405020303" pitchFamily="18" charset="0"/>
              </a:defRPr>
            </a:lvl5pPr>
          </a:lstStyle>
          <a:p>
            <a:pPr lvl="0"/>
            <a:r>
              <a:rPr lang="en-US" dirty="0"/>
              <a:t>Click here to enter text. Lorem ipsum dolor sit lorum, here adipiscing dolore, sed do magna enter minim up labor et dolore magna aqua. Ut minim ad minim dolor, quid ipsum exercitation alfalfa labor. </a:t>
            </a:r>
          </a:p>
        </p:txBody>
      </p:sp>
      <p:sp>
        <p:nvSpPr>
          <p:cNvPr id="10" name="Title 4">
            <a:extLst>
              <a:ext uri="{FF2B5EF4-FFF2-40B4-BE49-F238E27FC236}">
                <a16:creationId xmlns:a16="http://schemas.microsoft.com/office/drawing/2014/main" id="{91C3C6AD-9BC0-BB4F-985B-6C9E854BF5EE}"/>
              </a:ext>
            </a:extLst>
          </p:cNvPr>
          <p:cNvSpPr>
            <a:spLocks noGrp="1"/>
          </p:cNvSpPr>
          <p:nvPr>
            <p:ph type="title" hasCustomPrompt="1"/>
          </p:nvPr>
        </p:nvSpPr>
        <p:spPr>
          <a:xfrm>
            <a:off x="359413" y="729595"/>
            <a:ext cx="7310117" cy="320913"/>
          </a:xfrm>
          <a:prstGeom prst="rect">
            <a:avLst/>
          </a:prstGeom>
        </p:spPr>
        <p:txBody>
          <a:bodyPr anchor="t"/>
          <a:lstStyle>
            <a:lvl1pPr>
              <a:lnSpc>
                <a:spcPct val="100000"/>
              </a:lnSpc>
              <a:defRPr sz="2000" cap="all" baseline="0">
                <a:latin typeface="Impact" panose="020B0806030902050204" pitchFamily="34" charset="0"/>
              </a:defRPr>
            </a:lvl1pPr>
          </a:lstStyle>
          <a:p>
            <a:r>
              <a:rPr lang="en-US" dirty="0">
                <a:cs typeface="Arial"/>
              </a:rPr>
              <a:t>Click to add one or two-line headline</a:t>
            </a:r>
            <a:endParaRPr lang="en-US" sz="2000" dirty="0">
              <a:latin typeface="Impact" panose="020B0806030902050204" pitchFamily="34" charset="0"/>
              <a:cs typeface="Arial"/>
            </a:endParaRPr>
          </a:p>
        </p:txBody>
      </p:sp>
    </p:spTree>
    <p:extLst>
      <p:ext uri="{BB962C8B-B14F-4D97-AF65-F5344CB8AC3E}">
        <p14:creationId xmlns:p14="http://schemas.microsoft.com/office/powerpoint/2010/main" val="3984293864"/>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line Only_bars">
    <p:spTree>
      <p:nvGrpSpPr>
        <p:cNvPr id="1" name=""/>
        <p:cNvGrpSpPr/>
        <p:nvPr/>
      </p:nvGrpSpPr>
      <p:grpSpPr>
        <a:xfrm>
          <a:off x="0" y="0"/>
          <a:ext cx="0" cy="0"/>
          <a:chOff x="0" y="0"/>
          <a:chExt cx="0" cy="0"/>
        </a:xfrm>
      </p:grpSpPr>
      <p:sp>
        <p:nvSpPr>
          <p:cNvPr id="12" name="Slide Number Placeholder 2">
            <a:extLst>
              <a:ext uri="{FF2B5EF4-FFF2-40B4-BE49-F238E27FC236}">
                <a16:creationId xmlns:a16="http://schemas.microsoft.com/office/drawing/2014/main" id="{28089708-8A39-5845-9122-D5A683609E14}"/>
              </a:ext>
            </a:extLst>
          </p:cNvPr>
          <p:cNvSpPr>
            <a:spLocks noGrp="1"/>
          </p:cNvSpPr>
          <p:nvPr>
            <p:ph type="sldNum" sz="quarter" idx="10"/>
          </p:nvPr>
        </p:nvSpPr>
        <p:spPr>
          <a:xfrm>
            <a:off x="8732520" y="4846320"/>
            <a:ext cx="365760" cy="273844"/>
          </a:xfrm>
        </p:spPr>
        <p:txBody>
          <a:bodyPr/>
          <a:lstStyle/>
          <a:p>
            <a:fld id="{B860EA5E-C501-EE46-95BA-D6951046621D}" type="slidenum">
              <a:rPr lang="en-US" smtClean="0"/>
              <a:t>‹#›</a:t>
            </a:fld>
            <a:endParaRPr lang="en-US" dirty="0"/>
          </a:p>
        </p:txBody>
      </p:sp>
      <p:pic>
        <p:nvPicPr>
          <p:cNvPr id="10" name="Picture 9">
            <a:extLst>
              <a:ext uri="{FF2B5EF4-FFF2-40B4-BE49-F238E27FC236}">
                <a16:creationId xmlns:a16="http://schemas.microsoft.com/office/drawing/2014/main" id="{B5C39CEC-5B82-C546-96A9-F4662D644964}"/>
              </a:ext>
            </a:extLst>
          </p:cNvPr>
          <p:cNvPicPr>
            <a:picLocks noChangeAspect="1"/>
          </p:cNvPicPr>
          <p:nvPr userDrawn="1"/>
        </p:nvPicPr>
        <p:blipFill>
          <a:blip r:embed="rId2"/>
          <a:stretch>
            <a:fillRect/>
          </a:stretch>
        </p:blipFill>
        <p:spPr>
          <a:xfrm>
            <a:off x="8440136" y="4253019"/>
            <a:ext cx="165100" cy="431800"/>
          </a:xfrm>
          <a:prstGeom prst="rect">
            <a:avLst/>
          </a:prstGeom>
        </p:spPr>
      </p:pic>
      <p:pic>
        <p:nvPicPr>
          <p:cNvPr id="13" name="Picture 12">
            <a:extLst>
              <a:ext uri="{FF2B5EF4-FFF2-40B4-BE49-F238E27FC236}">
                <a16:creationId xmlns:a16="http://schemas.microsoft.com/office/drawing/2014/main" id="{9D3F95C4-72FD-2D41-BDA2-126BBAA8B380}"/>
              </a:ext>
            </a:extLst>
          </p:cNvPr>
          <p:cNvPicPr>
            <a:picLocks noChangeAspect="1"/>
          </p:cNvPicPr>
          <p:nvPr userDrawn="1"/>
        </p:nvPicPr>
        <p:blipFill>
          <a:blip r:embed="rId3"/>
          <a:stretch>
            <a:fillRect/>
          </a:stretch>
        </p:blipFill>
        <p:spPr>
          <a:xfrm>
            <a:off x="8210492" y="4394200"/>
            <a:ext cx="304800" cy="749300"/>
          </a:xfrm>
          <a:prstGeom prst="rect">
            <a:avLst/>
          </a:prstGeom>
        </p:spPr>
      </p:pic>
      <p:sp>
        <p:nvSpPr>
          <p:cNvPr id="6" name="Title 4">
            <a:extLst>
              <a:ext uri="{FF2B5EF4-FFF2-40B4-BE49-F238E27FC236}">
                <a16:creationId xmlns:a16="http://schemas.microsoft.com/office/drawing/2014/main" id="{97C5638C-932A-C742-B00D-B8DBC72F0595}"/>
              </a:ext>
            </a:extLst>
          </p:cNvPr>
          <p:cNvSpPr>
            <a:spLocks noGrp="1"/>
          </p:cNvSpPr>
          <p:nvPr>
            <p:ph type="title" hasCustomPrompt="1"/>
          </p:nvPr>
        </p:nvSpPr>
        <p:spPr>
          <a:xfrm>
            <a:off x="359413" y="729595"/>
            <a:ext cx="7310117" cy="320913"/>
          </a:xfrm>
          <a:prstGeom prst="rect">
            <a:avLst/>
          </a:prstGeom>
        </p:spPr>
        <p:txBody>
          <a:bodyPr anchor="t"/>
          <a:lstStyle>
            <a:lvl1pPr>
              <a:lnSpc>
                <a:spcPct val="100000"/>
              </a:lnSpc>
              <a:defRPr sz="2000" cap="all" baseline="0">
                <a:latin typeface="Impact" panose="020B0806030902050204" pitchFamily="34" charset="0"/>
              </a:defRPr>
            </a:lvl1pPr>
          </a:lstStyle>
          <a:p>
            <a:r>
              <a:rPr lang="en-US" dirty="0">
                <a:cs typeface="Arial"/>
              </a:rPr>
              <a:t>Click to add headline only</a:t>
            </a:r>
            <a:endParaRPr lang="en-US" sz="2000" dirty="0">
              <a:latin typeface="Impact" panose="020B0806030902050204" pitchFamily="34" charset="0"/>
              <a:cs typeface="Arial"/>
            </a:endParaRPr>
          </a:p>
        </p:txBody>
      </p:sp>
    </p:spTree>
    <p:extLst>
      <p:ext uri="{BB962C8B-B14F-4D97-AF65-F5344CB8AC3E}">
        <p14:creationId xmlns:p14="http://schemas.microsoft.com/office/powerpoint/2010/main" val="2904078849"/>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line Only_slice">
    <p:spTree>
      <p:nvGrpSpPr>
        <p:cNvPr id="1" name=""/>
        <p:cNvGrpSpPr/>
        <p:nvPr/>
      </p:nvGrpSpPr>
      <p:grpSpPr>
        <a:xfrm>
          <a:off x="0" y="0"/>
          <a:ext cx="0" cy="0"/>
          <a:chOff x="0" y="0"/>
          <a:chExt cx="0" cy="0"/>
        </a:xfrm>
      </p:grpSpPr>
      <p:sp>
        <p:nvSpPr>
          <p:cNvPr id="6" name="Shape 258">
            <a:extLst>
              <a:ext uri="{FF2B5EF4-FFF2-40B4-BE49-F238E27FC236}">
                <a16:creationId xmlns:a16="http://schemas.microsoft.com/office/drawing/2014/main" id="{9D1E3F84-28B2-DE4C-BBB6-D1104995275C}"/>
              </a:ext>
            </a:extLst>
          </p:cNvPr>
          <p:cNvSpPr/>
          <p:nvPr userDrawn="1"/>
        </p:nvSpPr>
        <p:spPr>
          <a:xfrm flipH="1">
            <a:off x="8204885" y="2489431"/>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marL="0" marR="0" lvl="0" indent="0" algn="l" defTabSz="6858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3200" b="0" i="0" u="none" strike="noStrike" kern="1200" cap="none" spc="0" normalizeH="0" baseline="0" noProof="0" dirty="0">
              <a:ln>
                <a:noFill/>
              </a:ln>
              <a:solidFill>
                <a:srgbClr val="EE0000"/>
              </a:solidFill>
              <a:effectLst/>
              <a:uLnTx/>
              <a:uFillTx/>
              <a:latin typeface="Arial" panose="020B0604020202020204"/>
              <a:ea typeface="+mn-ea"/>
              <a:cs typeface="+mn-cs"/>
            </a:endParaRPr>
          </a:p>
        </p:txBody>
      </p:sp>
      <p:sp>
        <p:nvSpPr>
          <p:cNvPr id="9" name="Shape 111">
            <a:extLst>
              <a:ext uri="{FF2B5EF4-FFF2-40B4-BE49-F238E27FC236}">
                <a16:creationId xmlns:a16="http://schemas.microsoft.com/office/drawing/2014/main" id="{A2F7FCFC-2F02-054F-840B-2BCA5B1B6B62}"/>
              </a:ext>
            </a:extLst>
          </p:cNvPr>
          <p:cNvSpPr/>
          <p:nvPr userDrawn="1"/>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
        <p:nvSpPr>
          <p:cNvPr id="10" name="Slide Number Placeholder 1">
            <a:extLst>
              <a:ext uri="{FF2B5EF4-FFF2-40B4-BE49-F238E27FC236}">
                <a16:creationId xmlns:a16="http://schemas.microsoft.com/office/drawing/2014/main" id="{CBC57371-B447-1A47-9191-77C3EB98FA6E}"/>
              </a:ext>
            </a:extLst>
          </p:cNvPr>
          <p:cNvSpPr>
            <a:spLocks noGrp="1"/>
          </p:cNvSpPr>
          <p:nvPr>
            <p:ph type="sldNum" sz="quarter" idx="10"/>
          </p:nvPr>
        </p:nvSpPr>
        <p:spPr>
          <a:xfrm>
            <a:off x="8732520" y="4846320"/>
            <a:ext cx="365760" cy="273844"/>
          </a:xfrm>
        </p:spPr>
        <p:txBody>
          <a:bodyPr/>
          <a:lstStyle/>
          <a:p>
            <a:fld id="{B860EA5E-C501-EE46-95BA-D6951046621D}" type="slidenum">
              <a:rPr lang="en-US" smtClean="0">
                <a:solidFill>
                  <a:schemeClr val="bg1"/>
                </a:solidFill>
              </a:rPr>
              <a:t>‹#›</a:t>
            </a:fld>
            <a:endParaRPr lang="en-US" dirty="0">
              <a:solidFill>
                <a:schemeClr val="bg1"/>
              </a:solidFill>
            </a:endParaRPr>
          </a:p>
        </p:txBody>
      </p:sp>
      <p:sp>
        <p:nvSpPr>
          <p:cNvPr id="7" name="Title 4">
            <a:extLst>
              <a:ext uri="{FF2B5EF4-FFF2-40B4-BE49-F238E27FC236}">
                <a16:creationId xmlns:a16="http://schemas.microsoft.com/office/drawing/2014/main" id="{44219DF4-AFD5-0D43-A00C-A3F5D0D5585F}"/>
              </a:ext>
            </a:extLst>
          </p:cNvPr>
          <p:cNvSpPr>
            <a:spLocks noGrp="1"/>
          </p:cNvSpPr>
          <p:nvPr>
            <p:ph type="title" hasCustomPrompt="1"/>
          </p:nvPr>
        </p:nvSpPr>
        <p:spPr>
          <a:xfrm>
            <a:off x="359413" y="729595"/>
            <a:ext cx="7310117" cy="320913"/>
          </a:xfrm>
          <a:prstGeom prst="rect">
            <a:avLst/>
          </a:prstGeom>
        </p:spPr>
        <p:txBody>
          <a:bodyPr anchor="t"/>
          <a:lstStyle>
            <a:lvl1pPr>
              <a:lnSpc>
                <a:spcPct val="100000"/>
              </a:lnSpc>
              <a:defRPr sz="2000" cap="all" baseline="0">
                <a:latin typeface="Impact" panose="020B0806030902050204" pitchFamily="34" charset="0"/>
              </a:defRPr>
            </a:lvl1pPr>
          </a:lstStyle>
          <a:p>
            <a:r>
              <a:rPr lang="en-US" dirty="0">
                <a:cs typeface="Arial"/>
              </a:rPr>
              <a:t>Click to add headline only</a:t>
            </a:r>
            <a:endParaRPr lang="en-US" sz="2000" dirty="0">
              <a:latin typeface="Impact" panose="020B0806030902050204" pitchFamily="34" charset="0"/>
              <a:cs typeface="Arial"/>
            </a:endParaRPr>
          </a:p>
        </p:txBody>
      </p:sp>
    </p:spTree>
    <p:extLst>
      <p:ext uri="{BB962C8B-B14F-4D97-AF65-F5344CB8AC3E}">
        <p14:creationId xmlns:p14="http://schemas.microsoft.com/office/powerpoint/2010/main" val="3982801998"/>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Divider Page_Re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dirty="0"/>
          </a:p>
        </p:txBody>
      </p:sp>
      <p:sp>
        <p:nvSpPr>
          <p:cNvPr id="7" name="Freeform 6">
            <a:extLst>
              <a:ext uri="{FF2B5EF4-FFF2-40B4-BE49-F238E27FC236}">
                <a16:creationId xmlns:a16="http://schemas.microsoft.com/office/drawing/2014/main" id="{374A2D1C-F54E-4F4C-89A0-5C1FE426AFC2}"/>
              </a:ext>
            </a:extLst>
          </p:cNvPr>
          <p:cNvSpPr/>
          <p:nvPr userDrawn="1"/>
        </p:nvSpPr>
        <p:spPr>
          <a:xfrm>
            <a:off x="0" y="939097"/>
            <a:ext cx="8768482" cy="1014984"/>
          </a:xfrm>
          <a:custGeom>
            <a:avLst/>
            <a:gdLst>
              <a:gd name="connsiteX0" fmla="*/ 0 w 8802985"/>
              <a:gd name="connsiteY0" fmla="*/ 0 h 1014984"/>
              <a:gd name="connsiteX1" fmla="*/ 8802985 w 8802985"/>
              <a:gd name="connsiteY1" fmla="*/ 0 h 1014984"/>
              <a:gd name="connsiteX2" fmla="*/ 8426498 w 8802985"/>
              <a:gd name="connsiteY2" fmla="*/ 1014984 h 1014984"/>
              <a:gd name="connsiteX3" fmla="*/ 0 w 8802985"/>
              <a:gd name="connsiteY3" fmla="*/ 1014984 h 1014984"/>
              <a:gd name="connsiteX4" fmla="*/ 0 w 8802985"/>
              <a:gd name="connsiteY4" fmla="*/ 0 h 101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2985" h="1014984">
                <a:moveTo>
                  <a:pt x="0" y="0"/>
                </a:moveTo>
                <a:lnTo>
                  <a:pt x="8802985" y="0"/>
                </a:lnTo>
                <a:lnTo>
                  <a:pt x="8426498" y="1014984"/>
                </a:lnTo>
                <a:lnTo>
                  <a:pt x="0" y="1014984"/>
                </a:lnTo>
                <a:lnTo>
                  <a:pt x="0"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
        <p:nvSpPr>
          <p:cNvPr id="2" name="Rectangle 1">
            <a:extLst>
              <a:ext uri="{FF2B5EF4-FFF2-40B4-BE49-F238E27FC236}">
                <a16:creationId xmlns:a16="http://schemas.microsoft.com/office/drawing/2014/main" id="{E5B84103-A66E-5742-B918-762D7FA92C02}"/>
              </a:ext>
            </a:extLst>
          </p:cNvPr>
          <p:cNvSpPr/>
          <p:nvPr userDrawn="1"/>
        </p:nvSpPr>
        <p:spPr>
          <a:xfrm>
            <a:off x="403761" y="617517"/>
            <a:ext cx="8431481" cy="124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4">
            <a:extLst>
              <a:ext uri="{FF2B5EF4-FFF2-40B4-BE49-F238E27FC236}">
                <a16:creationId xmlns:a16="http://schemas.microsoft.com/office/drawing/2014/main" id="{0B37CD96-3F40-D740-A2D3-9C55EC4B508C}"/>
              </a:ext>
            </a:extLst>
          </p:cNvPr>
          <p:cNvSpPr>
            <a:spLocks noGrp="1"/>
          </p:cNvSpPr>
          <p:nvPr>
            <p:ph type="title" hasCustomPrompt="1"/>
          </p:nvPr>
        </p:nvSpPr>
        <p:spPr>
          <a:xfrm>
            <a:off x="362190" y="938151"/>
            <a:ext cx="6822381" cy="1009402"/>
          </a:xfrm>
          <a:prstGeom prst="rect">
            <a:avLst/>
          </a:prstGeom>
        </p:spPr>
        <p:txBody>
          <a:bodyPr anchor="ctr"/>
          <a:lstStyle>
            <a:lvl1pPr>
              <a:lnSpc>
                <a:spcPct val="100000"/>
              </a:lnSpc>
              <a:defRPr sz="2000" cap="all" baseline="0">
                <a:solidFill>
                  <a:schemeClr val="bg1"/>
                </a:solidFill>
                <a:latin typeface="Impact" panose="020B0806030902050204" pitchFamily="34" charset="0"/>
              </a:defRPr>
            </a:lvl1pPr>
          </a:lstStyle>
          <a:p>
            <a:r>
              <a:rPr lang="en-US" sz="2000" dirty="0">
                <a:latin typeface="Impact" panose="020B0806030902050204" pitchFamily="34" charset="0"/>
                <a:cs typeface="Arial"/>
              </a:rPr>
              <a:t>Click to add Divider page headline</a:t>
            </a:r>
          </a:p>
        </p:txBody>
      </p:sp>
      <p:grpSp>
        <p:nvGrpSpPr>
          <p:cNvPr id="12" name="Group 11">
            <a:extLst>
              <a:ext uri="{FF2B5EF4-FFF2-40B4-BE49-F238E27FC236}">
                <a16:creationId xmlns:a16="http://schemas.microsoft.com/office/drawing/2014/main" id="{FDFB88FA-92D8-A648-AFB3-8C935EA4E671}"/>
              </a:ext>
            </a:extLst>
          </p:cNvPr>
          <p:cNvGrpSpPr/>
          <p:nvPr userDrawn="1"/>
        </p:nvGrpSpPr>
        <p:grpSpPr>
          <a:xfrm>
            <a:off x="7616541" y="1178128"/>
            <a:ext cx="345864" cy="776859"/>
            <a:chOff x="7865922" y="1061336"/>
            <a:chExt cx="397861" cy="893652"/>
          </a:xfrm>
        </p:grpSpPr>
        <p:pic>
          <p:nvPicPr>
            <p:cNvPr id="13" name="Picture 12">
              <a:extLst>
                <a:ext uri="{FF2B5EF4-FFF2-40B4-BE49-F238E27FC236}">
                  <a16:creationId xmlns:a16="http://schemas.microsoft.com/office/drawing/2014/main" id="{FBA8FA93-8B7B-204A-9F4D-66061BF9C3A2}"/>
                </a:ext>
              </a:extLst>
            </p:cNvPr>
            <p:cNvPicPr>
              <a:picLocks noChangeAspect="1"/>
            </p:cNvPicPr>
            <p:nvPr userDrawn="1"/>
          </p:nvPicPr>
          <p:blipFill>
            <a:blip r:embed="rId2"/>
            <a:srcRect/>
            <a:stretch/>
          </p:blipFill>
          <p:spPr>
            <a:xfrm>
              <a:off x="7865922" y="1202517"/>
              <a:ext cx="307092" cy="752471"/>
            </a:xfrm>
            <a:custGeom>
              <a:avLst/>
              <a:gdLst>
                <a:gd name="connsiteX0" fmla="*/ 1075686 w 1250151"/>
                <a:gd name="connsiteY0" fmla="*/ 0 h 3063261"/>
                <a:gd name="connsiteX1" fmla="*/ 1250151 w 1250151"/>
                <a:gd name="connsiteY1" fmla="*/ 0 h 3063261"/>
                <a:gd name="connsiteX2" fmla="*/ 174466 w 1250151"/>
                <a:gd name="connsiteY2" fmla="*/ 3063261 h 3063261"/>
                <a:gd name="connsiteX3" fmla="*/ 0 w 1250151"/>
                <a:gd name="connsiteY3" fmla="*/ 3063261 h 3063261"/>
                <a:gd name="connsiteX4" fmla="*/ 1075686 w 1250151"/>
                <a:gd name="connsiteY4" fmla="*/ 0 h 306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151" h="3063261">
                  <a:moveTo>
                    <a:pt x="1075686" y="0"/>
                  </a:moveTo>
                  <a:lnTo>
                    <a:pt x="1250151" y="0"/>
                  </a:lnTo>
                  <a:lnTo>
                    <a:pt x="174466" y="3063261"/>
                  </a:lnTo>
                  <a:lnTo>
                    <a:pt x="0" y="3063261"/>
                  </a:lnTo>
                  <a:lnTo>
                    <a:pt x="1075686" y="0"/>
                  </a:lnTo>
                  <a:close/>
                </a:path>
              </a:pathLst>
            </a:custGeom>
            <a:solidFill>
              <a:schemeClr val="bg1"/>
            </a:solidFill>
          </p:spPr>
        </p:pic>
        <p:pic>
          <p:nvPicPr>
            <p:cNvPr id="14" name="Picture 13">
              <a:extLst>
                <a:ext uri="{FF2B5EF4-FFF2-40B4-BE49-F238E27FC236}">
                  <a16:creationId xmlns:a16="http://schemas.microsoft.com/office/drawing/2014/main" id="{EE2AA944-1281-2F43-B24D-4AB92F5F84FC}"/>
                </a:ext>
              </a:extLst>
            </p:cNvPr>
            <p:cNvPicPr>
              <a:picLocks noChangeAspect="1"/>
            </p:cNvPicPr>
            <p:nvPr userDrawn="1"/>
          </p:nvPicPr>
          <p:blipFill>
            <a:blip r:embed="rId3"/>
            <a:stretch>
              <a:fillRect/>
            </a:stretch>
          </p:blipFill>
          <p:spPr>
            <a:xfrm>
              <a:off x="8098683" y="1061336"/>
              <a:ext cx="165100" cy="431800"/>
            </a:xfrm>
            <a:prstGeom prst="rect">
              <a:avLst/>
            </a:prstGeom>
          </p:spPr>
        </p:pic>
      </p:grpSp>
    </p:spTree>
    <p:extLst>
      <p:ext uri="{BB962C8B-B14F-4D97-AF65-F5344CB8AC3E}">
        <p14:creationId xmlns:p14="http://schemas.microsoft.com/office/powerpoint/2010/main" val="215828887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Generic Title/Cover Pag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72200" y="3022417"/>
            <a:ext cx="2630115" cy="231774"/>
          </a:xfrm>
          <a:prstGeom prst="rect">
            <a:avLst/>
          </a:prstGeom>
        </p:spPr>
        <p:txBody>
          <a:bodyPr rIns="0" anchor="t"/>
          <a:lstStyle>
            <a:lvl1pPr marL="0" indent="0" algn="r">
              <a:lnSpc>
                <a:spcPct val="100000"/>
              </a:lnSpc>
              <a:spcBef>
                <a:spcPts val="0"/>
              </a:spcBef>
              <a:buNone/>
              <a:defRPr sz="1200">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here to add a subhead, recommend one or two lines</a:t>
            </a:r>
          </a:p>
        </p:txBody>
      </p:sp>
      <p:sp>
        <p:nvSpPr>
          <p:cNvPr id="10" name="Text Placeholder 11">
            <a:extLst>
              <a:ext uri="{FF2B5EF4-FFF2-40B4-BE49-F238E27FC236}">
                <a16:creationId xmlns:a16="http://schemas.microsoft.com/office/drawing/2014/main" id="{53A20B4A-A7E7-7442-9A1F-C67C7DB5C0D6}"/>
              </a:ext>
            </a:extLst>
          </p:cNvPr>
          <p:cNvSpPr>
            <a:spLocks noGrp="1"/>
          </p:cNvSpPr>
          <p:nvPr>
            <p:ph type="body" sz="quarter" idx="11" hasCustomPrompt="1"/>
          </p:nvPr>
        </p:nvSpPr>
        <p:spPr>
          <a:xfrm>
            <a:off x="4768919" y="2440294"/>
            <a:ext cx="4034380" cy="411163"/>
          </a:xfrm>
          <a:prstGeom prst="rect">
            <a:avLst/>
          </a:prstGeom>
        </p:spPr>
        <p:txBody>
          <a:bodyPr rIns="0" anchor="b"/>
          <a:lstStyle>
            <a:lvl1pPr marL="0" indent="0" algn="r">
              <a:lnSpc>
                <a:spcPct val="100000"/>
              </a:lnSpc>
              <a:spcBef>
                <a:spcPts val="0"/>
              </a:spcBef>
              <a:buNone/>
              <a:defRPr sz="2200" cap="all" baseline="0">
                <a:latin typeface="Impact" panose="020B0806030902050204" pitchFamily="34" charset="0"/>
              </a:defRPr>
            </a:lvl1pPr>
            <a:lvl2pPr marL="342900" indent="0">
              <a:buNone/>
              <a:defRPr cap="all" baseline="0">
                <a:latin typeface="Impact" panose="020B0806030902050204" pitchFamily="34" charset="0"/>
              </a:defRPr>
            </a:lvl2pPr>
            <a:lvl3pPr marL="685800" indent="0">
              <a:buNone/>
              <a:defRPr cap="all" baseline="0">
                <a:latin typeface="Impact" panose="020B0806030902050204" pitchFamily="34" charset="0"/>
              </a:defRPr>
            </a:lvl3pPr>
            <a:lvl4pPr marL="1028700" indent="0">
              <a:buNone/>
              <a:defRPr cap="all" baseline="0">
                <a:latin typeface="Impact" panose="020B0806030902050204" pitchFamily="34" charset="0"/>
              </a:defRPr>
            </a:lvl4pPr>
            <a:lvl5pPr marL="1371600" indent="0">
              <a:buNone/>
              <a:defRPr cap="all" baseline="0">
                <a:latin typeface="Impact" panose="020B0806030902050204" pitchFamily="34" charset="0"/>
              </a:defRPr>
            </a:lvl5pPr>
          </a:lstStyle>
          <a:p>
            <a:pPr lvl="0"/>
            <a:r>
              <a:rPr lang="en-US" dirty="0"/>
              <a:t>Click to edit THIS HEADLINE</a:t>
            </a:r>
          </a:p>
        </p:txBody>
      </p:sp>
      <p:sp>
        <p:nvSpPr>
          <p:cNvPr id="11" name="Text Placeholder 31">
            <a:extLst>
              <a:ext uri="{FF2B5EF4-FFF2-40B4-BE49-F238E27FC236}">
                <a16:creationId xmlns:a16="http://schemas.microsoft.com/office/drawing/2014/main" id="{E8AF4473-5AA6-A040-ADA4-BC2B0ECEFBC1}"/>
              </a:ext>
            </a:extLst>
          </p:cNvPr>
          <p:cNvSpPr>
            <a:spLocks noGrp="1"/>
          </p:cNvSpPr>
          <p:nvPr>
            <p:ph type="body" sz="quarter" idx="10" hasCustomPrompt="1"/>
          </p:nvPr>
        </p:nvSpPr>
        <p:spPr>
          <a:xfrm>
            <a:off x="7472102" y="1918755"/>
            <a:ext cx="1331197" cy="105988"/>
          </a:xfrm>
          <a:prstGeom prst="rect">
            <a:avLst/>
          </a:prstGeom>
        </p:spPr>
        <p:txBody>
          <a:bodyPr lIns="0" tIns="0" rIns="0" bIns="0" anchor="t" anchorCtr="0"/>
          <a:lstStyle>
            <a:lvl1pPr marL="0" indent="0" algn="r">
              <a:lnSpc>
                <a:spcPct val="100000"/>
              </a:lnSpc>
              <a:spcBef>
                <a:spcPts val="0"/>
              </a:spcBef>
              <a:buNone/>
              <a:defRPr sz="900" b="1" cap="all" baseline="0">
                <a:solidFill>
                  <a:schemeClr val="tx1"/>
                </a:solidFill>
              </a:defRPr>
            </a:lvl1pPr>
            <a:lvl2pPr>
              <a:defRPr sz="500"/>
            </a:lvl2pPr>
            <a:lvl3pPr>
              <a:defRPr sz="400"/>
            </a:lvl3pPr>
            <a:lvl4pPr>
              <a:defRPr sz="300"/>
            </a:lvl4pPr>
            <a:lvl5pPr>
              <a:defRPr sz="300"/>
            </a:lvl5pPr>
          </a:lstStyle>
          <a:p>
            <a:pPr lvl="0"/>
            <a:r>
              <a:rPr lang="en-US" dirty="0"/>
              <a:t>MONTH HERE XX, 20XX</a:t>
            </a:r>
          </a:p>
        </p:txBody>
      </p:sp>
      <p:cxnSp>
        <p:nvCxnSpPr>
          <p:cNvPr id="17" name="Straight Connector 16">
            <a:extLst>
              <a:ext uri="{FF2B5EF4-FFF2-40B4-BE49-F238E27FC236}">
                <a16:creationId xmlns:a16="http://schemas.microsoft.com/office/drawing/2014/main" id="{14552943-61FF-AA41-840C-6B568E710F72}"/>
              </a:ext>
            </a:extLst>
          </p:cNvPr>
          <p:cNvCxnSpPr>
            <a:cxnSpLocks/>
          </p:cNvCxnSpPr>
          <p:nvPr userDrawn="1"/>
        </p:nvCxnSpPr>
        <p:spPr>
          <a:xfrm>
            <a:off x="8104459" y="2883648"/>
            <a:ext cx="68897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B484986-C81B-BD4C-A4D4-E585B004DA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08652" y="429158"/>
            <a:ext cx="1298575" cy="329668"/>
          </a:xfrm>
          <a:prstGeom prst="rect">
            <a:avLst/>
          </a:prstGeom>
        </p:spPr>
      </p:pic>
    </p:spTree>
    <p:extLst>
      <p:ext uri="{BB962C8B-B14F-4D97-AF65-F5344CB8AC3E}">
        <p14:creationId xmlns:p14="http://schemas.microsoft.com/office/powerpoint/2010/main" val="425062995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Divider Page_Orchi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dirty="0"/>
          </a:p>
        </p:txBody>
      </p:sp>
      <p:sp>
        <p:nvSpPr>
          <p:cNvPr id="6" name="Freeform 5">
            <a:extLst>
              <a:ext uri="{FF2B5EF4-FFF2-40B4-BE49-F238E27FC236}">
                <a16:creationId xmlns:a16="http://schemas.microsoft.com/office/drawing/2014/main" id="{C7A5CD8B-335A-3C46-9F94-03DFEECD2096}"/>
              </a:ext>
            </a:extLst>
          </p:cNvPr>
          <p:cNvSpPr/>
          <p:nvPr userDrawn="1"/>
        </p:nvSpPr>
        <p:spPr>
          <a:xfrm>
            <a:off x="0" y="939097"/>
            <a:ext cx="8768482" cy="1014984"/>
          </a:xfrm>
          <a:custGeom>
            <a:avLst/>
            <a:gdLst>
              <a:gd name="connsiteX0" fmla="*/ 0 w 8802985"/>
              <a:gd name="connsiteY0" fmla="*/ 0 h 1014984"/>
              <a:gd name="connsiteX1" fmla="*/ 8802985 w 8802985"/>
              <a:gd name="connsiteY1" fmla="*/ 0 h 1014984"/>
              <a:gd name="connsiteX2" fmla="*/ 8426498 w 8802985"/>
              <a:gd name="connsiteY2" fmla="*/ 1014984 h 1014984"/>
              <a:gd name="connsiteX3" fmla="*/ 0 w 8802985"/>
              <a:gd name="connsiteY3" fmla="*/ 1014984 h 1014984"/>
              <a:gd name="connsiteX4" fmla="*/ 0 w 8802985"/>
              <a:gd name="connsiteY4" fmla="*/ 0 h 101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2985" h="1014984">
                <a:moveTo>
                  <a:pt x="0" y="0"/>
                </a:moveTo>
                <a:lnTo>
                  <a:pt x="8802985" y="0"/>
                </a:lnTo>
                <a:lnTo>
                  <a:pt x="8426498" y="1014984"/>
                </a:lnTo>
                <a:lnTo>
                  <a:pt x="0" y="1014984"/>
                </a:lnTo>
                <a:lnTo>
                  <a:pt x="0" y="0"/>
                </a:lnTo>
                <a:close/>
              </a:path>
            </a:pathLst>
          </a:cu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
        <p:nvSpPr>
          <p:cNvPr id="7" name="Title 4">
            <a:extLst>
              <a:ext uri="{FF2B5EF4-FFF2-40B4-BE49-F238E27FC236}">
                <a16:creationId xmlns:a16="http://schemas.microsoft.com/office/drawing/2014/main" id="{B0C6EDFC-A184-964D-B806-D014AB84F71B}"/>
              </a:ext>
            </a:extLst>
          </p:cNvPr>
          <p:cNvSpPr>
            <a:spLocks noGrp="1"/>
          </p:cNvSpPr>
          <p:nvPr>
            <p:ph type="title" hasCustomPrompt="1"/>
          </p:nvPr>
        </p:nvSpPr>
        <p:spPr>
          <a:xfrm>
            <a:off x="362190" y="938151"/>
            <a:ext cx="6822381" cy="1009402"/>
          </a:xfrm>
          <a:prstGeom prst="rect">
            <a:avLst/>
          </a:prstGeom>
        </p:spPr>
        <p:txBody>
          <a:bodyPr anchor="ctr"/>
          <a:lstStyle>
            <a:lvl1pPr>
              <a:lnSpc>
                <a:spcPct val="100000"/>
              </a:lnSpc>
              <a:defRPr sz="2000" cap="all" baseline="0">
                <a:solidFill>
                  <a:schemeClr val="bg1"/>
                </a:solidFill>
                <a:latin typeface="Impact" panose="020B0806030902050204" pitchFamily="34" charset="0"/>
              </a:defRPr>
            </a:lvl1pPr>
          </a:lstStyle>
          <a:p>
            <a:r>
              <a:rPr lang="en-US" sz="2000" dirty="0">
                <a:latin typeface="Impact" panose="020B0806030902050204" pitchFamily="34" charset="0"/>
                <a:cs typeface="Arial"/>
              </a:rPr>
              <a:t>Click to add Divider page headline</a:t>
            </a:r>
          </a:p>
        </p:txBody>
      </p:sp>
      <p:grpSp>
        <p:nvGrpSpPr>
          <p:cNvPr id="8" name="Group 7">
            <a:extLst>
              <a:ext uri="{FF2B5EF4-FFF2-40B4-BE49-F238E27FC236}">
                <a16:creationId xmlns:a16="http://schemas.microsoft.com/office/drawing/2014/main" id="{549710C8-F781-3446-B11A-53C879E3FC82}"/>
              </a:ext>
            </a:extLst>
          </p:cNvPr>
          <p:cNvGrpSpPr/>
          <p:nvPr userDrawn="1"/>
        </p:nvGrpSpPr>
        <p:grpSpPr>
          <a:xfrm>
            <a:off x="7616541" y="1178128"/>
            <a:ext cx="345864" cy="776859"/>
            <a:chOff x="7865922" y="1061336"/>
            <a:chExt cx="397861" cy="893652"/>
          </a:xfrm>
        </p:grpSpPr>
        <p:pic>
          <p:nvPicPr>
            <p:cNvPr id="10" name="Picture 9">
              <a:extLst>
                <a:ext uri="{FF2B5EF4-FFF2-40B4-BE49-F238E27FC236}">
                  <a16:creationId xmlns:a16="http://schemas.microsoft.com/office/drawing/2014/main" id="{53E72D0A-F792-2D41-AE25-6E692FB770C8}"/>
                </a:ext>
              </a:extLst>
            </p:cNvPr>
            <p:cNvPicPr>
              <a:picLocks noChangeAspect="1"/>
            </p:cNvPicPr>
            <p:nvPr userDrawn="1"/>
          </p:nvPicPr>
          <p:blipFill>
            <a:blip r:embed="rId2"/>
            <a:srcRect/>
            <a:stretch/>
          </p:blipFill>
          <p:spPr>
            <a:xfrm>
              <a:off x="7865922" y="1202517"/>
              <a:ext cx="307092" cy="752471"/>
            </a:xfrm>
            <a:custGeom>
              <a:avLst/>
              <a:gdLst>
                <a:gd name="connsiteX0" fmla="*/ 1075686 w 1250151"/>
                <a:gd name="connsiteY0" fmla="*/ 0 h 3063261"/>
                <a:gd name="connsiteX1" fmla="*/ 1250151 w 1250151"/>
                <a:gd name="connsiteY1" fmla="*/ 0 h 3063261"/>
                <a:gd name="connsiteX2" fmla="*/ 174466 w 1250151"/>
                <a:gd name="connsiteY2" fmla="*/ 3063261 h 3063261"/>
                <a:gd name="connsiteX3" fmla="*/ 0 w 1250151"/>
                <a:gd name="connsiteY3" fmla="*/ 3063261 h 3063261"/>
                <a:gd name="connsiteX4" fmla="*/ 1075686 w 1250151"/>
                <a:gd name="connsiteY4" fmla="*/ 0 h 306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151" h="3063261">
                  <a:moveTo>
                    <a:pt x="1075686" y="0"/>
                  </a:moveTo>
                  <a:lnTo>
                    <a:pt x="1250151" y="0"/>
                  </a:lnTo>
                  <a:lnTo>
                    <a:pt x="174466" y="3063261"/>
                  </a:lnTo>
                  <a:lnTo>
                    <a:pt x="0" y="3063261"/>
                  </a:lnTo>
                  <a:lnTo>
                    <a:pt x="1075686" y="0"/>
                  </a:lnTo>
                  <a:close/>
                </a:path>
              </a:pathLst>
            </a:custGeom>
            <a:solidFill>
              <a:schemeClr val="bg1"/>
            </a:solidFill>
          </p:spPr>
        </p:pic>
        <p:pic>
          <p:nvPicPr>
            <p:cNvPr id="12" name="Picture 11">
              <a:extLst>
                <a:ext uri="{FF2B5EF4-FFF2-40B4-BE49-F238E27FC236}">
                  <a16:creationId xmlns:a16="http://schemas.microsoft.com/office/drawing/2014/main" id="{107E6BA9-F382-B24E-A043-D23EF7D938AD}"/>
                </a:ext>
              </a:extLst>
            </p:cNvPr>
            <p:cNvPicPr>
              <a:picLocks noChangeAspect="1"/>
            </p:cNvPicPr>
            <p:nvPr userDrawn="1"/>
          </p:nvPicPr>
          <p:blipFill>
            <a:blip r:embed="rId3"/>
            <a:stretch>
              <a:fillRect/>
            </a:stretch>
          </p:blipFill>
          <p:spPr>
            <a:xfrm>
              <a:off x="8098683" y="1061336"/>
              <a:ext cx="165100" cy="431800"/>
            </a:xfrm>
            <a:prstGeom prst="rect">
              <a:avLst/>
            </a:prstGeom>
          </p:spPr>
        </p:pic>
      </p:grpSp>
      <p:sp>
        <p:nvSpPr>
          <p:cNvPr id="13" name="Rectangle 12">
            <a:extLst>
              <a:ext uri="{FF2B5EF4-FFF2-40B4-BE49-F238E27FC236}">
                <a16:creationId xmlns:a16="http://schemas.microsoft.com/office/drawing/2014/main" id="{9A65F1DD-9F39-D94E-BB61-C016E933F69C}"/>
              </a:ext>
            </a:extLst>
          </p:cNvPr>
          <p:cNvSpPr/>
          <p:nvPr userDrawn="1"/>
        </p:nvSpPr>
        <p:spPr>
          <a:xfrm>
            <a:off x="403761" y="617517"/>
            <a:ext cx="8431481" cy="124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52218639"/>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Divider Page_Succul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dirty="0"/>
          </a:p>
        </p:txBody>
      </p:sp>
      <p:sp>
        <p:nvSpPr>
          <p:cNvPr id="6" name="Freeform 5">
            <a:extLst>
              <a:ext uri="{FF2B5EF4-FFF2-40B4-BE49-F238E27FC236}">
                <a16:creationId xmlns:a16="http://schemas.microsoft.com/office/drawing/2014/main" id="{A313C653-9946-3C41-ACBF-17C08058A176}"/>
              </a:ext>
            </a:extLst>
          </p:cNvPr>
          <p:cNvSpPr/>
          <p:nvPr userDrawn="1"/>
        </p:nvSpPr>
        <p:spPr>
          <a:xfrm>
            <a:off x="0" y="939097"/>
            <a:ext cx="8768482" cy="1014984"/>
          </a:xfrm>
          <a:custGeom>
            <a:avLst/>
            <a:gdLst>
              <a:gd name="connsiteX0" fmla="*/ 0 w 8802985"/>
              <a:gd name="connsiteY0" fmla="*/ 0 h 1014984"/>
              <a:gd name="connsiteX1" fmla="*/ 8802985 w 8802985"/>
              <a:gd name="connsiteY1" fmla="*/ 0 h 1014984"/>
              <a:gd name="connsiteX2" fmla="*/ 8426498 w 8802985"/>
              <a:gd name="connsiteY2" fmla="*/ 1014984 h 1014984"/>
              <a:gd name="connsiteX3" fmla="*/ 0 w 8802985"/>
              <a:gd name="connsiteY3" fmla="*/ 1014984 h 1014984"/>
              <a:gd name="connsiteX4" fmla="*/ 0 w 8802985"/>
              <a:gd name="connsiteY4" fmla="*/ 0 h 101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2985" h="1014984">
                <a:moveTo>
                  <a:pt x="0" y="0"/>
                </a:moveTo>
                <a:lnTo>
                  <a:pt x="8802985" y="0"/>
                </a:lnTo>
                <a:lnTo>
                  <a:pt x="8426498" y="1014984"/>
                </a:lnTo>
                <a:lnTo>
                  <a:pt x="0" y="1014984"/>
                </a:lnTo>
                <a:lnTo>
                  <a:pt x="0" y="0"/>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
        <p:nvSpPr>
          <p:cNvPr id="7" name="Title 4">
            <a:extLst>
              <a:ext uri="{FF2B5EF4-FFF2-40B4-BE49-F238E27FC236}">
                <a16:creationId xmlns:a16="http://schemas.microsoft.com/office/drawing/2014/main" id="{24B40A26-E093-0947-8819-05987AB1F001}"/>
              </a:ext>
            </a:extLst>
          </p:cNvPr>
          <p:cNvSpPr>
            <a:spLocks noGrp="1"/>
          </p:cNvSpPr>
          <p:nvPr>
            <p:ph type="title" hasCustomPrompt="1"/>
          </p:nvPr>
        </p:nvSpPr>
        <p:spPr>
          <a:xfrm>
            <a:off x="362190" y="938151"/>
            <a:ext cx="6822381" cy="1009402"/>
          </a:xfrm>
          <a:prstGeom prst="rect">
            <a:avLst/>
          </a:prstGeom>
        </p:spPr>
        <p:txBody>
          <a:bodyPr anchor="ctr"/>
          <a:lstStyle>
            <a:lvl1pPr>
              <a:lnSpc>
                <a:spcPct val="100000"/>
              </a:lnSpc>
              <a:defRPr sz="2000" cap="all" baseline="0">
                <a:solidFill>
                  <a:schemeClr val="bg1"/>
                </a:solidFill>
                <a:latin typeface="Impact" panose="020B0806030902050204" pitchFamily="34" charset="0"/>
              </a:defRPr>
            </a:lvl1pPr>
          </a:lstStyle>
          <a:p>
            <a:r>
              <a:rPr lang="en-US" sz="2000" dirty="0">
                <a:latin typeface="Impact" panose="020B0806030902050204" pitchFamily="34" charset="0"/>
                <a:cs typeface="Arial"/>
              </a:rPr>
              <a:t>Click to add Divider page headline</a:t>
            </a:r>
          </a:p>
        </p:txBody>
      </p:sp>
      <p:grpSp>
        <p:nvGrpSpPr>
          <p:cNvPr id="8" name="Group 7">
            <a:extLst>
              <a:ext uri="{FF2B5EF4-FFF2-40B4-BE49-F238E27FC236}">
                <a16:creationId xmlns:a16="http://schemas.microsoft.com/office/drawing/2014/main" id="{B9568268-D564-1442-90DD-70219D5FA0A4}"/>
              </a:ext>
            </a:extLst>
          </p:cNvPr>
          <p:cNvGrpSpPr/>
          <p:nvPr userDrawn="1"/>
        </p:nvGrpSpPr>
        <p:grpSpPr>
          <a:xfrm>
            <a:off x="7616541" y="1178128"/>
            <a:ext cx="345864" cy="776859"/>
            <a:chOff x="7865922" y="1061336"/>
            <a:chExt cx="397861" cy="893652"/>
          </a:xfrm>
        </p:grpSpPr>
        <p:pic>
          <p:nvPicPr>
            <p:cNvPr id="10" name="Picture 9">
              <a:extLst>
                <a:ext uri="{FF2B5EF4-FFF2-40B4-BE49-F238E27FC236}">
                  <a16:creationId xmlns:a16="http://schemas.microsoft.com/office/drawing/2014/main" id="{37DF2548-95BA-8B4C-84FF-60536AD67327}"/>
                </a:ext>
              </a:extLst>
            </p:cNvPr>
            <p:cNvPicPr>
              <a:picLocks noChangeAspect="1"/>
            </p:cNvPicPr>
            <p:nvPr userDrawn="1"/>
          </p:nvPicPr>
          <p:blipFill>
            <a:blip r:embed="rId2"/>
            <a:srcRect/>
            <a:stretch/>
          </p:blipFill>
          <p:spPr>
            <a:xfrm>
              <a:off x="7865922" y="1202517"/>
              <a:ext cx="307092" cy="752471"/>
            </a:xfrm>
            <a:custGeom>
              <a:avLst/>
              <a:gdLst>
                <a:gd name="connsiteX0" fmla="*/ 1075686 w 1250151"/>
                <a:gd name="connsiteY0" fmla="*/ 0 h 3063261"/>
                <a:gd name="connsiteX1" fmla="*/ 1250151 w 1250151"/>
                <a:gd name="connsiteY1" fmla="*/ 0 h 3063261"/>
                <a:gd name="connsiteX2" fmla="*/ 174466 w 1250151"/>
                <a:gd name="connsiteY2" fmla="*/ 3063261 h 3063261"/>
                <a:gd name="connsiteX3" fmla="*/ 0 w 1250151"/>
                <a:gd name="connsiteY3" fmla="*/ 3063261 h 3063261"/>
                <a:gd name="connsiteX4" fmla="*/ 1075686 w 1250151"/>
                <a:gd name="connsiteY4" fmla="*/ 0 h 306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151" h="3063261">
                  <a:moveTo>
                    <a:pt x="1075686" y="0"/>
                  </a:moveTo>
                  <a:lnTo>
                    <a:pt x="1250151" y="0"/>
                  </a:lnTo>
                  <a:lnTo>
                    <a:pt x="174466" y="3063261"/>
                  </a:lnTo>
                  <a:lnTo>
                    <a:pt x="0" y="3063261"/>
                  </a:lnTo>
                  <a:lnTo>
                    <a:pt x="1075686" y="0"/>
                  </a:lnTo>
                  <a:close/>
                </a:path>
              </a:pathLst>
            </a:custGeom>
            <a:solidFill>
              <a:schemeClr val="bg1"/>
            </a:solidFill>
          </p:spPr>
        </p:pic>
        <p:pic>
          <p:nvPicPr>
            <p:cNvPr id="12" name="Picture 11">
              <a:extLst>
                <a:ext uri="{FF2B5EF4-FFF2-40B4-BE49-F238E27FC236}">
                  <a16:creationId xmlns:a16="http://schemas.microsoft.com/office/drawing/2014/main" id="{E5B6A6A9-F260-1E41-A70C-512F179EA1AE}"/>
                </a:ext>
              </a:extLst>
            </p:cNvPr>
            <p:cNvPicPr>
              <a:picLocks noChangeAspect="1"/>
            </p:cNvPicPr>
            <p:nvPr userDrawn="1"/>
          </p:nvPicPr>
          <p:blipFill>
            <a:blip r:embed="rId3"/>
            <a:stretch>
              <a:fillRect/>
            </a:stretch>
          </p:blipFill>
          <p:spPr>
            <a:xfrm>
              <a:off x="8098683" y="1061336"/>
              <a:ext cx="165100" cy="431800"/>
            </a:xfrm>
            <a:prstGeom prst="rect">
              <a:avLst/>
            </a:prstGeom>
          </p:spPr>
        </p:pic>
      </p:grpSp>
      <p:sp>
        <p:nvSpPr>
          <p:cNvPr id="13" name="Rectangle 12">
            <a:extLst>
              <a:ext uri="{FF2B5EF4-FFF2-40B4-BE49-F238E27FC236}">
                <a16:creationId xmlns:a16="http://schemas.microsoft.com/office/drawing/2014/main" id="{E81A0045-9BBA-3B4F-8F84-C4D26574221C}"/>
              </a:ext>
            </a:extLst>
          </p:cNvPr>
          <p:cNvSpPr/>
          <p:nvPr userDrawn="1"/>
        </p:nvSpPr>
        <p:spPr>
          <a:xfrm>
            <a:off x="403761" y="617517"/>
            <a:ext cx="8431481" cy="124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10579728"/>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Divider Page_Marigo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dirty="0"/>
          </a:p>
        </p:txBody>
      </p:sp>
      <p:sp>
        <p:nvSpPr>
          <p:cNvPr id="6" name="Freeform 5">
            <a:extLst>
              <a:ext uri="{FF2B5EF4-FFF2-40B4-BE49-F238E27FC236}">
                <a16:creationId xmlns:a16="http://schemas.microsoft.com/office/drawing/2014/main" id="{52E30DAB-1AA9-A74E-B0F5-5B84F8D96D3D}"/>
              </a:ext>
            </a:extLst>
          </p:cNvPr>
          <p:cNvSpPr/>
          <p:nvPr userDrawn="1"/>
        </p:nvSpPr>
        <p:spPr>
          <a:xfrm>
            <a:off x="0" y="939097"/>
            <a:ext cx="8768482" cy="1014984"/>
          </a:xfrm>
          <a:custGeom>
            <a:avLst/>
            <a:gdLst>
              <a:gd name="connsiteX0" fmla="*/ 0 w 8802985"/>
              <a:gd name="connsiteY0" fmla="*/ 0 h 1014984"/>
              <a:gd name="connsiteX1" fmla="*/ 8802985 w 8802985"/>
              <a:gd name="connsiteY1" fmla="*/ 0 h 1014984"/>
              <a:gd name="connsiteX2" fmla="*/ 8426498 w 8802985"/>
              <a:gd name="connsiteY2" fmla="*/ 1014984 h 1014984"/>
              <a:gd name="connsiteX3" fmla="*/ 0 w 8802985"/>
              <a:gd name="connsiteY3" fmla="*/ 1014984 h 1014984"/>
              <a:gd name="connsiteX4" fmla="*/ 0 w 8802985"/>
              <a:gd name="connsiteY4" fmla="*/ 0 h 101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2985" h="1014984">
                <a:moveTo>
                  <a:pt x="0" y="0"/>
                </a:moveTo>
                <a:lnTo>
                  <a:pt x="8802985" y="0"/>
                </a:lnTo>
                <a:lnTo>
                  <a:pt x="8426498" y="1014984"/>
                </a:lnTo>
                <a:lnTo>
                  <a:pt x="0" y="1014984"/>
                </a:lnTo>
                <a:lnTo>
                  <a:pt x="0" y="0"/>
                </a:ln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
        <p:nvSpPr>
          <p:cNvPr id="7" name="Title 4">
            <a:extLst>
              <a:ext uri="{FF2B5EF4-FFF2-40B4-BE49-F238E27FC236}">
                <a16:creationId xmlns:a16="http://schemas.microsoft.com/office/drawing/2014/main" id="{05EE9131-F68E-B640-B47B-C6DE054A7FC6}"/>
              </a:ext>
            </a:extLst>
          </p:cNvPr>
          <p:cNvSpPr>
            <a:spLocks noGrp="1"/>
          </p:cNvSpPr>
          <p:nvPr>
            <p:ph type="title" hasCustomPrompt="1"/>
          </p:nvPr>
        </p:nvSpPr>
        <p:spPr>
          <a:xfrm>
            <a:off x="362190" y="938151"/>
            <a:ext cx="6822381" cy="1009402"/>
          </a:xfrm>
          <a:prstGeom prst="rect">
            <a:avLst/>
          </a:prstGeom>
        </p:spPr>
        <p:txBody>
          <a:bodyPr anchor="ctr"/>
          <a:lstStyle>
            <a:lvl1pPr>
              <a:lnSpc>
                <a:spcPct val="100000"/>
              </a:lnSpc>
              <a:defRPr sz="2000" cap="all" baseline="0">
                <a:solidFill>
                  <a:schemeClr val="bg1"/>
                </a:solidFill>
                <a:latin typeface="Impact" panose="020B0806030902050204" pitchFamily="34" charset="0"/>
              </a:defRPr>
            </a:lvl1pPr>
          </a:lstStyle>
          <a:p>
            <a:r>
              <a:rPr lang="en-US" sz="2000" dirty="0">
                <a:latin typeface="Impact" panose="020B0806030902050204" pitchFamily="34" charset="0"/>
                <a:cs typeface="Arial"/>
              </a:rPr>
              <a:t>Click to add Divider page headline</a:t>
            </a:r>
          </a:p>
        </p:txBody>
      </p:sp>
      <p:grpSp>
        <p:nvGrpSpPr>
          <p:cNvPr id="8" name="Group 7">
            <a:extLst>
              <a:ext uri="{FF2B5EF4-FFF2-40B4-BE49-F238E27FC236}">
                <a16:creationId xmlns:a16="http://schemas.microsoft.com/office/drawing/2014/main" id="{D36B3E8C-2AF7-C14C-8895-011FB16477BC}"/>
              </a:ext>
            </a:extLst>
          </p:cNvPr>
          <p:cNvGrpSpPr/>
          <p:nvPr userDrawn="1"/>
        </p:nvGrpSpPr>
        <p:grpSpPr>
          <a:xfrm>
            <a:off x="7616541" y="1178128"/>
            <a:ext cx="345864" cy="776859"/>
            <a:chOff x="7865922" y="1061336"/>
            <a:chExt cx="397861" cy="893652"/>
          </a:xfrm>
        </p:grpSpPr>
        <p:pic>
          <p:nvPicPr>
            <p:cNvPr id="10" name="Picture 9">
              <a:extLst>
                <a:ext uri="{FF2B5EF4-FFF2-40B4-BE49-F238E27FC236}">
                  <a16:creationId xmlns:a16="http://schemas.microsoft.com/office/drawing/2014/main" id="{36528313-D42B-3746-9FEF-A442166A0420}"/>
                </a:ext>
              </a:extLst>
            </p:cNvPr>
            <p:cNvPicPr>
              <a:picLocks noChangeAspect="1"/>
            </p:cNvPicPr>
            <p:nvPr userDrawn="1"/>
          </p:nvPicPr>
          <p:blipFill>
            <a:blip r:embed="rId2"/>
            <a:srcRect/>
            <a:stretch/>
          </p:blipFill>
          <p:spPr>
            <a:xfrm>
              <a:off x="7865922" y="1202517"/>
              <a:ext cx="307092" cy="752471"/>
            </a:xfrm>
            <a:custGeom>
              <a:avLst/>
              <a:gdLst>
                <a:gd name="connsiteX0" fmla="*/ 1075686 w 1250151"/>
                <a:gd name="connsiteY0" fmla="*/ 0 h 3063261"/>
                <a:gd name="connsiteX1" fmla="*/ 1250151 w 1250151"/>
                <a:gd name="connsiteY1" fmla="*/ 0 h 3063261"/>
                <a:gd name="connsiteX2" fmla="*/ 174466 w 1250151"/>
                <a:gd name="connsiteY2" fmla="*/ 3063261 h 3063261"/>
                <a:gd name="connsiteX3" fmla="*/ 0 w 1250151"/>
                <a:gd name="connsiteY3" fmla="*/ 3063261 h 3063261"/>
                <a:gd name="connsiteX4" fmla="*/ 1075686 w 1250151"/>
                <a:gd name="connsiteY4" fmla="*/ 0 h 306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151" h="3063261">
                  <a:moveTo>
                    <a:pt x="1075686" y="0"/>
                  </a:moveTo>
                  <a:lnTo>
                    <a:pt x="1250151" y="0"/>
                  </a:lnTo>
                  <a:lnTo>
                    <a:pt x="174466" y="3063261"/>
                  </a:lnTo>
                  <a:lnTo>
                    <a:pt x="0" y="3063261"/>
                  </a:lnTo>
                  <a:lnTo>
                    <a:pt x="1075686" y="0"/>
                  </a:lnTo>
                  <a:close/>
                </a:path>
              </a:pathLst>
            </a:custGeom>
            <a:solidFill>
              <a:schemeClr val="bg1"/>
            </a:solidFill>
          </p:spPr>
        </p:pic>
        <p:pic>
          <p:nvPicPr>
            <p:cNvPr id="12" name="Picture 11">
              <a:extLst>
                <a:ext uri="{FF2B5EF4-FFF2-40B4-BE49-F238E27FC236}">
                  <a16:creationId xmlns:a16="http://schemas.microsoft.com/office/drawing/2014/main" id="{B9A27169-010A-5741-9070-7441C9953952}"/>
                </a:ext>
              </a:extLst>
            </p:cNvPr>
            <p:cNvPicPr>
              <a:picLocks noChangeAspect="1"/>
            </p:cNvPicPr>
            <p:nvPr userDrawn="1"/>
          </p:nvPicPr>
          <p:blipFill>
            <a:blip r:embed="rId3"/>
            <a:stretch>
              <a:fillRect/>
            </a:stretch>
          </p:blipFill>
          <p:spPr>
            <a:xfrm>
              <a:off x="8098683" y="1061336"/>
              <a:ext cx="165100" cy="431800"/>
            </a:xfrm>
            <a:prstGeom prst="rect">
              <a:avLst/>
            </a:prstGeom>
          </p:spPr>
        </p:pic>
      </p:grpSp>
      <p:sp>
        <p:nvSpPr>
          <p:cNvPr id="13" name="Rectangle 12">
            <a:extLst>
              <a:ext uri="{FF2B5EF4-FFF2-40B4-BE49-F238E27FC236}">
                <a16:creationId xmlns:a16="http://schemas.microsoft.com/office/drawing/2014/main" id="{BD9384E6-6CD6-BE43-9101-6480F2844D14}"/>
              </a:ext>
            </a:extLst>
          </p:cNvPr>
          <p:cNvSpPr/>
          <p:nvPr userDrawn="1"/>
        </p:nvSpPr>
        <p:spPr>
          <a:xfrm>
            <a:off x="403761" y="617517"/>
            <a:ext cx="8431481" cy="124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94371452"/>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Divider Page_Marigo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dirty="0"/>
          </a:p>
        </p:txBody>
      </p:sp>
      <p:sp>
        <p:nvSpPr>
          <p:cNvPr id="6" name="Freeform 5">
            <a:extLst>
              <a:ext uri="{FF2B5EF4-FFF2-40B4-BE49-F238E27FC236}">
                <a16:creationId xmlns:a16="http://schemas.microsoft.com/office/drawing/2014/main" id="{52E30DAB-1AA9-A74E-B0F5-5B84F8D96D3D}"/>
              </a:ext>
            </a:extLst>
          </p:cNvPr>
          <p:cNvSpPr/>
          <p:nvPr userDrawn="1"/>
        </p:nvSpPr>
        <p:spPr>
          <a:xfrm>
            <a:off x="0" y="939097"/>
            <a:ext cx="8768482" cy="1014984"/>
          </a:xfrm>
          <a:custGeom>
            <a:avLst/>
            <a:gdLst>
              <a:gd name="connsiteX0" fmla="*/ 0 w 8802985"/>
              <a:gd name="connsiteY0" fmla="*/ 0 h 1014984"/>
              <a:gd name="connsiteX1" fmla="*/ 8802985 w 8802985"/>
              <a:gd name="connsiteY1" fmla="*/ 0 h 1014984"/>
              <a:gd name="connsiteX2" fmla="*/ 8426498 w 8802985"/>
              <a:gd name="connsiteY2" fmla="*/ 1014984 h 1014984"/>
              <a:gd name="connsiteX3" fmla="*/ 0 w 8802985"/>
              <a:gd name="connsiteY3" fmla="*/ 1014984 h 1014984"/>
              <a:gd name="connsiteX4" fmla="*/ 0 w 8802985"/>
              <a:gd name="connsiteY4" fmla="*/ 0 h 101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2985" h="1014984">
                <a:moveTo>
                  <a:pt x="0" y="0"/>
                </a:moveTo>
                <a:lnTo>
                  <a:pt x="8802985" y="0"/>
                </a:lnTo>
                <a:lnTo>
                  <a:pt x="8426498" y="1014984"/>
                </a:lnTo>
                <a:lnTo>
                  <a:pt x="0" y="1014984"/>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
        <p:nvSpPr>
          <p:cNvPr id="7" name="Title 4">
            <a:extLst>
              <a:ext uri="{FF2B5EF4-FFF2-40B4-BE49-F238E27FC236}">
                <a16:creationId xmlns:a16="http://schemas.microsoft.com/office/drawing/2014/main" id="{05EE9131-F68E-B640-B47B-C6DE054A7FC6}"/>
              </a:ext>
            </a:extLst>
          </p:cNvPr>
          <p:cNvSpPr>
            <a:spLocks noGrp="1"/>
          </p:cNvSpPr>
          <p:nvPr>
            <p:ph type="title" hasCustomPrompt="1"/>
          </p:nvPr>
        </p:nvSpPr>
        <p:spPr>
          <a:xfrm>
            <a:off x="362190" y="938151"/>
            <a:ext cx="6822381" cy="1009402"/>
          </a:xfrm>
          <a:prstGeom prst="rect">
            <a:avLst/>
          </a:prstGeom>
        </p:spPr>
        <p:txBody>
          <a:bodyPr anchor="ctr"/>
          <a:lstStyle>
            <a:lvl1pPr>
              <a:lnSpc>
                <a:spcPct val="100000"/>
              </a:lnSpc>
              <a:defRPr sz="2000" cap="all" baseline="0">
                <a:solidFill>
                  <a:schemeClr val="bg1"/>
                </a:solidFill>
                <a:latin typeface="Impact" panose="020B0806030902050204" pitchFamily="34" charset="0"/>
              </a:defRPr>
            </a:lvl1pPr>
          </a:lstStyle>
          <a:p>
            <a:r>
              <a:rPr lang="en-US" sz="2000" dirty="0">
                <a:latin typeface="Impact" panose="020B0806030902050204" pitchFamily="34" charset="0"/>
                <a:cs typeface="Arial"/>
              </a:rPr>
              <a:t>Click to add Divider page headline</a:t>
            </a:r>
          </a:p>
        </p:txBody>
      </p:sp>
      <p:grpSp>
        <p:nvGrpSpPr>
          <p:cNvPr id="8" name="Group 7">
            <a:extLst>
              <a:ext uri="{FF2B5EF4-FFF2-40B4-BE49-F238E27FC236}">
                <a16:creationId xmlns:a16="http://schemas.microsoft.com/office/drawing/2014/main" id="{D36B3E8C-2AF7-C14C-8895-011FB16477BC}"/>
              </a:ext>
            </a:extLst>
          </p:cNvPr>
          <p:cNvGrpSpPr/>
          <p:nvPr userDrawn="1"/>
        </p:nvGrpSpPr>
        <p:grpSpPr>
          <a:xfrm>
            <a:off x="7616541" y="1178128"/>
            <a:ext cx="345864" cy="776859"/>
            <a:chOff x="7865922" y="1061336"/>
            <a:chExt cx="397861" cy="893652"/>
          </a:xfrm>
        </p:grpSpPr>
        <p:pic>
          <p:nvPicPr>
            <p:cNvPr id="10" name="Picture 9">
              <a:extLst>
                <a:ext uri="{FF2B5EF4-FFF2-40B4-BE49-F238E27FC236}">
                  <a16:creationId xmlns:a16="http://schemas.microsoft.com/office/drawing/2014/main" id="{36528313-D42B-3746-9FEF-A442166A0420}"/>
                </a:ext>
              </a:extLst>
            </p:cNvPr>
            <p:cNvPicPr>
              <a:picLocks noChangeAspect="1"/>
            </p:cNvPicPr>
            <p:nvPr userDrawn="1"/>
          </p:nvPicPr>
          <p:blipFill>
            <a:blip r:embed="rId2"/>
            <a:srcRect/>
            <a:stretch/>
          </p:blipFill>
          <p:spPr>
            <a:xfrm>
              <a:off x="7865922" y="1202517"/>
              <a:ext cx="307092" cy="752471"/>
            </a:xfrm>
            <a:custGeom>
              <a:avLst/>
              <a:gdLst>
                <a:gd name="connsiteX0" fmla="*/ 1075686 w 1250151"/>
                <a:gd name="connsiteY0" fmla="*/ 0 h 3063261"/>
                <a:gd name="connsiteX1" fmla="*/ 1250151 w 1250151"/>
                <a:gd name="connsiteY1" fmla="*/ 0 h 3063261"/>
                <a:gd name="connsiteX2" fmla="*/ 174466 w 1250151"/>
                <a:gd name="connsiteY2" fmla="*/ 3063261 h 3063261"/>
                <a:gd name="connsiteX3" fmla="*/ 0 w 1250151"/>
                <a:gd name="connsiteY3" fmla="*/ 3063261 h 3063261"/>
                <a:gd name="connsiteX4" fmla="*/ 1075686 w 1250151"/>
                <a:gd name="connsiteY4" fmla="*/ 0 h 306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151" h="3063261">
                  <a:moveTo>
                    <a:pt x="1075686" y="0"/>
                  </a:moveTo>
                  <a:lnTo>
                    <a:pt x="1250151" y="0"/>
                  </a:lnTo>
                  <a:lnTo>
                    <a:pt x="174466" y="3063261"/>
                  </a:lnTo>
                  <a:lnTo>
                    <a:pt x="0" y="3063261"/>
                  </a:lnTo>
                  <a:lnTo>
                    <a:pt x="1075686" y="0"/>
                  </a:lnTo>
                  <a:close/>
                </a:path>
              </a:pathLst>
            </a:custGeom>
            <a:solidFill>
              <a:schemeClr val="bg1"/>
            </a:solidFill>
          </p:spPr>
        </p:pic>
        <p:pic>
          <p:nvPicPr>
            <p:cNvPr id="12" name="Picture 11">
              <a:extLst>
                <a:ext uri="{FF2B5EF4-FFF2-40B4-BE49-F238E27FC236}">
                  <a16:creationId xmlns:a16="http://schemas.microsoft.com/office/drawing/2014/main" id="{B9A27169-010A-5741-9070-7441C9953952}"/>
                </a:ext>
              </a:extLst>
            </p:cNvPr>
            <p:cNvPicPr>
              <a:picLocks noChangeAspect="1"/>
            </p:cNvPicPr>
            <p:nvPr userDrawn="1"/>
          </p:nvPicPr>
          <p:blipFill>
            <a:blip r:embed="rId3"/>
            <a:stretch>
              <a:fillRect/>
            </a:stretch>
          </p:blipFill>
          <p:spPr>
            <a:xfrm>
              <a:off x="8098683" y="1061336"/>
              <a:ext cx="165100" cy="431800"/>
            </a:xfrm>
            <a:prstGeom prst="rect">
              <a:avLst/>
            </a:prstGeom>
          </p:spPr>
        </p:pic>
      </p:grpSp>
      <p:sp>
        <p:nvSpPr>
          <p:cNvPr id="13" name="Rectangle 12">
            <a:extLst>
              <a:ext uri="{FF2B5EF4-FFF2-40B4-BE49-F238E27FC236}">
                <a16:creationId xmlns:a16="http://schemas.microsoft.com/office/drawing/2014/main" id="{BD9384E6-6CD6-BE43-9101-6480F2844D14}"/>
              </a:ext>
            </a:extLst>
          </p:cNvPr>
          <p:cNvSpPr/>
          <p:nvPr userDrawn="1"/>
        </p:nvSpPr>
        <p:spPr>
          <a:xfrm>
            <a:off x="403761" y="617517"/>
            <a:ext cx="8431481" cy="124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49518781"/>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sclosure, Information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0E5B6D-C7A6-3B44-A001-7F8BEB97A725}"/>
              </a:ext>
            </a:extLst>
          </p:cNvPr>
          <p:cNvSpPr/>
          <p:nvPr userDrawn="1"/>
        </p:nvSpPr>
        <p:spPr>
          <a:xfrm>
            <a:off x="0" y="683476"/>
            <a:ext cx="9144000" cy="1014984"/>
          </a:xfrm>
          <a:prstGeom prst="rect">
            <a:avLst/>
          </a:prstGeom>
          <a:solidFill>
            <a:srgbClr val="F7F8F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
        <p:nvSpPr>
          <p:cNvPr id="5" name="Title 4">
            <a:extLst>
              <a:ext uri="{FF2B5EF4-FFF2-40B4-BE49-F238E27FC236}">
                <a16:creationId xmlns:a16="http://schemas.microsoft.com/office/drawing/2014/main" id="{54932F0D-B5C5-214D-A81B-D1E5A8597BAD}"/>
              </a:ext>
            </a:extLst>
          </p:cNvPr>
          <p:cNvSpPr>
            <a:spLocks noGrp="1"/>
          </p:cNvSpPr>
          <p:nvPr>
            <p:ph type="title" hasCustomPrompt="1"/>
          </p:nvPr>
        </p:nvSpPr>
        <p:spPr>
          <a:xfrm>
            <a:off x="359414" y="1013868"/>
            <a:ext cx="4212585" cy="320913"/>
          </a:xfrm>
          <a:prstGeom prst="rect">
            <a:avLst/>
          </a:prstGeom>
        </p:spPr>
        <p:txBody>
          <a:bodyPr/>
          <a:lstStyle>
            <a:lvl1pPr>
              <a:lnSpc>
                <a:spcPct val="100000"/>
              </a:lnSpc>
              <a:defRPr sz="2000" cap="all" baseline="0">
                <a:latin typeface="Impact" panose="020B0806030902050204" pitchFamily="34" charset="0"/>
              </a:defRPr>
            </a:lvl1pPr>
          </a:lstStyle>
          <a:p>
            <a:r>
              <a:rPr lang="en-US" dirty="0"/>
              <a:t>Click to edit one-line headline style</a:t>
            </a:r>
          </a:p>
        </p:txBody>
      </p:sp>
      <p:sp>
        <p:nvSpPr>
          <p:cNvPr id="4" name="Text Placeholder 3">
            <a:extLst>
              <a:ext uri="{FF2B5EF4-FFF2-40B4-BE49-F238E27FC236}">
                <a16:creationId xmlns:a16="http://schemas.microsoft.com/office/drawing/2014/main" id="{280B1302-6F57-254C-B06A-A4CFF9E3C575}"/>
              </a:ext>
            </a:extLst>
          </p:cNvPr>
          <p:cNvSpPr>
            <a:spLocks noGrp="1"/>
          </p:cNvSpPr>
          <p:nvPr>
            <p:ph type="body" sz="quarter" idx="15" hasCustomPrompt="1"/>
          </p:nvPr>
        </p:nvSpPr>
        <p:spPr>
          <a:xfrm>
            <a:off x="368335" y="1804945"/>
            <a:ext cx="8402378" cy="1946275"/>
          </a:xfrm>
          <a:prstGeom prst="rect">
            <a:avLst/>
          </a:prstGeom>
        </p:spPr>
        <p:txBody>
          <a:bodyPr/>
          <a:lstStyle>
            <a:lvl1pPr marL="0" indent="0">
              <a:lnSpc>
                <a:spcPct val="100000"/>
              </a:lnSpc>
              <a:spcBef>
                <a:spcPts val="0"/>
              </a:spcBef>
              <a:buClr>
                <a:schemeClr val="bg1"/>
              </a:buClr>
              <a:buSzPct val="85000"/>
              <a:buFont typeface="Arial" panose="020B0604020202020204" pitchFamily="34" charset="0"/>
              <a:buNone/>
              <a:tabLst/>
              <a:defRPr sz="900">
                <a:solidFill>
                  <a:schemeClr val="tx1"/>
                </a:solidFill>
              </a:defRPr>
            </a:lvl1pPr>
            <a:lvl2pPr marL="120650" indent="-88900">
              <a:lnSpc>
                <a:spcPct val="100000"/>
              </a:lnSpc>
              <a:spcBef>
                <a:spcPts val="0"/>
              </a:spcBef>
              <a:buClr>
                <a:schemeClr val="tx1"/>
              </a:buClr>
              <a:buSzPct val="85000"/>
              <a:buFont typeface="Arial" panose="020B0604020202020204" pitchFamily="34" charset="0"/>
              <a:buChar char="•"/>
              <a:tabLst/>
              <a:defRPr sz="900">
                <a:solidFill>
                  <a:schemeClr val="tx1"/>
                </a:solidFill>
              </a:defRPr>
            </a:lvl2pPr>
            <a:lvl3pPr>
              <a:buClr>
                <a:schemeClr val="tx1"/>
              </a:buClr>
              <a:defRPr sz="1200">
                <a:solidFill>
                  <a:schemeClr val="tx1"/>
                </a:solidFill>
              </a:defRPr>
            </a:lvl3pPr>
            <a:lvl4pPr>
              <a:buClr>
                <a:schemeClr val="tx1"/>
              </a:buClr>
              <a:defRPr sz="1200">
                <a:solidFill>
                  <a:schemeClr val="tx1"/>
                </a:solidFill>
              </a:defRPr>
            </a:lvl4pPr>
            <a:lvl5pPr>
              <a:buClr>
                <a:schemeClr val="tx1"/>
              </a:buClr>
              <a:defRPr sz="1200">
                <a:solidFill>
                  <a:schemeClr val="tx1"/>
                </a:solidFill>
              </a:defRPr>
            </a:lvl5pPr>
          </a:lstStyle>
          <a:p>
            <a:pPr lvl="0"/>
            <a:r>
              <a:rPr lang="en-US" dirty="0"/>
              <a:t>Click to add disclosure text.</a:t>
            </a:r>
          </a:p>
          <a:p>
            <a:pPr lvl="1"/>
            <a:r>
              <a:rPr lang="en-US" dirty="0"/>
              <a:t>Second level</a:t>
            </a:r>
          </a:p>
        </p:txBody>
      </p:sp>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lvl1pPr>
              <a:defRPr>
                <a:solidFill>
                  <a:schemeClr val="tx1"/>
                </a:solidFill>
              </a:defRPr>
            </a:lvl1pPr>
          </a:lstStyle>
          <a:p>
            <a:fld id="{B860EA5E-C501-EE46-95BA-D6951046621D}" type="slidenum">
              <a:rPr lang="en-US" smtClean="0"/>
              <a:pPr/>
              <a:t>‹#›</a:t>
            </a:fld>
            <a:endParaRPr lang="en-US" dirty="0"/>
          </a:p>
        </p:txBody>
      </p:sp>
    </p:spTree>
    <p:extLst>
      <p:ext uri="{BB962C8B-B14F-4D97-AF65-F5344CB8AC3E}">
        <p14:creationId xmlns:p14="http://schemas.microsoft.com/office/powerpoint/2010/main" val="1955116570"/>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 with Headline and Image Lef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dirty="0"/>
          </a:p>
        </p:txBody>
      </p:sp>
      <p:sp>
        <p:nvSpPr>
          <p:cNvPr id="5" name="Title 4">
            <a:extLst>
              <a:ext uri="{FF2B5EF4-FFF2-40B4-BE49-F238E27FC236}">
                <a16:creationId xmlns:a16="http://schemas.microsoft.com/office/drawing/2014/main" id="{54932F0D-B5C5-214D-A81B-D1E5A8597BAD}"/>
              </a:ext>
            </a:extLst>
          </p:cNvPr>
          <p:cNvSpPr>
            <a:spLocks noGrp="1"/>
          </p:cNvSpPr>
          <p:nvPr>
            <p:ph type="title" hasCustomPrompt="1"/>
          </p:nvPr>
        </p:nvSpPr>
        <p:spPr>
          <a:xfrm>
            <a:off x="4478740" y="736954"/>
            <a:ext cx="4153191" cy="320913"/>
          </a:xfrm>
          <a:prstGeom prst="rect">
            <a:avLst/>
          </a:prstGeom>
        </p:spPr>
        <p:txBody>
          <a:bodyPr anchor="t" anchorCtr="0"/>
          <a:lstStyle>
            <a:lvl1pPr>
              <a:lnSpc>
                <a:spcPct val="100000"/>
              </a:lnSpc>
              <a:defRPr sz="2000" cap="all" baseline="0">
                <a:latin typeface="Impact" panose="020B0806030902050204" pitchFamily="34" charset="0"/>
              </a:defRPr>
            </a:lvl1pPr>
          </a:lstStyle>
          <a:p>
            <a:r>
              <a:rPr lang="en-US" dirty="0"/>
              <a:t>Click here to enter one-line headline</a:t>
            </a:r>
          </a:p>
        </p:txBody>
      </p:sp>
    </p:spTree>
    <p:extLst>
      <p:ext uri="{BB962C8B-B14F-4D97-AF65-F5344CB8AC3E}">
        <p14:creationId xmlns:p14="http://schemas.microsoft.com/office/powerpoint/2010/main" val="2621795160"/>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Logo with Headline and Image Lef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dirty="0"/>
          </a:p>
        </p:txBody>
      </p:sp>
      <p:sp>
        <p:nvSpPr>
          <p:cNvPr id="5" name="Title 4">
            <a:extLst>
              <a:ext uri="{FF2B5EF4-FFF2-40B4-BE49-F238E27FC236}">
                <a16:creationId xmlns:a16="http://schemas.microsoft.com/office/drawing/2014/main" id="{54932F0D-B5C5-214D-A81B-D1E5A8597BAD}"/>
              </a:ext>
            </a:extLst>
          </p:cNvPr>
          <p:cNvSpPr>
            <a:spLocks noGrp="1"/>
          </p:cNvSpPr>
          <p:nvPr>
            <p:ph type="title" hasCustomPrompt="1"/>
          </p:nvPr>
        </p:nvSpPr>
        <p:spPr>
          <a:xfrm>
            <a:off x="4478740" y="736904"/>
            <a:ext cx="4153191" cy="320913"/>
          </a:xfrm>
          <a:prstGeom prst="rect">
            <a:avLst/>
          </a:prstGeom>
        </p:spPr>
        <p:txBody>
          <a:bodyPr/>
          <a:lstStyle>
            <a:lvl1pPr>
              <a:lnSpc>
                <a:spcPct val="100000"/>
              </a:lnSpc>
              <a:defRPr sz="2000" cap="all" baseline="0">
                <a:latin typeface="Impact" panose="020B0806030902050204" pitchFamily="34" charset="0"/>
              </a:defRPr>
            </a:lvl1pPr>
          </a:lstStyle>
          <a:p>
            <a:r>
              <a:rPr lang="en-US" dirty="0"/>
              <a:t>Click here to enter one-line headline</a:t>
            </a:r>
          </a:p>
        </p:txBody>
      </p:sp>
      <p:sp>
        <p:nvSpPr>
          <p:cNvPr id="6" name="Rectangle 1">
            <a:extLst>
              <a:ext uri="{FF2B5EF4-FFF2-40B4-BE49-F238E27FC236}">
                <a16:creationId xmlns:a16="http://schemas.microsoft.com/office/drawing/2014/main" id="{554871D9-1531-3045-B45E-7B35D535D798}"/>
              </a:ext>
            </a:extLst>
          </p:cNvPr>
          <p:cNvSpPr/>
          <p:nvPr userDrawn="1"/>
        </p:nvSpPr>
        <p:spPr>
          <a:xfrm>
            <a:off x="-7495" y="0"/>
            <a:ext cx="913814" cy="2612525"/>
          </a:xfrm>
          <a:custGeom>
            <a:avLst/>
            <a:gdLst>
              <a:gd name="connsiteX0" fmla="*/ 0 w 928151"/>
              <a:gd name="connsiteY0" fmla="*/ 0 h 1375897"/>
              <a:gd name="connsiteX1" fmla="*/ 928151 w 928151"/>
              <a:gd name="connsiteY1" fmla="*/ 0 h 1375897"/>
              <a:gd name="connsiteX2" fmla="*/ 928151 w 928151"/>
              <a:gd name="connsiteY2" fmla="*/ 1375897 h 1375897"/>
              <a:gd name="connsiteX3" fmla="*/ 0 w 928151"/>
              <a:gd name="connsiteY3" fmla="*/ 1375897 h 1375897"/>
              <a:gd name="connsiteX4" fmla="*/ 0 w 928151"/>
              <a:gd name="connsiteY4" fmla="*/ 0 h 1375897"/>
              <a:gd name="connsiteX0" fmla="*/ 467512 w 1395663"/>
              <a:gd name="connsiteY0" fmla="*/ 0 h 1382772"/>
              <a:gd name="connsiteX1" fmla="*/ 1395663 w 1395663"/>
              <a:gd name="connsiteY1" fmla="*/ 0 h 1382772"/>
              <a:gd name="connsiteX2" fmla="*/ 1395663 w 1395663"/>
              <a:gd name="connsiteY2" fmla="*/ 1375897 h 1382772"/>
              <a:gd name="connsiteX3" fmla="*/ 0 w 1395663"/>
              <a:gd name="connsiteY3" fmla="*/ 1382772 h 1382772"/>
              <a:gd name="connsiteX4" fmla="*/ 467512 w 1395663"/>
              <a:gd name="connsiteY4" fmla="*/ 0 h 1382772"/>
              <a:gd name="connsiteX0" fmla="*/ 467512 w 1395663"/>
              <a:gd name="connsiteY0" fmla="*/ 0 h 1382772"/>
              <a:gd name="connsiteX1" fmla="*/ 1395663 w 1395663"/>
              <a:gd name="connsiteY1" fmla="*/ 0 h 1382772"/>
              <a:gd name="connsiteX2" fmla="*/ 941900 w 1395663"/>
              <a:gd name="connsiteY2" fmla="*/ 1382772 h 1382772"/>
              <a:gd name="connsiteX3" fmla="*/ 0 w 1395663"/>
              <a:gd name="connsiteY3" fmla="*/ 1382772 h 1382772"/>
              <a:gd name="connsiteX4" fmla="*/ 467512 w 1395663"/>
              <a:gd name="connsiteY4" fmla="*/ 0 h 1382772"/>
              <a:gd name="connsiteX0" fmla="*/ 229518 w 1157669"/>
              <a:gd name="connsiteY0" fmla="*/ 0 h 2215753"/>
              <a:gd name="connsiteX1" fmla="*/ 1157669 w 1157669"/>
              <a:gd name="connsiteY1" fmla="*/ 0 h 2215753"/>
              <a:gd name="connsiteX2" fmla="*/ 703906 w 1157669"/>
              <a:gd name="connsiteY2" fmla="*/ 1382772 h 2215753"/>
              <a:gd name="connsiteX3" fmla="*/ 0 w 1157669"/>
              <a:gd name="connsiteY3" fmla="*/ 2215753 h 2215753"/>
              <a:gd name="connsiteX4" fmla="*/ 229518 w 1157669"/>
              <a:gd name="connsiteY4" fmla="*/ 0 h 2215753"/>
              <a:gd name="connsiteX0" fmla="*/ 229518 w 1157669"/>
              <a:gd name="connsiteY0" fmla="*/ 0 h 2272120"/>
              <a:gd name="connsiteX1" fmla="*/ 1157669 w 1157669"/>
              <a:gd name="connsiteY1" fmla="*/ 0 h 2272120"/>
              <a:gd name="connsiteX2" fmla="*/ 365703 w 1157669"/>
              <a:gd name="connsiteY2" fmla="*/ 2272120 h 2272120"/>
              <a:gd name="connsiteX3" fmla="*/ 0 w 1157669"/>
              <a:gd name="connsiteY3" fmla="*/ 2215753 h 2272120"/>
              <a:gd name="connsiteX4" fmla="*/ 229518 w 1157669"/>
              <a:gd name="connsiteY4" fmla="*/ 0 h 2272120"/>
              <a:gd name="connsiteX0" fmla="*/ 354778 w 1157669"/>
              <a:gd name="connsiteY0" fmla="*/ 12526 h 2272120"/>
              <a:gd name="connsiteX1" fmla="*/ 1157669 w 1157669"/>
              <a:gd name="connsiteY1" fmla="*/ 0 h 2272120"/>
              <a:gd name="connsiteX2" fmla="*/ 365703 w 1157669"/>
              <a:gd name="connsiteY2" fmla="*/ 2272120 h 2272120"/>
              <a:gd name="connsiteX3" fmla="*/ 0 w 1157669"/>
              <a:gd name="connsiteY3" fmla="*/ 2215753 h 2272120"/>
              <a:gd name="connsiteX4" fmla="*/ 354778 w 1157669"/>
              <a:gd name="connsiteY4" fmla="*/ 12526 h 2272120"/>
              <a:gd name="connsiteX0" fmla="*/ 0 w 802891"/>
              <a:gd name="connsiteY0" fmla="*/ 12526 h 2272120"/>
              <a:gd name="connsiteX1" fmla="*/ 802891 w 802891"/>
              <a:gd name="connsiteY1" fmla="*/ 0 h 2272120"/>
              <a:gd name="connsiteX2" fmla="*/ 10925 w 802891"/>
              <a:gd name="connsiteY2" fmla="*/ 2272120 h 2272120"/>
              <a:gd name="connsiteX3" fmla="*/ 14740 w 802891"/>
              <a:gd name="connsiteY3" fmla="*/ 1107199 h 2272120"/>
              <a:gd name="connsiteX4" fmla="*/ 0 w 802891"/>
              <a:gd name="connsiteY4" fmla="*/ 12526 h 2272120"/>
              <a:gd name="connsiteX0" fmla="*/ 94357 w 897248"/>
              <a:gd name="connsiteY0" fmla="*/ 12526 h 2272121"/>
              <a:gd name="connsiteX1" fmla="*/ 897248 w 897248"/>
              <a:gd name="connsiteY1" fmla="*/ 0 h 2272121"/>
              <a:gd name="connsiteX2" fmla="*/ 105282 w 897248"/>
              <a:gd name="connsiteY2" fmla="*/ 2272120 h 2272121"/>
              <a:gd name="connsiteX3" fmla="*/ 94357 w 897248"/>
              <a:gd name="connsiteY3" fmla="*/ 12526 h 2272121"/>
              <a:gd name="connsiteX0" fmla="*/ 57096 w 859987"/>
              <a:gd name="connsiteY0" fmla="*/ 12526 h 2272120"/>
              <a:gd name="connsiteX1" fmla="*/ 859987 w 859987"/>
              <a:gd name="connsiteY1" fmla="*/ 0 h 2272120"/>
              <a:gd name="connsiteX2" fmla="*/ 68021 w 859987"/>
              <a:gd name="connsiteY2" fmla="*/ 2272120 h 2272120"/>
              <a:gd name="connsiteX3" fmla="*/ 57096 w 859987"/>
              <a:gd name="connsiteY3" fmla="*/ 12526 h 2272120"/>
              <a:gd name="connsiteX0" fmla="*/ 0 w 802891"/>
              <a:gd name="connsiteY0" fmla="*/ 12526 h 2272120"/>
              <a:gd name="connsiteX1" fmla="*/ 802891 w 802891"/>
              <a:gd name="connsiteY1" fmla="*/ 0 h 2272120"/>
              <a:gd name="connsiteX2" fmla="*/ 10925 w 802891"/>
              <a:gd name="connsiteY2" fmla="*/ 2272120 h 2272120"/>
              <a:gd name="connsiteX3" fmla="*/ 0 w 802891"/>
              <a:gd name="connsiteY3" fmla="*/ 12526 h 2272120"/>
              <a:gd name="connsiteX0" fmla="*/ 0 w 796628"/>
              <a:gd name="connsiteY0" fmla="*/ 12526 h 2272120"/>
              <a:gd name="connsiteX1" fmla="*/ 796628 w 796628"/>
              <a:gd name="connsiteY1" fmla="*/ 0 h 2272120"/>
              <a:gd name="connsiteX2" fmla="*/ 4662 w 796628"/>
              <a:gd name="connsiteY2" fmla="*/ 2272120 h 2272120"/>
              <a:gd name="connsiteX3" fmla="*/ 0 w 796628"/>
              <a:gd name="connsiteY3" fmla="*/ 12526 h 2272120"/>
              <a:gd name="connsiteX0" fmla="*/ 0 w 790365"/>
              <a:gd name="connsiteY0" fmla="*/ 0 h 2259594"/>
              <a:gd name="connsiteX1" fmla="*/ 790365 w 790365"/>
              <a:gd name="connsiteY1" fmla="*/ 0 h 2259594"/>
              <a:gd name="connsiteX2" fmla="*/ 4662 w 790365"/>
              <a:gd name="connsiteY2" fmla="*/ 2259594 h 2259594"/>
              <a:gd name="connsiteX3" fmla="*/ 0 w 790365"/>
              <a:gd name="connsiteY3" fmla="*/ 0 h 2259594"/>
            </a:gdLst>
            <a:ahLst/>
            <a:cxnLst>
              <a:cxn ang="0">
                <a:pos x="connsiteX0" y="connsiteY0"/>
              </a:cxn>
              <a:cxn ang="0">
                <a:pos x="connsiteX1" y="connsiteY1"/>
              </a:cxn>
              <a:cxn ang="0">
                <a:pos x="connsiteX2" y="connsiteY2"/>
              </a:cxn>
              <a:cxn ang="0">
                <a:pos x="connsiteX3" y="connsiteY3"/>
              </a:cxn>
            </a:cxnLst>
            <a:rect l="l" t="t" r="r" b="b"/>
            <a:pathLst>
              <a:path w="790365" h="2259594">
                <a:moveTo>
                  <a:pt x="0" y="0"/>
                </a:moveTo>
                <a:lnTo>
                  <a:pt x="790365" y="0"/>
                </a:lnTo>
                <a:lnTo>
                  <a:pt x="4662" y="2259594"/>
                </a:lnTo>
                <a:cubicBezTo>
                  <a:pt x="-801" y="1129797"/>
                  <a:pt x="5462" y="1129797"/>
                  <a:pt x="0" y="0"/>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
        <p:nvSpPr>
          <p:cNvPr id="10" name="Rectangle 1">
            <a:extLst>
              <a:ext uri="{FF2B5EF4-FFF2-40B4-BE49-F238E27FC236}">
                <a16:creationId xmlns:a16="http://schemas.microsoft.com/office/drawing/2014/main" id="{EB8B62A3-83E2-7746-99AA-E5F8F933A4E8}"/>
              </a:ext>
            </a:extLst>
          </p:cNvPr>
          <p:cNvSpPr/>
          <p:nvPr userDrawn="1"/>
        </p:nvSpPr>
        <p:spPr>
          <a:xfrm>
            <a:off x="-11576" y="4013200"/>
            <a:ext cx="3147709" cy="1130300"/>
          </a:xfrm>
          <a:custGeom>
            <a:avLst/>
            <a:gdLst>
              <a:gd name="connsiteX0" fmla="*/ 0 w 928151"/>
              <a:gd name="connsiteY0" fmla="*/ 0 h 1375897"/>
              <a:gd name="connsiteX1" fmla="*/ 928151 w 928151"/>
              <a:gd name="connsiteY1" fmla="*/ 0 h 1375897"/>
              <a:gd name="connsiteX2" fmla="*/ 928151 w 928151"/>
              <a:gd name="connsiteY2" fmla="*/ 1375897 h 1375897"/>
              <a:gd name="connsiteX3" fmla="*/ 0 w 928151"/>
              <a:gd name="connsiteY3" fmla="*/ 1375897 h 1375897"/>
              <a:gd name="connsiteX4" fmla="*/ 0 w 928151"/>
              <a:gd name="connsiteY4" fmla="*/ 0 h 1375897"/>
              <a:gd name="connsiteX0" fmla="*/ 467512 w 1395663"/>
              <a:gd name="connsiteY0" fmla="*/ 0 h 1382772"/>
              <a:gd name="connsiteX1" fmla="*/ 1395663 w 1395663"/>
              <a:gd name="connsiteY1" fmla="*/ 0 h 1382772"/>
              <a:gd name="connsiteX2" fmla="*/ 1395663 w 1395663"/>
              <a:gd name="connsiteY2" fmla="*/ 1375897 h 1382772"/>
              <a:gd name="connsiteX3" fmla="*/ 0 w 1395663"/>
              <a:gd name="connsiteY3" fmla="*/ 1382772 h 1382772"/>
              <a:gd name="connsiteX4" fmla="*/ 467512 w 1395663"/>
              <a:gd name="connsiteY4" fmla="*/ 0 h 1382772"/>
              <a:gd name="connsiteX0" fmla="*/ 467512 w 1395663"/>
              <a:gd name="connsiteY0" fmla="*/ 0 h 1382772"/>
              <a:gd name="connsiteX1" fmla="*/ 1395663 w 1395663"/>
              <a:gd name="connsiteY1" fmla="*/ 0 h 1382772"/>
              <a:gd name="connsiteX2" fmla="*/ 941900 w 1395663"/>
              <a:gd name="connsiteY2" fmla="*/ 1382772 h 1382772"/>
              <a:gd name="connsiteX3" fmla="*/ 0 w 1395663"/>
              <a:gd name="connsiteY3" fmla="*/ 1382772 h 1382772"/>
              <a:gd name="connsiteX4" fmla="*/ 467512 w 1395663"/>
              <a:gd name="connsiteY4" fmla="*/ 0 h 1382772"/>
              <a:gd name="connsiteX0" fmla="*/ 229518 w 1157669"/>
              <a:gd name="connsiteY0" fmla="*/ 0 h 2215753"/>
              <a:gd name="connsiteX1" fmla="*/ 1157669 w 1157669"/>
              <a:gd name="connsiteY1" fmla="*/ 0 h 2215753"/>
              <a:gd name="connsiteX2" fmla="*/ 703906 w 1157669"/>
              <a:gd name="connsiteY2" fmla="*/ 1382772 h 2215753"/>
              <a:gd name="connsiteX3" fmla="*/ 0 w 1157669"/>
              <a:gd name="connsiteY3" fmla="*/ 2215753 h 2215753"/>
              <a:gd name="connsiteX4" fmla="*/ 229518 w 1157669"/>
              <a:gd name="connsiteY4" fmla="*/ 0 h 2215753"/>
              <a:gd name="connsiteX0" fmla="*/ 229518 w 1157669"/>
              <a:gd name="connsiteY0" fmla="*/ 0 h 2272120"/>
              <a:gd name="connsiteX1" fmla="*/ 1157669 w 1157669"/>
              <a:gd name="connsiteY1" fmla="*/ 0 h 2272120"/>
              <a:gd name="connsiteX2" fmla="*/ 365703 w 1157669"/>
              <a:gd name="connsiteY2" fmla="*/ 2272120 h 2272120"/>
              <a:gd name="connsiteX3" fmla="*/ 0 w 1157669"/>
              <a:gd name="connsiteY3" fmla="*/ 2215753 h 2272120"/>
              <a:gd name="connsiteX4" fmla="*/ 229518 w 1157669"/>
              <a:gd name="connsiteY4" fmla="*/ 0 h 2272120"/>
              <a:gd name="connsiteX0" fmla="*/ 354778 w 1157669"/>
              <a:gd name="connsiteY0" fmla="*/ 12526 h 2272120"/>
              <a:gd name="connsiteX1" fmla="*/ 1157669 w 1157669"/>
              <a:gd name="connsiteY1" fmla="*/ 0 h 2272120"/>
              <a:gd name="connsiteX2" fmla="*/ 365703 w 1157669"/>
              <a:gd name="connsiteY2" fmla="*/ 2272120 h 2272120"/>
              <a:gd name="connsiteX3" fmla="*/ 0 w 1157669"/>
              <a:gd name="connsiteY3" fmla="*/ 2215753 h 2272120"/>
              <a:gd name="connsiteX4" fmla="*/ 354778 w 1157669"/>
              <a:gd name="connsiteY4" fmla="*/ 12526 h 2272120"/>
              <a:gd name="connsiteX0" fmla="*/ 0 w 802891"/>
              <a:gd name="connsiteY0" fmla="*/ 12526 h 2272120"/>
              <a:gd name="connsiteX1" fmla="*/ 802891 w 802891"/>
              <a:gd name="connsiteY1" fmla="*/ 0 h 2272120"/>
              <a:gd name="connsiteX2" fmla="*/ 10925 w 802891"/>
              <a:gd name="connsiteY2" fmla="*/ 2272120 h 2272120"/>
              <a:gd name="connsiteX3" fmla="*/ 14740 w 802891"/>
              <a:gd name="connsiteY3" fmla="*/ 1107199 h 2272120"/>
              <a:gd name="connsiteX4" fmla="*/ 0 w 802891"/>
              <a:gd name="connsiteY4" fmla="*/ 12526 h 2272120"/>
              <a:gd name="connsiteX0" fmla="*/ 94357 w 897248"/>
              <a:gd name="connsiteY0" fmla="*/ 12526 h 2272121"/>
              <a:gd name="connsiteX1" fmla="*/ 897248 w 897248"/>
              <a:gd name="connsiteY1" fmla="*/ 0 h 2272121"/>
              <a:gd name="connsiteX2" fmla="*/ 105282 w 897248"/>
              <a:gd name="connsiteY2" fmla="*/ 2272120 h 2272121"/>
              <a:gd name="connsiteX3" fmla="*/ 94357 w 897248"/>
              <a:gd name="connsiteY3" fmla="*/ 12526 h 2272121"/>
              <a:gd name="connsiteX0" fmla="*/ 57096 w 859987"/>
              <a:gd name="connsiteY0" fmla="*/ 12526 h 2272120"/>
              <a:gd name="connsiteX1" fmla="*/ 859987 w 859987"/>
              <a:gd name="connsiteY1" fmla="*/ 0 h 2272120"/>
              <a:gd name="connsiteX2" fmla="*/ 68021 w 859987"/>
              <a:gd name="connsiteY2" fmla="*/ 2272120 h 2272120"/>
              <a:gd name="connsiteX3" fmla="*/ 57096 w 859987"/>
              <a:gd name="connsiteY3" fmla="*/ 12526 h 2272120"/>
              <a:gd name="connsiteX0" fmla="*/ 0 w 802891"/>
              <a:gd name="connsiteY0" fmla="*/ 12526 h 2272120"/>
              <a:gd name="connsiteX1" fmla="*/ 802891 w 802891"/>
              <a:gd name="connsiteY1" fmla="*/ 0 h 2272120"/>
              <a:gd name="connsiteX2" fmla="*/ 10925 w 802891"/>
              <a:gd name="connsiteY2" fmla="*/ 2272120 h 2272120"/>
              <a:gd name="connsiteX3" fmla="*/ 0 w 802891"/>
              <a:gd name="connsiteY3" fmla="*/ 12526 h 2272120"/>
              <a:gd name="connsiteX0" fmla="*/ 0 w 796628"/>
              <a:gd name="connsiteY0" fmla="*/ 12526 h 2272120"/>
              <a:gd name="connsiteX1" fmla="*/ 796628 w 796628"/>
              <a:gd name="connsiteY1" fmla="*/ 0 h 2272120"/>
              <a:gd name="connsiteX2" fmla="*/ 4662 w 796628"/>
              <a:gd name="connsiteY2" fmla="*/ 2272120 h 2272120"/>
              <a:gd name="connsiteX3" fmla="*/ 0 w 796628"/>
              <a:gd name="connsiteY3" fmla="*/ 12526 h 2272120"/>
              <a:gd name="connsiteX0" fmla="*/ 0 w 790365"/>
              <a:gd name="connsiteY0" fmla="*/ 0 h 2259594"/>
              <a:gd name="connsiteX1" fmla="*/ 790365 w 790365"/>
              <a:gd name="connsiteY1" fmla="*/ 0 h 2259594"/>
              <a:gd name="connsiteX2" fmla="*/ 4662 w 790365"/>
              <a:gd name="connsiteY2" fmla="*/ 2259594 h 2259594"/>
              <a:gd name="connsiteX3" fmla="*/ 0 w 790365"/>
              <a:gd name="connsiteY3" fmla="*/ 0 h 2259594"/>
              <a:gd name="connsiteX0" fmla="*/ 0 w 2819581"/>
              <a:gd name="connsiteY0" fmla="*/ 12526 h 2272120"/>
              <a:gd name="connsiteX1" fmla="*/ 2819581 w 2819581"/>
              <a:gd name="connsiteY1" fmla="*/ 0 h 2272120"/>
              <a:gd name="connsiteX2" fmla="*/ 4662 w 2819581"/>
              <a:gd name="connsiteY2" fmla="*/ 2272120 h 2272120"/>
              <a:gd name="connsiteX3" fmla="*/ 0 w 2819581"/>
              <a:gd name="connsiteY3" fmla="*/ 12526 h 2272120"/>
              <a:gd name="connsiteX0" fmla="*/ 0 w 2819581"/>
              <a:gd name="connsiteY0" fmla="*/ 12526 h 1119726"/>
              <a:gd name="connsiteX1" fmla="*/ 2819581 w 2819581"/>
              <a:gd name="connsiteY1" fmla="*/ 0 h 1119726"/>
              <a:gd name="connsiteX2" fmla="*/ 2422185 w 2819581"/>
              <a:gd name="connsiteY2" fmla="*/ 1119726 h 1119726"/>
              <a:gd name="connsiteX3" fmla="*/ 0 w 2819581"/>
              <a:gd name="connsiteY3" fmla="*/ 12526 h 1119726"/>
              <a:gd name="connsiteX0" fmla="*/ 43041 w 2862622"/>
              <a:gd name="connsiteY0" fmla="*/ 12526 h 1132063"/>
              <a:gd name="connsiteX1" fmla="*/ 2862622 w 2862622"/>
              <a:gd name="connsiteY1" fmla="*/ 0 h 1132063"/>
              <a:gd name="connsiteX2" fmla="*/ 2465226 w 2862622"/>
              <a:gd name="connsiteY2" fmla="*/ 1119726 h 1132063"/>
              <a:gd name="connsiteX3" fmla="*/ 1245540 w 2862622"/>
              <a:gd name="connsiteY3" fmla="*/ 562888 h 1132063"/>
              <a:gd name="connsiteX4" fmla="*/ 43041 w 2862622"/>
              <a:gd name="connsiteY4" fmla="*/ 12526 h 1132063"/>
              <a:gd name="connsiteX0" fmla="*/ 265849 w 3085430"/>
              <a:gd name="connsiteY0" fmla="*/ 12526 h 1205696"/>
              <a:gd name="connsiteX1" fmla="*/ 3085430 w 3085430"/>
              <a:gd name="connsiteY1" fmla="*/ 0 h 1205696"/>
              <a:gd name="connsiteX2" fmla="*/ 2688034 w 3085430"/>
              <a:gd name="connsiteY2" fmla="*/ 1119726 h 1205696"/>
              <a:gd name="connsiteX3" fmla="*/ 247060 w 3085430"/>
              <a:gd name="connsiteY3" fmla="*/ 1082719 h 1205696"/>
              <a:gd name="connsiteX4" fmla="*/ 265849 w 3085430"/>
              <a:gd name="connsiteY4" fmla="*/ 12526 h 1205696"/>
              <a:gd name="connsiteX0" fmla="*/ 265849 w 3085430"/>
              <a:gd name="connsiteY0" fmla="*/ 12526 h 1239341"/>
              <a:gd name="connsiteX1" fmla="*/ 3085430 w 3085430"/>
              <a:gd name="connsiteY1" fmla="*/ 0 h 1239341"/>
              <a:gd name="connsiteX2" fmla="*/ 2688034 w 3085430"/>
              <a:gd name="connsiteY2" fmla="*/ 1119726 h 1239341"/>
              <a:gd name="connsiteX3" fmla="*/ 247060 w 3085430"/>
              <a:gd name="connsiteY3" fmla="*/ 1082719 h 1239341"/>
              <a:gd name="connsiteX4" fmla="*/ 265849 w 3085430"/>
              <a:gd name="connsiteY4" fmla="*/ 12526 h 1239341"/>
              <a:gd name="connsiteX0" fmla="*/ 265849 w 3085430"/>
              <a:gd name="connsiteY0" fmla="*/ 12526 h 1194845"/>
              <a:gd name="connsiteX1" fmla="*/ 3085430 w 3085430"/>
              <a:gd name="connsiteY1" fmla="*/ 0 h 1194845"/>
              <a:gd name="connsiteX2" fmla="*/ 2688034 w 3085430"/>
              <a:gd name="connsiteY2" fmla="*/ 1119726 h 1194845"/>
              <a:gd name="connsiteX3" fmla="*/ 247060 w 3085430"/>
              <a:gd name="connsiteY3" fmla="*/ 1082719 h 1194845"/>
              <a:gd name="connsiteX4" fmla="*/ 265849 w 3085430"/>
              <a:gd name="connsiteY4" fmla="*/ 12526 h 1194845"/>
              <a:gd name="connsiteX0" fmla="*/ 265849 w 3085430"/>
              <a:gd name="connsiteY0" fmla="*/ 12526 h 1119726"/>
              <a:gd name="connsiteX1" fmla="*/ 3085430 w 3085430"/>
              <a:gd name="connsiteY1" fmla="*/ 0 h 1119726"/>
              <a:gd name="connsiteX2" fmla="*/ 2688034 w 3085430"/>
              <a:gd name="connsiteY2" fmla="*/ 1119726 h 1119726"/>
              <a:gd name="connsiteX3" fmla="*/ 247060 w 3085430"/>
              <a:gd name="connsiteY3" fmla="*/ 1082719 h 1119726"/>
              <a:gd name="connsiteX4" fmla="*/ 265849 w 3085430"/>
              <a:gd name="connsiteY4" fmla="*/ 12526 h 1119726"/>
              <a:gd name="connsiteX0" fmla="*/ 195476 w 3015057"/>
              <a:gd name="connsiteY0" fmla="*/ 12526 h 1119726"/>
              <a:gd name="connsiteX1" fmla="*/ 3015057 w 3015057"/>
              <a:gd name="connsiteY1" fmla="*/ 0 h 1119726"/>
              <a:gd name="connsiteX2" fmla="*/ 2617661 w 3015057"/>
              <a:gd name="connsiteY2" fmla="*/ 1119726 h 1119726"/>
              <a:gd name="connsiteX3" fmla="*/ 176687 w 3015057"/>
              <a:gd name="connsiteY3" fmla="*/ 1082719 h 1119726"/>
              <a:gd name="connsiteX4" fmla="*/ 195476 w 3015057"/>
              <a:gd name="connsiteY4" fmla="*/ 12526 h 1119726"/>
              <a:gd name="connsiteX0" fmla="*/ 18789 w 2838370"/>
              <a:gd name="connsiteY0" fmla="*/ 12526 h 1119726"/>
              <a:gd name="connsiteX1" fmla="*/ 2838370 w 2838370"/>
              <a:gd name="connsiteY1" fmla="*/ 0 h 1119726"/>
              <a:gd name="connsiteX2" fmla="*/ 2440974 w 2838370"/>
              <a:gd name="connsiteY2" fmla="*/ 1119726 h 1119726"/>
              <a:gd name="connsiteX3" fmla="*/ 0 w 2838370"/>
              <a:gd name="connsiteY3" fmla="*/ 1082719 h 1119726"/>
              <a:gd name="connsiteX4" fmla="*/ 18789 w 2838370"/>
              <a:gd name="connsiteY4" fmla="*/ 12526 h 1119726"/>
              <a:gd name="connsiteX0" fmla="*/ 18789 w 2838370"/>
              <a:gd name="connsiteY0" fmla="*/ 12526 h 1119726"/>
              <a:gd name="connsiteX1" fmla="*/ 2838370 w 2838370"/>
              <a:gd name="connsiteY1" fmla="*/ 0 h 1119726"/>
              <a:gd name="connsiteX2" fmla="*/ 2440974 w 2838370"/>
              <a:gd name="connsiteY2" fmla="*/ 1119726 h 1119726"/>
              <a:gd name="connsiteX3" fmla="*/ 0 w 2838370"/>
              <a:gd name="connsiteY3" fmla="*/ 1107771 h 1119726"/>
              <a:gd name="connsiteX4" fmla="*/ 18789 w 2838370"/>
              <a:gd name="connsiteY4" fmla="*/ 12526 h 1119726"/>
              <a:gd name="connsiteX0" fmla="*/ 12526 w 2838370"/>
              <a:gd name="connsiteY0" fmla="*/ 12526 h 1119726"/>
              <a:gd name="connsiteX1" fmla="*/ 2838370 w 2838370"/>
              <a:gd name="connsiteY1" fmla="*/ 0 h 1119726"/>
              <a:gd name="connsiteX2" fmla="*/ 2440974 w 2838370"/>
              <a:gd name="connsiteY2" fmla="*/ 1119726 h 1119726"/>
              <a:gd name="connsiteX3" fmla="*/ 0 w 2838370"/>
              <a:gd name="connsiteY3" fmla="*/ 1107771 h 1119726"/>
              <a:gd name="connsiteX4" fmla="*/ 12526 w 2838370"/>
              <a:gd name="connsiteY4" fmla="*/ 12526 h 1119726"/>
              <a:gd name="connsiteX0" fmla="*/ 12526 w 2838370"/>
              <a:gd name="connsiteY0" fmla="*/ 12526 h 1107771"/>
              <a:gd name="connsiteX1" fmla="*/ 2838370 w 2838370"/>
              <a:gd name="connsiteY1" fmla="*/ 0 h 1107771"/>
              <a:gd name="connsiteX2" fmla="*/ 2447237 w 2838370"/>
              <a:gd name="connsiteY2" fmla="*/ 1094674 h 1107771"/>
              <a:gd name="connsiteX3" fmla="*/ 0 w 2838370"/>
              <a:gd name="connsiteY3" fmla="*/ 1107771 h 1107771"/>
              <a:gd name="connsiteX4" fmla="*/ 12526 w 2838370"/>
              <a:gd name="connsiteY4" fmla="*/ 12526 h 1107771"/>
              <a:gd name="connsiteX0" fmla="*/ 12526 w 2838370"/>
              <a:gd name="connsiteY0" fmla="*/ 12526 h 1107771"/>
              <a:gd name="connsiteX1" fmla="*/ 2838370 w 2838370"/>
              <a:gd name="connsiteY1" fmla="*/ 0 h 1107771"/>
              <a:gd name="connsiteX2" fmla="*/ 2447237 w 2838370"/>
              <a:gd name="connsiteY2" fmla="*/ 1107200 h 1107771"/>
              <a:gd name="connsiteX3" fmla="*/ 0 w 2838370"/>
              <a:gd name="connsiteY3" fmla="*/ 1107771 h 1107771"/>
              <a:gd name="connsiteX4" fmla="*/ 12526 w 2838370"/>
              <a:gd name="connsiteY4" fmla="*/ 12526 h 1107771"/>
              <a:gd name="connsiteX0" fmla="*/ 6263 w 2838370"/>
              <a:gd name="connsiteY0" fmla="*/ 0 h 1107771"/>
              <a:gd name="connsiteX1" fmla="*/ 2838370 w 2838370"/>
              <a:gd name="connsiteY1" fmla="*/ 0 h 1107771"/>
              <a:gd name="connsiteX2" fmla="*/ 2447237 w 2838370"/>
              <a:gd name="connsiteY2" fmla="*/ 1107200 h 1107771"/>
              <a:gd name="connsiteX3" fmla="*/ 0 w 2838370"/>
              <a:gd name="connsiteY3" fmla="*/ 1107771 h 1107771"/>
              <a:gd name="connsiteX4" fmla="*/ 6263 w 2838370"/>
              <a:gd name="connsiteY4" fmla="*/ 0 h 110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8370" h="1107771">
                <a:moveTo>
                  <a:pt x="6263" y="0"/>
                </a:moveTo>
                <a:lnTo>
                  <a:pt x="2838370" y="0"/>
                </a:lnTo>
                <a:lnTo>
                  <a:pt x="2447237" y="1107200"/>
                </a:lnTo>
                <a:lnTo>
                  <a:pt x="0" y="1107771"/>
                </a:lnTo>
                <a:cubicBezTo>
                  <a:pt x="2088" y="738514"/>
                  <a:pt x="4175" y="369257"/>
                  <a:pt x="6263"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pic>
        <p:nvPicPr>
          <p:cNvPr id="7" name="Picture 6" descr="Two people looking at a computer&#10;&#10;Description automatically generated with medium confidence">
            <a:extLst>
              <a:ext uri="{FF2B5EF4-FFF2-40B4-BE49-F238E27FC236}">
                <a16:creationId xmlns:a16="http://schemas.microsoft.com/office/drawing/2014/main" id="{B56A7CB5-E1ED-CD4E-9992-C58F172B0D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541" y="-10161"/>
            <a:ext cx="4678663" cy="4033521"/>
          </a:xfrm>
          <a:prstGeom prst="rect">
            <a:avLst/>
          </a:prstGeom>
        </p:spPr>
      </p:pic>
    </p:spTree>
    <p:extLst>
      <p:ext uri="{BB962C8B-B14F-4D97-AF65-F5344CB8AC3E}">
        <p14:creationId xmlns:p14="http://schemas.microsoft.com/office/powerpoint/2010/main" val="1346618191"/>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Logo with Headline and Image Left (custom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dirty="0"/>
          </a:p>
        </p:txBody>
      </p:sp>
      <p:sp>
        <p:nvSpPr>
          <p:cNvPr id="5" name="Title 4">
            <a:extLst>
              <a:ext uri="{FF2B5EF4-FFF2-40B4-BE49-F238E27FC236}">
                <a16:creationId xmlns:a16="http://schemas.microsoft.com/office/drawing/2014/main" id="{54932F0D-B5C5-214D-A81B-D1E5A8597BAD}"/>
              </a:ext>
            </a:extLst>
          </p:cNvPr>
          <p:cNvSpPr>
            <a:spLocks noGrp="1"/>
          </p:cNvSpPr>
          <p:nvPr>
            <p:ph type="title" hasCustomPrompt="1"/>
          </p:nvPr>
        </p:nvSpPr>
        <p:spPr>
          <a:xfrm>
            <a:off x="4478740" y="736904"/>
            <a:ext cx="4153191" cy="320913"/>
          </a:xfrm>
          <a:prstGeom prst="rect">
            <a:avLst/>
          </a:prstGeom>
        </p:spPr>
        <p:txBody>
          <a:bodyPr/>
          <a:lstStyle>
            <a:lvl1pPr>
              <a:lnSpc>
                <a:spcPct val="100000"/>
              </a:lnSpc>
              <a:defRPr sz="2000" cap="all" baseline="0">
                <a:latin typeface="Impact" panose="020B0806030902050204" pitchFamily="34" charset="0"/>
              </a:defRPr>
            </a:lvl1pPr>
          </a:lstStyle>
          <a:p>
            <a:r>
              <a:rPr lang="en-US" dirty="0"/>
              <a:t>Click here to enter one-line headline</a:t>
            </a:r>
          </a:p>
        </p:txBody>
      </p:sp>
    </p:spTree>
    <p:extLst>
      <p:ext uri="{BB962C8B-B14F-4D97-AF65-F5344CB8AC3E}">
        <p14:creationId xmlns:p14="http://schemas.microsoft.com/office/powerpoint/2010/main" val="348169350"/>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Page_Headline, Text, Subhead">
    <p:spTree>
      <p:nvGrpSpPr>
        <p:cNvPr id="1" name=""/>
        <p:cNvGrpSpPr/>
        <p:nvPr/>
      </p:nvGrpSpPr>
      <p:grpSpPr>
        <a:xfrm>
          <a:off x="0" y="0"/>
          <a:ext cx="0" cy="0"/>
          <a:chOff x="0" y="0"/>
          <a:chExt cx="0" cy="0"/>
        </a:xfrm>
      </p:grpSpPr>
      <p:pic>
        <p:nvPicPr>
          <p:cNvPr id="6" name="Picture 5" descr="A city with a body of water in the background&#10;&#10;Description automatically generated with medium confidence">
            <a:extLst>
              <a:ext uri="{FF2B5EF4-FFF2-40B4-BE49-F238E27FC236}">
                <a16:creationId xmlns:a16="http://schemas.microsoft.com/office/drawing/2014/main" id="{9FC6BD43-F3C1-804B-99CE-DB99490A70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55875" cy="5146152"/>
          </a:xfrm>
          <a:prstGeom prst="rect">
            <a:avLst/>
          </a:prstGeom>
        </p:spPr>
      </p:pic>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lvl1pPr>
              <a:defRPr>
                <a:solidFill>
                  <a:schemeClr val="bg1"/>
                </a:solidFill>
              </a:defRPr>
            </a:lvl1pPr>
          </a:lstStyle>
          <a:p>
            <a:fld id="{B860EA5E-C501-EE46-95BA-D6951046621D}" type="slidenum">
              <a:rPr lang="en-US" smtClean="0"/>
              <a:pPr/>
              <a:t>‹#›</a:t>
            </a:fld>
            <a:endParaRPr lang="en-US" dirty="0"/>
          </a:p>
        </p:txBody>
      </p:sp>
      <p:sp>
        <p:nvSpPr>
          <p:cNvPr id="5" name="Title 4">
            <a:extLst>
              <a:ext uri="{FF2B5EF4-FFF2-40B4-BE49-F238E27FC236}">
                <a16:creationId xmlns:a16="http://schemas.microsoft.com/office/drawing/2014/main" id="{54932F0D-B5C5-214D-A81B-D1E5A8597BAD}"/>
              </a:ext>
            </a:extLst>
          </p:cNvPr>
          <p:cNvSpPr>
            <a:spLocks noGrp="1"/>
          </p:cNvSpPr>
          <p:nvPr>
            <p:ph type="title" hasCustomPrompt="1"/>
          </p:nvPr>
        </p:nvSpPr>
        <p:spPr>
          <a:xfrm>
            <a:off x="1" y="925523"/>
            <a:ext cx="9143999" cy="320913"/>
          </a:xfrm>
          <a:prstGeom prst="rect">
            <a:avLst/>
          </a:prstGeom>
        </p:spPr>
        <p:txBody>
          <a:bodyPr/>
          <a:lstStyle>
            <a:lvl1pPr algn="ctr">
              <a:lnSpc>
                <a:spcPct val="100000"/>
              </a:lnSpc>
              <a:defRPr sz="2200" b="0" i="0" cap="none" baseline="0">
                <a:solidFill>
                  <a:schemeClr val="bg1"/>
                </a:solidFill>
                <a:latin typeface="Georgia" panose="02040502050405020303" pitchFamily="18" charset="0"/>
              </a:defRPr>
            </a:lvl1pPr>
          </a:lstStyle>
          <a:p>
            <a:r>
              <a:rPr lang="en-US" dirty="0"/>
              <a:t>Click here to enter one-line headline</a:t>
            </a:r>
          </a:p>
        </p:txBody>
      </p:sp>
      <p:sp>
        <p:nvSpPr>
          <p:cNvPr id="10" name="Shape 111">
            <a:extLst>
              <a:ext uri="{FF2B5EF4-FFF2-40B4-BE49-F238E27FC236}">
                <a16:creationId xmlns:a16="http://schemas.microsoft.com/office/drawing/2014/main" id="{F62B78BF-DB4D-1240-9D27-3587FF57D8ED}"/>
              </a:ext>
            </a:extLst>
          </p:cNvPr>
          <p:cNvSpPr/>
          <p:nvPr userDrawn="1"/>
        </p:nvSpPr>
        <p:spPr>
          <a:xfrm>
            <a:off x="8697685" y="4721043"/>
            <a:ext cx="450135" cy="0"/>
          </a:xfrm>
          <a:prstGeom prst="line">
            <a:avLst/>
          </a:prstGeom>
          <a:ln w="6350" cmpd="sng">
            <a:solidFill>
              <a:schemeClr val="bg1"/>
            </a:solidFill>
            <a:miter lim="400000"/>
          </a:ln>
        </p:spPr>
        <p:txBody>
          <a:bodyPr lIns="50800" tIns="50800" rIns="50800" bIns="50800" anchor="ctr"/>
          <a:lstStyle/>
          <a:p>
            <a:pPr>
              <a:defRPr sz="3200"/>
            </a:pPr>
            <a:endParaRPr dirty="0"/>
          </a:p>
        </p:txBody>
      </p:sp>
      <p:sp>
        <p:nvSpPr>
          <p:cNvPr id="14" name="Text Placeholder 13">
            <a:extLst>
              <a:ext uri="{FF2B5EF4-FFF2-40B4-BE49-F238E27FC236}">
                <a16:creationId xmlns:a16="http://schemas.microsoft.com/office/drawing/2014/main" id="{B85948B3-DDFD-BC41-B81D-5EC5EA51C2A2}"/>
              </a:ext>
            </a:extLst>
          </p:cNvPr>
          <p:cNvSpPr>
            <a:spLocks noGrp="1"/>
          </p:cNvSpPr>
          <p:nvPr>
            <p:ph type="body" sz="quarter" idx="11" hasCustomPrompt="1"/>
          </p:nvPr>
        </p:nvSpPr>
        <p:spPr>
          <a:xfrm>
            <a:off x="3036003" y="1467003"/>
            <a:ext cx="3064994" cy="427038"/>
          </a:xfrm>
          <a:prstGeom prst="rect">
            <a:avLst/>
          </a:prstGeom>
        </p:spPr>
        <p:txBody>
          <a:bodyPr/>
          <a:lstStyle>
            <a:lvl1pPr marL="0" indent="0" algn="ctr">
              <a:lnSpc>
                <a:spcPct val="100000"/>
              </a:lnSpc>
              <a:spcBef>
                <a:spcPts val="0"/>
              </a:spcBef>
              <a:buNone/>
              <a:defRPr sz="2400" cap="all" baseline="0">
                <a:solidFill>
                  <a:schemeClr val="bg1"/>
                </a:solidFill>
                <a:latin typeface="Impact" panose="020B080603090205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FOR SUBHEAD</a:t>
            </a:r>
          </a:p>
        </p:txBody>
      </p:sp>
      <p:pic>
        <p:nvPicPr>
          <p:cNvPr id="16" name="Picture 15" descr="Text&#10;&#10;Description automatically generated with medium confidence">
            <a:extLst>
              <a:ext uri="{FF2B5EF4-FFF2-40B4-BE49-F238E27FC236}">
                <a16:creationId xmlns:a16="http://schemas.microsoft.com/office/drawing/2014/main" id="{E6CEA64F-9C88-9D45-8591-5F848AF49E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52917" y="338233"/>
            <a:ext cx="1008731" cy="242606"/>
          </a:xfrm>
          <a:prstGeom prst="rect">
            <a:avLst/>
          </a:prstGeom>
        </p:spPr>
      </p:pic>
      <p:sp>
        <p:nvSpPr>
          <p:cNvPr id="19" name="Text Placeholder 13">
            <a:extLst>
              <a:ext uri="{FF2B5EF4-FFF2-40B4-BE49-F238E27FC236}">
                <a16:creationId xmlns:a16="http://schemas.microsoft.com/office/drawing/2014/main" id="{70F204EF-B29A-FD46-8B4F-8FE876A7AF95}"/>
              </a:ext>
            </a:extLst>
          </p:cNvPr>
          <p:cNvSpPr>
            <a:spLocks noGrp="1"/>
          </p:cNvSpPr>
          <p:nvPr>
            <p:ph type="body" sz="quarter" idx="12" hasCustomPrompt="1"/>
          </p:nvPr>
        </p:nvSpPr>
        <p:spPr>
          <a:xfrm>
            <a:off x="0" y="438150"/>
            <a:ext cx="9144000" cy="427038"/>
          </a:xfrm>
          <a:prstGeom prst="rect">
            <a:avLst/>
          </a:prstGeom>
        </p:spPr>
        <p:txBody>
          <a:bodyPr anchor="ctr"/>
          <a:lstStyle>
            <a:lvl1pPr marL="0" indent="0" algn="ctr">
              <a:lnSpc>
                <a:spcPct val="100000"/>
              </a:lnSpc>
              <a:spcBef>
                <a:spcPts val="0"/>
              </a:spcBef>
              <a:buNone/>
              <a:defRPr sz="2400" cap="all" baseline="0">
                <a:solidFill>
                  <a:schemeClr val="bg1"/>
                </a:solidFill>
                <a:latin typeface="Impact" panose="020B080603090205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HERE FOR HEADLINE</a:t>
            </a:r>
          </a:p>
        </p:txBody>
      </p:sp>
    </p:spTree>
    <p:extLst>
      <p:ext uri="{BB962C8B-B14F-4D97-AF65-F5344CB8AC3E}">
        <p14:creationId xmlns:p14="http://schemas.microsoft.com/office/powerpoint/2010/main" val="241949184"/>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hank You O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2B1908B-94C2-7348-9F81-F6C53493D0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4500" y="543457"/>
            <a:ext cx="1298575" cy="329668"/>
          </a:xfrm>
          <a:prstGeom prst="rect">
            <a:avLst/>
          </a:prstGeom>
        </p:spPr>
      </p:pic>
      <p:pic>
        <p:nvPicPr>
          <p:cNvPr id="10" name="Picture 9" descr="Two people sitting on a couch&#10;&#10;Description automatically generated with medium confidence">
            <a:extLst>
              <a:ext uri="{FF2B5EF4-FFF2-40B4-BE49-F238E27FC236}">
                <a16:creationId xmlns:a16="http://schemas.microsoft.com/office/drawing/2014/main" id="{653CBB9C-BCB6-D84E-BC4B-6592C6F86E6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0" y="1165860"/>
            <a:ext cx="6941985" cy="3977640"/>
          </a:xfrm>
          <a:custGeom>
            <a:avLst/>
            <a:gdLst>
              <a:gd name="connsiteX0" fmla="*/ 0 w 6941985"/>
              <a:gd name="connsiteY0" fmla="*/ 0 h 3977640"/>
              <a:gd name="connsiteX1" fmla="*/ 6941985 w 6941985"/>
              <a:gd name="connsiteY1" fmla="*/ 0 h 3977640"/>
              <a:gd name="connsiteX2" fmla="*/ 6595289 w 6941985"/>
              <a:gd name="connsiteY2" fmla="*/ 994387 h 3977640"/>
              <a:gd name="connsiteX3" fmla="*/ 5916510 w 6941985"/>
              <a:gd name="connsiteY3" fmla="*/ 2984016 h 3977640"/>
              <a:gd name="connsiteX4" fmla="*/ 5570080 w 6941985"/>
              <a:gd name="connsiteY4" fmla="*/ 3977640 h 3977640"/>
              <a:gd name="connsiteX5" fmla="*/ 0 w 6941985"/>
              <a:gd name="connsiteY5" fmla="*/ 3977640 h 3977640"/>
              <a:gd name="connsiteX6" fmla="*/ 0 w 6941985"/>
              <a:gd name="connsiteY6" fmla="*/ 0 h 397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41985" h="3977640">
                <a:moveTo>
                  <a:pt x="0" y="0"/>
                </a:moveTo>
                <a:lnTo>
                  <a:pt x="6941985" y="0"/>
                </a:lnTo>
                <a:lnTo>
                  <a:pt x="6595289" y="994387"/>
                </a:lnTo>
                <a:cubicBezTo>
                  <a:pt x="6367311" y="1657773"/>
                  <a:pt x="6144489" y="2320630"/>
                  <a:pt x="5916510" y="2984016"/>
                </a:cubicBezTo>
                <a:lnTo>
                  <a:pt x="5570080" y="3977640"/>
                </a:lnTo>
                <a:lnTo>
                  <a:pt x="0" y="3977640"/>
                </a:lnTo>
                <a:lnTo>
                  <a:pt x="0" y="0"/>
                </a:lnTo>
                <a:close/>
              </a:path>
            </a:pathLst>
          </a:custGeom>
        </p:spPr>
      </p:pic>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dirty="0"/>
          </a:p>
        </p:txBody>
      </p:sp>
      <p:sp>
        <p:nvSpPr>
          <p:cNvPr id="5" name="Title 4">
            <a:extLst>
              <a:ext uri="{FF2B5EF4-FFF2-40B4-BE49-F238E27FC236}">
                <a16:creationId xmlns:a16="http://schemas.microsoft.com/office/drawing/2014/main" id="{54932F0D-B5C5-214D-A81B-D1E5A8597BAD}"/>
              </a:ext>
            </a:extLst>
          </p:cNvPr>
          <p:cNvSpPr>
            <a:spLocks noGrp="1"/>
          </p:cNvSpPr>
          <p:nvPr>
            <p:ph type="title" hasCustomPrompt="1"/>
          </p:nvPr>
        </p:nvSpPr>
        <p:spPr>
          <a:xfrm>
            <a:off x="4072893" y="3551883"/>
            <a:ext cx="1896107" cy="320913"/>
          </a:xfrm>
          <a:prstGeom prst="rect">
            <a:avLst/>
          </a:prstGeom>
        </p:spPr>
        <p:txBody>
          <a:bodyPr/>
          <a:lstStyle>
            <a:lvl1pPr>
              <a:lnSpc>
                <a:spcPct val="100000"/>
              </a:lnSpc>
              <a:defRPr sz="2800" cap="all" baseline="0">
                <a:solidFill>
                  <a:schemeClr val="bg1"/>
                </a:solidFill>
                <a:latin typeface="Impact" panose="020B0806030902050204" pitchFamily="34" charset="0"/>
              </a:defRPr>
            </a:lvl1pPr>
          </a:lstStyle>
          <a:p>
            <a:r>
              <a:rPr lang="en-US" dirty="0"/>
              <a:t>Click here</a:t>
            </a:r>
          </a:p>
        </p:txBody>
      </p:sp>
      <p:sp>
        <p:nvSpPr>
          <p:cNvPr id="12" name="Parallelogram 11">
            <a:extLst>
              <a:ext uri="{FF2B5EF4-FFF2-40B4-BE49-F238E27FC236}">
                <a16:creationId xmlns:a16="http://schemas.microsoft.com/office/drawing/2014/main" id="{DFB4CE5B-3309-6C4C-AB64-35BE69E7B300}"/>
              </a:ext>
            </a:extLst>
          </p:cNvPr>
          <p:cNvSpPr/>
          <p:nvPr/>
        </p:nvSpPr>
        <p:spPr>
          <a:xfrm>
            <a:off x="5648789" y="1165860"/>
            <a:ext cx="2103639" cy="3977640"/>
          </a:xfrm>
          <a:prstGeom prst="parallelogram">
            <a:avLst>
              <a:gd name="adj" fmla="val 65245"/>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endParaRPr lang="en-US" sz="1350" dirty="0">
              <a:solidFill>
                <a:schemeClr val="tx1">
                  <a:lumMod val="75000"/>
                </a:schemeClr>
              </a:solidFill>
              <a:latin typeface="Arial"/>
              <a:cs typeface="Arial"/>
            </a:endParaRPr>
          </a:p>
        </p:txBody>
      </p:sp>
      <p:sp>
        <p:nvSpPr>
          <p:cNvPr id="13" name="Parallelogram 12">
            <a:extLst>
              <a:ext uri="{FF2B5EF4-FFF2-40B4-BE49-F238E27FC236}">
                <a16:creationId xmlns:a16="http://schemas.microsoft.com/office/drawing/2014/main" id="{52AEB462-44C5-2E49-9229-1F5E46710F21}"/>
              </a:ext>
            </a:extLst>
          </p:cNvPr>
          <p:cNvSpPr/>
          <p:nvPr/>
        </p:nvSpPr>
        <p:spPr>
          <a:xfrm>
            <a:off x="6429159" y="2824317"/>
            <a:ext cx="858389" cy="2322870"/>
          </a:xfrm>
          <a:custGeom>
            <a:avLst/>
            <a:gdLst>
              <a:gd name="connsiteX0" fmla="*/ 0 w 279280"/>
              <a:gd name="connsiteY0" fmla="*/ 3131573 h 3131573"/>
              <a:gd name="connsiteX1" fmla="*/ 182216 w 279280"/>
              <a:gd name="connsiteY1" fmla="*/ 0 h 3131573"/>
              <a:gd name="connsiteX2" fmla="*/ 279280 w 279280"/>
              <a:gd name="connsiteY2" fmla="*/ 0 h 3131573"/>
              <a:gd name="connsiteX3" fmla="*/ 97064 w 279280"/>
              <a:gd name="connsiteY3" fmla="*/ 3131573 h 3131573"/>
              <a:gd name="connsiteX4" fmla="*/ 0 w 279280"/>
              <a:gd name="connsiteY4" fmla="*/ 3131573 h 3131573"/>
              <a:gd name="connsiteX0" fmla="*/ 0 w 1076951"/>
              <a:gd name="connsiteY0" fmla="*/ 3131573 h 3131573"/>
              <a:gd name="connsiteX1" fmla="*/ 1076951 w 1076951"/>
              <a:gd name="connsiteY1" fmla="*/ 39329 h 3131573"/>
              <a:gd name="connsiteX2" fmla="*/ 279280 w 1076951"/>
              <a:gd name="connsiteY2" fmla="*/ 0 h 3131573"/>
              <a:gd name="connsiteX3" fmla="*/ 97064 w 1076951"/>
              <a:gd name="connsiteY3" fmla="*/ 3131573 h 3131573"/>
              <a:gd name="connsiteX4" fmla="*/ 0 w 1076951"/>
              <a:gd name="connsiteY4" fmla="*/ 3131573 h 3131573"/>
              <a:gd name="connsiteX0" fmla="*/ 0 w 1174016"/>
              <a:gd name="connsiteY0" fmla="*/ 3121740 h 3121740"/>
              <a:gd name="connsiteX1" fmla="*/ 1076951 w 1174016"/>
              <a:gd name="connsiteY1" fmla="*/ 29496 h 3121740"/>
              <a:gd name="connsiteX2" fmla="*/ 1174016 w 1174016"/>
              <a:gd name="connsiteY2" fmla="*/ 0 h 3121740"/>
              <a:gd name="connsiteX3" fmla="*/ 97064 w 1174016"/>
              <a:gd name="connsiteY3" fmla="*/ 3121740 h 3121740"/>
              <a:gd name="connsiteX4" fmla="*/ 0 w 1174016"/>
              <a:gd name="connsiteY4" fmla="*/ 3121740 h 3121740"/>
              <a:gd name="connsiteX0" fmla="*/ 0 w 1163799"/>
              <a:gd name="connsiteY0" fmla="*/ 3092244 h 3092244"/>
              <a:gd name="connsiteX1" fmla="*/ 1076951 w 1163799"/>
              <a:gd name="connsiteY1" fmla="*/ 0 h 3092244"/>
              <a:gd name="connsiteX2" fmla="*/ 1163799 w 1163799"/>
              <a:gd name="connsiteY2" fmla="*/ 11371 h 3092244"/>
              <a:gd name="connsiteX3" fmla="*/ 97064 w 1163799"/>
              <a:gd name="connsiteY3" fmla="*/ 3092244 h 3092244"/>
              <a:gd name="connsiteX4" fmla="*/ 0 w 1163799"/>
              <a:gd name="connsiteY4" fmla="*/ 3092244 h 3092244"/>
              <a:gd name="connsiteX0" fmla="*/ 0 w 1174016"/>
              <a:gd name="connsiteY0" fmla="*/ 3096198 h 3096198"/>
              <a:gd name="connsiteX1" fmla="*/ 1076951 w 1174016"/>
              <a:gd name="connsiteY1" fmla="*/ 3954 h 3096198"/>
              <a:gd name="connsiteX2" fmla="*/ 1174016 w 1174016"/>
              <a:gd name="connsiteY2" fmla="*/ 0 h 3096198"/>
              <a:gd name="connsiteX3" fmla="*/ 97064 w 1174016"/>
              <a:gd name="connsiteY3" fmla="*/ 3096198 h 3096198"/>
              <a:gd name="connsiteX4" fmla="*/ 0 w 1174016"/>
              <a:gd name="connsiteY4" fmla="*/ 3096198 h 3096198"/>
              <a:gd name="connsiteX0" fmla="*/ 0 w 1144519"/>
              <a:gd name="connsiteY0" fmla="*/ 3092244 h 3092244"/>
              <a:gd name="connsiteX1" fmla="*/ 1076951 w 1144519"/>
              <a:gd name="connsiteY1" fmla="*/ 0 h 3092244"/>
              <a:gd name="connsiteX2" fmla="*/ 1144519 w 1144519"/>
              <a:gd name="connsiteY2" fmla="*/ 962 h 3092244"/>
              <a:gd name="connsiteX3" fmla="*/ 97064 w 1144519"/>
              <a:gd name="connsiteY3" fmla="*/ 3092244 h 3092244"/>
              <a:gd name="connsiteX4" fmla="*/ 0 w 1144519"/>
              <a:gd name="connsiteY4" fmla="*/ 3092244 h 3092244"/>
              <a:gd name="connsiteX0" fmla="*/ 0 w 1144519"/>
              <a:gd name="connsiteY0" fmla="*/ 3092244 h 3097160"/>
              <a:gd name="connsiteX1" fmla="*/ 1076951 w 1144519"/>
              <a:gd name="connsiteY1" fmla="*/ 0 h 3097160"/>
              <a:gd name="connsiteX2" fmla="*/ 1144519 w 1144519"/>
              <a:gd name="connsiteY2" fmla="*/ 962 h 3097160"/>
              <a:gd name="connsiteX3" fmla="*/ 72484 w 1144519"/>
              <a:gd name="connsiteY3" fmla="*/ 3097160 h 3097160"/>
              <a:gd name="connsiteX4" fmla="*/ 0 w 1144519"/>
              <a:gd name="connsiteY4" fmla="*/ 3092244 h 3097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4519" h="3097160">
                <a:moveTo>
                  <a:pt x="0" y="3092244"/>
                </a:moveTo>
                <a:lnTo>
                  <a:pt x="1076951" y="0"/>
                </a:lnTo>
                <a:lnTo>
                  <a:pt x="1144519" y="962"/>
                </a:lnTo>
                <a:lnTo>
                  <a:pt x="72484" y="3097160"/>
                </a:lnTo>
                <a:lnTo>
                  <a:pt x="0" y="3092244"/>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endParaRPr lang="en-US" sz="1350" dirty="0">
              <a:solidFill>
                <a:schemeClr val="tx1">
                  <a:lumMod val="75000"/>
                </a:schemeClr>
              </a:solidFill>
              <a:latin typeface="Arial"/>
              <a:cs typeface="Arial"/>
            </a:endParaRPr>
          </a:p>
        </p:txBody>
      </p:sp>
      <p:sp>
        <p:nvSpPr>
          <p:cNvPr id="8" name="Shape 111">
            <a:extLst>
              <a:ext uri="{FF2B5EF4-FFF2-40B4-BE49-F238E27FC236}">
                <a16:creationId xmlns:a16="http://schemas.microsoft.com/office/drawing/2014/main" id="{93874EF8-213D-0348-98A4-2C3EA5775CD4}"/>
              </a:ext>
            </a:extLst>
          </p:cNvPr>
          <p:cNvSpPr/>
          <p:nvPr userDrawn="1"/>
        </p:nvSpPr>
        <p:spPr>
          <a:xfrm>
            <a:off x="8693240" y="4721043"/>
            <a:ext cx="450135" cy="0"/>
          </a:xfrm>
          <a:prstGeom prst="line">
            <a:avLst/>
          </a:prstGeom>
          <a:ln w="6350" cmpd="sng">
            <a:solidFill>
              <a:srgbClr val="58595B"/>
            </a:solidFill>
            <a:miter lim="400000"/>
          </a:ln>
        </p:spPr>
        <p:txBody>
          <a:bodyPr lIns="50800" tIns="50800" rIns="50800" bIns="50800" anchor="ctr"/>
          <a:lstStyle/>
          <a:p>
            <a:pPr>
              <a:defRPr sz="3200"/>
            </a:pPr>
            <a:endParaRPr dirty="0"/>
          </a:p>
        </p:txBody>
      </p:sp>
    </p:spTree>
    <p:extLst>
      <p:ext uri="{BB962C8B-B14F-4D97-AF65-F5344CB8AC3E}">
        <p14:creationId xmlns:p14="http://schemas.microsoft.com/office/powerpoint/2010/main" val="122730321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One and Two Headline_Title Page_1">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73184" y="3022417"/>
            <a:ext cx="2630115" cy="231774"/>
          </a:xfrm>
          <a:prstGeom prst="rect">
            <a:avLst/>
          </a:prstGeom>
        </p:spPr>
        <p:txBody>
          <a:bodyPr rIns="0" anchor="t"/>
          <a:lstStyle>
            <a:lvl1pPr marL="0" indent="0" algn="r">
              <a:lnSpc>
                <a:spcPct val="100000"/>
              </a:lnSpc>
              <a:spcBef>
                <a:spcPts val="0"/>
              </a:spcBef>
              <a:buNone/>
              <a:defRPr sz="1200">
                <a:solidFill>
                  <a:schemeClr val="tx1"/>
                </a:solidFill>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here to add a subhead, recommend one or two lines</a:t>
            </a:r>
          </a:p>
        </p:txBody>
      </p:sp>
      <p:sp>
        <p:nvSpPr>
          <p:cNvPr id="32" name="Text Placeholder 31">
            <a:extLst>
              <a:ext uri="{FF2B5EF4-FFF2-40B4-BE49-F238E27FC236}">
                <a16:creationId xmlns:a16="http://schemas.microsoft.com/office/drawing/2014/main" id="{15F9E390-A4E9-294E-AE5B-8A6B8D7A3FE5}"/>
              </a:ext>
            </a:extLst>
          </p:cNvPr>
          <p:cNvSpPr>
            <a:spLocks noGrp="1"/>
          </p:cNvSpPr>
          <p:nvPr>
            <p:ph type="body" sz="quarter" idx="10" hasCustomPrompt="1"/>
          </p:nvPr>
        </p:nvSpPr>
        <p:spPr>
          <a:xfrm>
            <a:off x="7472102" y="1918755"/>
            <a:ext cx="1331197" cy="105988"/>
          </a:xfrm>
          <a:prstGeom prst="rect">
            <a:avLst/>
          </a:prstGeom>
        </p:spPr>
        <p:txBody>
          <a:bodyPr lIns="0" tIns="0" rIns="0" bIns="0" anchor="t" anchorCtr="0"/>
          <a:lstStyle>
            <a:lvl1pPr marL="0" indent="0" algn="r">
              <a:lnSpc>
                <a:spcPct val="100000"/>
              </a:lnSpc>
              <a:spcBef>
                <a:spcPts val="0"/>
              </a:spcBef>
              <a:buNone/>
              <a:defRPr sz="900" b="1" cap="all" baseline="0">
                <a:solidFill>
                  <a:schemeClr val="tx1"/>
                </a:solidFill>
              </a:defRPr>
            </a:lvl1pPr>
            <a:lvl2pPr>
              <a:defRPr sz="500"/>
            </a:lvl2pPr>
            <a:lvl3pPr>
              <a:defRPr sz="400"/>
            </a:lvl3pPr>
            <a:lvl4pPr>
              <a:defRPr sz="300"/>
            </a:lvl4pPr>
            <a:lvl5pPr>
              <a:defRPr sz="300"/>
            </a:lvl5pPr>
          </a:lstStyle>
          <a:p>
            <a:pPr lvl="0"/>
            <a:r>
              <a:rPr lang="en-US" dirty="0"/>
              <a:t>MONTH HERE XX, 20XX</a:t>
            </a:r>
          </a:p>
        </p:txBody>
      </p:sp>
      <p:sp>
        <p:nvSpPr>
          <p:cNvPr id="12" name="Text Placeholder 11">
            <a:extLst>
              <a:ext uri="{FF2B5EF4-FFF2-40B4-BE49-F238E27FC236}">
                <a16:creationId xmlns:a16="http://schemas.microsoft.com/office/drawing/2014/main" id="{12171985-CA16-2346-A563-5B113C6D84C4}"/>
              </a:ext>
            </a:extLst>
          </p:cNvPr>
          <p:cNvSpPr>
            <a:spLocks noGrp="1"/>
          </p:cNvSpPr>
          <p:nvPr>
            <p:ph type="body" sz="quarter" idx="11" hasCustomPrompt="1"/>
          </p:nvPr>
        </p:nvSpPr>
        <p:spPr>
          <a:xfrm>
            <a:off x="4768919" y="2440294"/>
            <a:ext cx="4034380" cy="411163"/>
          </a:xfrm>
          <a:prstGeom prst="rect">
            <a:avLst/>
          </a:prstGeom>
        </p:spPr>
        <p:txBody>
          <a:bodyPr rIns="0" anchor="b"/>
          <a:lstStyle>
            <a:lvl1pPr marL="0" indent="0" algn="r">
              <a:lnSpc>
                <a:spcPct val="100000"/>
              </a:lnSpc>
              <a:spcBef>
                <a:spcPts val="0"/>
              </a:spcBef>
              <a:buNone/>
              <a:defRPr sz="2200" cap="all" baseline="0">
                <a:latin typeface="Impact" panose="020B0806030902050204" pitchFamily="34" charset="0"/>
              </a:defRPr>
            </a:lvl1pPr>
            <a:lvl2pPr marL="342900" indent="0">
              <a:buNone/>
              <a:defRPr cap="all" baseline="0">
                <a:latin typeface="Impact" panose="020B0806030902050204" pitchFamily="34" charset="0"/>
              </a:defRPr>
            </a:lvl2pPr>
            <a:lvl3pPr marL="685800" indent="0">
              <a:buNone/>
              <a:defRPr cap="all" baseline="0">
                <a:latin typeface="Impact" panose="020B0806030902050204" pitchFamily="34" charset="0"/>
              </a:defRPr>
            </a:lvl3pPr>
            <a:lvl4pPr marL="1028700" indent="0">
              <a:buNone/>
              <a:defRPr cap="all" baseline="0">
                <a:latin typeface="Impact" panose="020B0806030902050204" pitchFamily="34" charset="0"/>
              </a:defRPr>
            </a:lvl4pPr>
            <a:lvl5pPr marL="1371600" indent="0">
              <a:buNone/>
              <a:defRPr cap="all" baseline="0">
                <a:latin typeface="Impact" panose="020B0806030902050204" pitchFamily="34" charset="0"/>
              </a:defRPr>
            </a:lvl5pPr>
          </a:lstStyle>
          <a:p>
            <a:pPr lvl="0"/>
            <a:r>
              <a:rPr lang="en-US" dirty="0"/>
              <a:t>Click to edit THIS headline</a:t>
            </a:r>
          </a:p>
        </p:txBody>
      </p:sp>
      <p:cxnSp>
        <p:nvCxnSpPr>
          <p:cNvPr id="19" name="Straight Connector 18">
            <a:extLst>
              <a:ext uri="{FF2B5EF4-FFF2-40B4-BE49-F238E27FC236}">
                <a16:creationId xmlns:a16="http://schemas.microsoft.com/office/drawing/2014/main" id="{926CB1F1-8320-9F44-8CC6-3962CE60DA2E}"/>
              </a:ext>
            </a:extLst>
          </p:cNvPr>
          <p:cNvCxnSpPr>
            <a:cxnSpLocks/>
          </p:cNvCxnSpPr>
          <p:nvPr userDrawn="1"/>
        </p:nvCxnSpPr>
        <p:spPr>
          <a:xfrm>
            <a:off x="8104459" y="2883648"/>
            <a:ext cx="68897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working, table&#10;&#10;Description automatically generated">
            <a:extLst>
              <a:ext uri="{FF2B5EF4-FFF2-40B4-BE49-F238E27FC236}">
                <a16:creationId xmlns:a16="http://schemas.microsoft.com/office/drawing/2014/main" id="{C42718E7-F6D1-354F-A870-BADD80496D1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977421" cy="5143500"/>
          </a:xfrm>
          <a:prstGeom prst="rect">
            <a:avLst/>
          </a:prstGeom>
        </p:spPr>
      </p:pic>
      <p:pic>
        <p:nvPicPr>
          <p:cNvPr id="10" name="Picture 9">
            <a:extLst>
              <a:ext uri="{FF2B5EF4-FFF2-40B4-BE49-F238E27FC236}">
                <a16:creationId xmlns:a16="http://schemas.microsoft.com/office/drawing/2014/main" id="{3AD83B68-F8B6-7441-A8DC-DD934C3E5B1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08652" y="429158"/>
            <a:ext cx="1298575" cy="329668"/>
          </a:xfrm>
          <a:prstGeom prst="rect">
            <a:avLst/>
          </a:prstGeom>
        </p:spPr>
      </p:pic>
    </p:spTree>
    <p:extLst>
      <p:ext uri="{BB962C8B-B14F-4D97-AF65-F5344CB8AC3E}">
        <p14:creationId xmlns:p14="http://schemas.microsoft.com/office/powerpoint/2010/main" val="3215718860"/>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Thank You O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10F506-F00C-AB44-9494-6CB5F3DA44E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165860"/>
            <a:ext cx="6945504" cy="3977640"/>
          </a:xfrm>
          <a:custGeom>
            <a:avLst/>
            <a:gdLst>
              <a:gd name="connsiteX0" fmla="*/ 0 w 6945504"/>
              <a:gd name="connsiteY0" fmla="*/ 0 h 3977640"/>
              <a:gd name="connsiteX1" fmla="*/ 6945504 w 6945504"/>
              <a:gd name="connsiteY1" fmla="*/ 0 h 3977640"/>
              <a:gd name="connsiteX2" fmla="*/ 6599880 w 6945504"/>
              <a:gd name="connsiteY2" fmla="*/ 991111 h 3977640"/>
              <a:gd name="connsiteX3" fmla="*/ 5920145 w 6945504"/>
              <a:gd name="connsiteY3" fmla="*/ 2982546 h 3977640"/>
              <a:gd name="connsiteX4" fmla="*/ 5573133 w 6945504"/>
              <a:gd name="connsiteY4" fmla="*/ 3977640 h 3977640"/>
              <a:gd name="connsiteX5" fmla="*/ 0 w 6945504"/>
              <a:gd name="connsiteY5" fmla="*/ 3977640 h 3977640"/>
              <a:gd name="connsiteX6" fmla="*/ 0 w 6945504"/>
              <a:gd name="connsiteY6" fmla="*/ 0 h 397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45504" h="3977640">
                <a:moveTo>
                  <a:pt x="0" y="0"/>
                </a:moveTo>
                <a:lnTo>
                  <a:pt x="6945504" y="0"/>
                </a:lnTo>
                <a:lnTo>
                  <a:pt x="6599880" y="991111"/>
                </a:lnTo>
                <a:cubicBezTo>
                  <a:pt x="6371714" y="1654785"/>
                  <a:pt x="6148311" y="2318872"/>
                  <a:pt x="5920145" y="2982546"/>
                </a:cubicBezTo>
                <a:lnTo>
                  <a:pt x="5573133" y="3977640"/>
                </a:lnTo>
                <a:lnTo>
                  <a:pt x="0" y="3977640"/>
                </a:lnTo>
                <a:lnTo>
                  <a:pt x="0" y="0"/>
                </a:lnTo>
                <a:close/>
              </a:path>
            </a:pathLst>
          </a:custGeom>
        </p:spPr>
      </p:pic>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dirty="0"/>
          </a:p>
        </p:txBody>
      </p:sp>
      <p:sp>
        <p:nvSpPr>
          <p:cNvPr id="5" name="Title 4">
            <a:extLst>
              <a:ext uri="{FF2B5EF4-FFF2-40B4-BE49-F238E27FC236}">
                <a16:creationId xmlns:a16="http://schemas.microsoft.com/office/drawing/2014/main" id="{54932F0D-B5C5-214D-A81B-D1E5A8597BAD}"/>
              </a:ext>
            </a:extLst>
          </p:cNvPr>
          <p:cNvSpPr>
            <a:spLocks noGrp="1"/>
          </p:cNvSpPr>
          <p:nvPr>
            <p:ph type="title" hasCustomPrompt="1"/>
          </p:nvPr>
        </p:nvSpPr>
        <p:spPr>
          <a:xfrm>
            <a:off x="4072893" y="3551883"/>
            <a:ext cx="1896107" cy="320913"/>
          </a:xfrm>
          <a:prstGeom prst="rect">
            <a:avLst/>
          </a:prstGeom>
        </p:spPr>
        <p:txBody>
          <a:bodyPr/>
          <a:lstStyle>
            <a:lvl1pPr>
              <a:lnSpc>
                <a:spcPct val="100000"/>
              </a:lnSpc>
              <a:defRPr sz="2800" cap="all" baseline="0">
                <a:solidFill>
                  <a:schemeClr val="bg1"/>
                </a:solidFill>
                <a:latin typeface="Impact" panose="020B0806030902050204" pitchFamily="34" charset="0"/>
              </a:defRPr>
            </a:lvl1pPr>
          </a:lstStyle>
          <a:p>
            <a:r>
              <a:rPr lang="en-US" dirty="0"/>
              <a:t>Click here</a:t>
            </a:r>
          </a:p>
        </p:txBody>
      </p:sp>
      <p:sp>
        <p:nvSpPr>
          <p:cNvPr id="12" name="Parallelogram 11">
            <a:extLst>
              <a:ext uri="{FF2B5EF4-FFF2-40B4-BE49-F238E27FC236}">
                <a16:creationId xmlns:a16="http://schemas.microsoft.com/office/drawing/2014/main" id="{DFB4CE5B-3309-6C4C-AB64-35BE69E7B300}"/>
              </a:ext>
            </a:extLst>
          </p:cNvPr>
          <p:cNvSpPr/>
          <p:nvPr userDrawn="1"/>
        </p:nvSpPr>
        <p:spPr>
          <a:xfrm>
            <a:off x="5648789" y="1165860"/>
            <a:ext cx="2103639" cy="3977640"/>
          </a:xfrm>
          <a:prstGeom prst="parallelogram">
            <a:avLst>
              <a:gd name="adj" fmla="val 65245"/>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endParaRPr lang="en-US" sz="1350" dirty="0">
              <a:solidFill>
                <a:schemeClr val="tx1">
                  <a:lumMod val="75000"/>
                </a:schemeClr>
              </a:solidFill>
              <a:latin typeface="Arial"/>
              <a:cs typeface="Arial"/>
            </a:endParaRPr>
          </a:p>
        </p:txBody>
      </p:sp>
      <p:sp>
        <p:nvSpPr>
          <p:cNvPr id="13" name="Parallelogram 12">
            <a:extLst>
              <a:ext uri="{FF2B5EF4-FFF2-40B4-BE49-F238E27FC236}">
                <a16:creationId xmlns:a16="http://schemas.microsoft.com/office/drawing/2014/main" id="{52AEB462-44C5-2E49-9229-1F5E46710F21}"/>
              </a:ext>
            </a:extLst>
          </p:cNvPr>
          <p:cNvSpPr/>
          <p:nvPr userDrawn="1"/>
        </p:nvSpPr>
        <p:spPr>
          <a:xfrm>
            <a:off x="6429159" y="2824317"/>
            <a:ext cx="858389" cy="2322870"/>
          </a:xfrm>
          <a:custGeom>
            <a:avLst/>
            <a:gdLst>
              <a:gd name="connsiteX0" fmla="*/ 0 w 279280"/>
              <a:gd name="connsiteY0" fmla="*/ 3131573 h 3131573"/>
              <a:gd name="connsiteX1" fmla="*/ 182216 w 279280"/>
              <a:gd name="connsiteY1" fmla="*/ 0 h 3131573"/>
              <a:gd name="connsiteX2" fmla="*/ 279280 w 279280"/>
              <a:gd name="connsiteY2" fmla="*/ 0 h 3131573"/>
              <a:gd name="connsiteX3" fmla="*/ 97064 w 279280"/>
              <a:gd name="connsiteY3" fmla="*/ 3131573 h 3131573"/>
              <a:gd name="connsiteX4" fmla="*/ 0 w 279280"/>
              <a:gd name="connsiteY4" fmla="*/ 3131573 h 3131573"/>
              <a:gd name="connsiteX0" fmla="*/ 0 w 1076951"/>
              <a:gd name="connsiteY0" fmla="*/ 3131573 h 3131573"/>
              <a:gd name="connsiteX1" fmla="*/ 1076951 w 1076951"/>
              <a:gd name="connsiteY1" fmla="*/ 39329 h 3131573"/>
              <a:gd name="connsiteX2" fmla="*/ 279280 w 1076951"/>
              <a:gd name="connsiteY2" fmla="*/ 0 h 3131573"/>
              <a:gd name="connsiteX3" fmla="*/ 97064 w 1076951"/>
              <a:gd name="connsiteY3" fmla="*/ 3131573 h 3131573"/>
              <a:gd name="connsiteX4" fmla="*/ 0 w 1076951"/>
              <a:gd name="connsiteY4" fmla="*/ 3131573 h 3131573"/>
              <a:gd name="connsiteX0" fmla="*/ 0 w 1174016"/>
              <a:gd name="connsiteY0" fmla="*/ 3121740 h 3121740"/>
              <a:gd name="connsiteX1" fmla="*/ 1076951 w 1174016"/>
              <a:gd name="connsiteY1" fmla="*/ 29496 h 3121740"/>
              <a:gd name="connsiteX2" fmla="*/ 1174016 w 1174016"/>
              <a:gd name="connsiteY2" fmla="*/ 0 h 3121740"/>
              <a:gd name="connsiteX3" fmla="*/ 97064 w 1174016"/>
              <a:gd name="connsiteY3" fmla="*/ 3121740 h 3121740"/>
              <a:gd name="connsiteX4" fmla="*/ 0 w 1174016"/>
              <a:gd name="connsiteY4" fmla="*/ 3121740 h 3121740"/>
              <a:gd name="connsiteX0" fmla="*/ 0 w 1163799"/>
              <a:gd name="connsiteY0" fmla="*/ 3092244 h 3092244"/>
              <a:gd name="connsiteX1" fmla="*/ 1076951 w 1163799"/>
              <a:gd name="connsiteY1" fmla="*/ 0 h 3092244"/>
              <a:gd name="connsiteX2" fmla="*/ 1163799 w 1163799"/>
              <a:gd name="connsiteY2" fmla="*/ 11371 h 3092244"/>
              <a:gd name="connsiteX3" fmla="*/ 97064 w 1163799"/>
              <a:gd name="connsiteY3" fmla="*/ 3092244 h 3092244"/>
              <a:gd name="connsiteX4" fmla="*/ 0 w 1163799"/>
              <a:gd name="connsiteY4" fmla="*/ 3092244 h 3092244"/>
              <a:gd name="connsiteX0" fmla="*/ 0 w 1174016"/>
              <a:gd name="connsiteY0" fmla="*/ 3096198 h 3096198"/>
              <a:gd name="connsiteX1" fmla="*/ 1076951 w 1174016"/>
              <a:gd name="connsiteY1" fmla="*/ 3954 h 3096198"/>
              <a:gd name="connsiteX2" fmla="*/ 1174016 w 1174016"/>
              <a:gd name="connsiteY2" fmla="*/ 0 h 3096198"/>
              <a:gd name="connsiteX3" fmla="*/ 97064 w 1174016"/>
              <a:gd name="connsiteY3" fmla="*/ 3096198 h 3096198"/>
              <a:gd name="connsiteX4" fmla="*/ 0 w 1174016"/>
              <a:gd name="connsiteY4" fmla="*/ 3096198 h 3096198"/>
              <a:gd name="connsiteX0" fmla="*/ 0 w 1144519"/>
              <a:gd name="connsiteY0" fmla="*/ 3092244 h 3092244"/>
              <a:gd name="connsiteX1" fmla="*/ 1076951 w 1144519"/>
              <a:gd name="connsiteY1" fmla="*/ 0 h 3092244"/>
              <a:gd name="connsiteX2" fmla="*/ 1144519 w 1144519"/>
              <a:gd name="connsiteY2" fmla="*/ 962 h 3092244"/>
              <a:gd name="connsiteX3" fmla="*/ 97064 w 1144519"/>
              <a:gd name="connsiteY3" fmla="*/ 3092244 h 3092244"/>
              <a:gd name="connsiteX4" fmla="*/ 0 w 1144519"/>
              <a:gd name="connsiteY4" fmla="*/ 3092244 h 3092244"/>
              <a:gd name="connsiteX0" fmla="*/ 0 w 1144519"/>
              <a:gd name="connsiteY0" fmla="*/ 3092244 h 3097160"/>
              <a:gd name="connsiteX1" fmla="*/ 1076951 w 1144519"/>
              <a:gd name="connsiteY1" fmla="*/ 0 h 3097160"/>
              <a:gd name="connsiteX2" fmla="*/ 1144519 w 1144519"/>
              <a:gd name="connsiteY2" fmla="*/ 962 h 3097160"/>
              <a:gd name="connsiteX3" fmla="*/ 72484 w 1144519"/>
              <a:gd name="connsiteY3" fmla="*/ 3097160 h 3097160"/>
              <a:gd name="connsiteX4" fmla="*/ 0 w 1144519"/>
              <a:gd name="connsiteY4" fmla="*/ 3092244 h 3097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4519" h="3097160">
                <a:moveTo>
                  <a:pt x="0" y="3092244"/>
                </a:moveTo>
                <a:lnTo>
                  <a:pt x="1076951" y="0"/>
                </a:lnTo>
                <a:lnTo>
                  <a:pt x="1144519" y="962"/>
                </a:lnTo>
                <a:lnTo>
                  <a:pt x="72484" y="3097160"/>
                </a:lnTo>
                <a:lnTo>
                  <a:pt x="0" y="3092244"/>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endParaRPr lang="en-US" sz="1350" dirty="0">
              <a:solidFill>
                <a:schemeClr val="tx1">
                  <a:lumMod val="75000"/>
                </a:schemeClr>
              </a:solidFill>
              <a:latin typeface="Arial"/>
              <a:cs typeface="Arial"/>
            </a:endParaRPr>
          </a:p>
        </p:txBody>
      </p:sp>
      <p:sp>
        <p:nvSpPr>
          <p:cNvPr id="8" name="Shape 111">
            <a:extLst>
              <a:ext uri="{FF2B5EF4-FFF2-40B4-BE49-F238E27FC236}">
                <a16:creationId xmlns:a16="http://schemas.microsoft.com/office/drawing/2014/main" id="{93874EF8-213D-0348-98A4-2C3EA5775CD4}"/>
              </a:ext>
            </a:extLst>
          </p:cNvPr>
          <p:cNvSpPr/>
          <p:nvPr userDrawn="1"/>
        </p:nvSpPr>
        <p:spPr>
          <a:xfrm>
            <a:off x="8693240" y="4721043"/>
            <a:ext cx="450135" cy="0"/>
          </a:xfrm>
          <a:prstGeom prst="line">
            <a:avLst/>
          </a:prstGeom>
          <a:ln w="6350" cmpd="sng">
            <a:solidFill>
              <a:srgbClr val="58595B"/>
            </a:solidFill>
            <a:miter lim="400000"/>
          </a:ln>
        </p:spPr>
        <p:txBody>
          <a:bodyPr lIns="50800" tIns="50800" rIns="50800" bIns="50800" anchor="ctr"/>
          <a:lstStyle/>
          <a:p>
            <a:pPr>
              <a:defRPr sz="3200"/>
            </a:pPr>
            <a:endParaRPr dirty="0"/>
          </a:p>
        </p:txBody>
      </p:sp>
      <p:pic>
        <p:nvPicPr>
          <p:cNvPr id="10" name="Picture 9">
            <a:extLst>
              <a:ext uri="{FF2B5EF4-FFF2-40B4-BE49-F238E27FC236}">
                <a16:creationId xmlns:a16="http://schemas.microsoft.com/office/drawing/2014/main" id="{D462E269-75E5-CB48-AE58-BA57AFFE263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4500" y="543457"/>
            <a:ext cx="1298575" cy="329668"/>
          </a:xfrm>
          <a:prstGeom prst="rect">
            <a:avLst/>
          </a:prstGeom>
        </p:spPr>
      </p:pic>
    </p:spTree>
    <p:extLst>
      <p:ext uri="{BB962C8B-B14F-4D97-AF65-F5344CB8AC3E}">
        <p14:creationId xmlns:p14="http://schemas.microsoft.com/office/powerpoint/2010/main" val="2290460533"/>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_Thank You Option - NO PIC">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dirty="0"/>
          </a:p>
        </p:txBody>
      </p:sp>
      <p:sp>
        <p:nvSpPr>
          <p:cNvPr id="5" name="Title 4">
            <a:extLst>
              <a:ext uri="{FF2B5EF4-FFF2-40B4-BE49-F238E27FC236}">
                <a16:creationId xmlns:a16="http://schemas.microsoft.com/office/drawing/2014/main" id="{54932F0D-B5C5-214D-A81B-D1E5A8597BAD}"/>
              </a:ext>
            </a:extLst>
          </p:cNvPr>
          <p:cNvSpPr>
            <a:spLocks noGrp="1"/>
          </p:cNvSpPr>
          <p:nvPr>
            <p:ph type="title" hasCustomPrompt="1"/>
          </p:nvPr>
        </p:nvSpPr>
        <p:spPr>
          <a:xfrm>
            <a:off x="4072893" y="3551883"/>
            <a:ext cx="1896107" cy="320913"/>
          </a:xfrm>
          <a:prstGeom prst="rect">
            <a:avLst/>
          </a:prstGeom>
        </p:spPr>
        <p:txBody>
          <a:bodyPr/>
          <a:lstStyle>
            <a:lvl1pPr>
              <a:lnSpc>
                <a:spcPct val="100000"/>
              </a:lnSpc>
              <a:defRPr sz="2800" cap="all" baseline="0">
                <a:solidFill>
                  <a:schemeClr val="bg1"/>
                </a:solidFill>
                <a:latin typeface="Impact" panose="020B0806030902050204" pitchFamily="34" charset="0"/>
              </a:defRPr>
            </a:lvl1pPr>
          </a:lstStyle>
          <a:p>
            <a:r>
              <a:rPr lang="en-US" dirty="0"/>
              <a:t>Click here</a:t>
            </a:r>
          </a:p>
        </p:txBody>
      </p:sp>
      <p:sp>
        <p:nvSpPr>
          <p:cNvPr id="8" name="Shape 111">
            <a:extLst>
              <a:ext uri="{FF2B5EF4-FFF2-40B4-BE49-F238E27FC236}">
                <a16:creationId xmlns:a16="http://schemas.microsoft.com/office/drawing/2014/main" id="{93874EF8-213D-0348-98A4-2C3EA5775CD4}"/>
              </a:ext>
            </a:extLst>
          </p:cNvPr>
          <p:cNvSpPr/>
          <p:nvPr userDrawn="1"/>
        </p:nvSpPr>
        <p:spPr>
          <a:xfrm>
            <a:off x="8693240" y="4721043"/>
            <a:ext cx="450135" cy="0"/>
          </a:xfrm>
          <a:prstGeom prst="line">
            <a:avLst/>
          </a:prstGeom>
          <a:ln w="6350" cmpd="sng">
            <a:solidFill>
              <a:srgbClr val="58595B"/>
            </a:solidFill>
            <a:miter lim="400000"/>
          </a:ln>
        </p:spPr>
        <p:txBody>
          <a:bodyPr lIns="50800" tIns="50800" rIns="50800" bIns="50800" anchor="ctr"/>
          <a:lstStyle/>
          <a:p>
            <a:pPr>
              <a:defRPr sz="3200"/>
            </a:pPr>
            <a:endParaRPr dirty="0"/>
          </a:p>
        </p:txBody>
      </p:sp>
      <p:pic>
        <p:nvPicPr>
          <p:cNvPr id="10" name="Picture 9">
            <a:extLst>
              <a:ext uri="{FF2B5EF4-FFF2-40B4-BE49-F238E27FC236}">
                <a16:creationId xmlns:a16="http://schemas.microsoft.com/office/drawing/2014/main" id="{D462E269-75E5-CB48-AE58-BA57AFFE26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4500" y="543457"/>
            <a:ext cx="1298575" cy="329668"/>
          </a:xfrm>
          <a:prstGeom prst="rect">
            <a:avLst/>
          </a:prstGeom>
        </p:spPr>
      </p:pic>
    </p:spTree>
    <p:extLst>
      <p:ext uri="{BB962C8B-B14F-4D97-AF65-F5344CB8AC3E}">
        <p14:creationId xmlns:p14="http://schemas.microsoft.com/office/powerpoint/2010/main" val="3765509772"/>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 Line Impact Headline ">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28636" y="4842779"/>
            <a:ext cx="364393" cy="273844"/>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
        <p:nvSpPr>
          <p:cNvPr id="7" name="Text Placeholder 13"/>
          <p:cNvSpPr>
            <a:spLocks noGrp="1"/>
          </p:cNvSpPr>
          <p:nvPr>
            <p:ph idx="1"/>
          </p:nvPr>
        </p:nvSpPr>
        <p:spPr>
          <a:xfrm>
            <a:off x="236221" y="993470"/>
            <a:ext cx="8026400" cy="3394075"/>
          </a:xfrm>
          <a:prstGeom prst="rect">
            <a:avLst/>
          </a:prstGeom>
        </p:spPr>
        <p:txBody>
          <a:bodyPr vert="horz" lIns="91440" tIns="45720" rIns="91440" bIns="45720" rtlCol="0">
            <a:noAutofit/>
          </a:bodyPr>
          <a:lstStyle>
            <a:lvl1pPr>
              <a:spcBef>
                <a:spcPts val="0"/>
              </a:spcBef>
              <a:defRPr sz="1600">
                <a:solidFill>
                  <a:srgbClr val="40474B"/>
                </a:solidFill>
              </a:defRPr>
            </a:lvl1pPr>
            <a:lvl2pPr>
              <a:spcBef>
                <a:spcPts val="0"/>
              </a:spcBef>
              <a:defRPr sz="1600">
                <a:solidFill>
                  <a:srgbClr val="40474B"/>
                </a:solidFill>
              </a:defRPr>
            </a:lvl2pPr>
            <a:lvl3pPr>
              <a:spcBef>
                <a:spcPts val="0"/>
              </a:spcBef>
              <a:defRPr sz="1600">
                <a:solidFill>
                  <a:srgbClr val="40474B"/>
                </a:solidFill>
              </a:defRPr>
            </a:lvl3pPr>
            <a:lvl4pPr>
              <a:spcBef>
                <a:spcPts val="0"/>
              </a:spcBef>
              <a:defRPr sz="1600">
                <a:solidFill>
                  <a:srgbClr val="40474B"/>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1"/>
          <p:cNvSpPr>
            <a:spLocks noGrp="1"/>
          </p:cNvSpPr>
          <p:nvPr>
            <p:ph type="title" hasCustomPrompt="1"/>
          </p:nvPr>
        </p:nvSpPr>
        <p:spPr>
          <a:xfrm>
            <a:off x="350521" y="215320"/>
            <a:ext cx="8037329" cy="489465"/>
          </a:xfrm>
          <a:prstGeom prst="rect">
            <a:avLst/>
          </a:prstGeom>
        </p:spPr>
        <p:txBody>
          <a:bodyPr anchor="t" anchorCtr="0"/>
          <a:lstStyle>
            <a:lvl1pPr>
              <a:lnSpc>
                <a:spcPct val="100000"/>
              </a:lnSpc>
              <a:defRPr sz="2800" b="0" i="0" kern="0" cap="all" spc="200">
                <a:solidFill>
                  <a:schemeClr val="tx1"/>
                </a:solidFill>
                <a:latin typeface="Impact"/>
                <a:cs typeface="Impact"/>
              </a:defRPr>
            </a:lvl1pPr>
          </a:lstStyle>
          <a:p>
            <a:r>
              <a:rPr lang="en-US"/>
              <a:t>CLICK TO EDIT HEADLINE</a:t>
            </a:r>
          </a:p>
        </p:txBody>
      </p:sp>
    </p:spTree>
    <p:extLst>
      <p:ext uri="{BB962C8B-B14F-4D97-AF65-F5344CB8AC3E}">
        <p14:creationId xmlns:p14="http://schemas.microsoft.com/office/powerpoint/2010/main" val="3624665329"/>
      </p:ext>
    </p:extLst>
  </p:cSld>
  <p:clrMapOvr>
    <a:masterClrMapping/>
  </p:clrMapOvr>
  <p:extLst>
    <p:ext uri="{DCECCB84-F9BA-43D5-87BE-67443E8EF086}">
      <p15:sldGuideLst xmlns:p15="http://schemas.microsoft.com/office/powerpoint/2012/main">
        <p15:guide id="1" orient="horz" pos="63">
          <p15:clr>
            <a:srgbClr val="FBAE40"/>
          </p15:clr>
        </p15:guide>
        <p15:guide id="3" orient="horz" pos="53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One and Two Headline_Title Page_2">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72200" y="3022417"/>
            <a:ext cx="2630115" cy="231774"/>
          </a:xfrm>
          <a:prstGeom prst="rect">
            <a:avLst/>
          </a:prstGeom>
        </p:spPr>
        <p:txBody>
          <a:bodyPr rIns="0" anchor="t"/>
          <a:lstStyle>
            <a:lvl1pPr marL="0" indent="0" algn="r">
              <a:lnSpc>
                <a:spcPct val="100000"/>
              </a:lnSpc>
              <a:spcBef>
                <a:spcPts val="0"/>
              </a:spcBef>
              <a:buNone/>
              <a:defRPr sz="1200">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here to add a subhead, recommend one or two lines</a:t>
            </a:r>
          </a:p>
        </p:txBody>
      </p:sp>
      <p:pic>
        <p:nvPicPr>
          <p:cNvPr id="4" name="Picture 3" descr="A picture containing computer, working, table&#10;&#10;Description automatically generated">
            <a:extLst>
              <a:ext uri="{FF2B5EF4-FFF2-40B4-BE49-F238E27FC236}">
                <a16:creationId xmlns:a16="http://schemas.microsoft.com/office/drawing/2014/main" id="{17424B66-9195-3143-BB80-36EFABB476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3956538" cy="5143500"/>
          </a:xfrm>
          <a:prstGeom prst="rect">
            <a:avLst/>
          </a:prstGeom>
        </p:spPr>
      </p:pic>
      <p:sp>
        <p:nvSpPr>
          <p:cNvPr id="10" name="Text Placeholder 11">
            <a:extLst>
              <a:ext uri="{FF2B5EF4-FFF2-40B4-BE49-F238E27FC236}">
                <a16:creationId xmlns:a16="http://schemas.microsoft.com/office/drawing/2014/main" id="{53A20B4A-A7E7-7442-9A1F-C67C7DB5C0D6}"/>
              </a:ext>
            </a:extLst>
          </p:cNvPr>
          <p:cNvSpPr>
            <a:spLocks noGrp="1"/>
          </p:cNvSpPr>
          <p:nvPr>
            <p:ph type="body" sz="quarter" idx="11" hasCustomPrompt="1"/>
          </p:nvPr>
        </p:nvSpPr>
        <p:spPr>
          <a:xfrm>
            <a:off x="4768919" y="2440294"/>
            <a:ext cx="4034380" cy="411163"/>
          </a:xfrm>
          <a:prstGeom prst="rect">
            <a:avLst/>
          </a:prstGeom>
        </p:spPr>
        <p:txBody>
          <a:bodyPr rIns="0" anchor="b"/>
          <a:lstStyle>
            <a:lvl1pPr marL="0" indent="0" algn="r">
              <a:lnSpc>
                <a:spcPct val="100000"/>
              </a:lnSpc>
              <a:spcBef>
                <a:spcPts val="0"/>
              </a:spcBef>
              <a:buNone/>
              <a:defRPr sz="2200" cap="all" baseline="0">
                <a:latin typeface="Impact" panose="020B0806030902050204" pitchFamily="34" charset="0"/>
              </a:defRPr>
            </a:lvl1pPr>
            <a:lvl2pPr marL="342900" indent="0">
              <a:buNone/>
              <a:defRPr cap="all" baseline="0">
                <a:latin typeface="Impact" panose="020B0806030902050204" pitchFamily="34" charset="0"/>
              </a:defRPr>
            </a:lvl2pPr>
            <a:lvl3pPr marL="685800" indent="0">
              <a:buNone/>
              <a:defRPr cap="all" baseline="0">
                <a:latin typeface="Impact" panose="020B0806030902050204" pitchFamily="34" charset="0"/>
              </a:defRPr>
            </a:lvl3pPr>
            <a:lvl4pPr marL="1028700" indent="0">
              <a:buNone/>
              <a:defRPr cap="all" baseline="0">
                <a:latin typeface="Impact" panose="020B0806030902050204" pitchFamily="34" charset="0"/>
              </a:defRPr>
            </a:lvl4pPr>
            <a:lvl5pPr marL="1371600" indent="0">
              <a:buNone/>
              <a:defRPr cap="all" baseline="0">
                <a:latin typeface="Impact" panose="020B0806030902050204" pitchFamily="34" charset="0"/>
              </a:defRPr>
            </a:lvl5pPr>
          </a:lstStyle>
          <a:p>
            <a:pPr lvl="0"/>
            <a:r>
              <a:rPr lang="en-US" dirty="0"/>
              <a:t>Click to edit THIS HEADLINE</a:t>
            </a:r>
          </a:p>
        </p:txBody>
      </p:sp>
      <p:sp>
        <p:nvSpPr>
          <p:cNvPr id="11" name="Text Placeholder 31">
            <a:extLst>
              <a:ext uri="{FF2B5EF4-FFF2-40B4-BE49-F238E27FC236}">
                <a16:creationId xmlns:a16="http://schemas.microsoft.com/office/drawing/2014/main" id="{E8AF4473-5AA6-A040-ADA4-BC2B0ECEFBC1}"/>
              </a:ext>
            </a:extLst>
          </p:cNvPr>
          <p:cNvSpPr>
            <a:spLocks noGrp="1"/>
          </p:cNvSpPr>
          <p:nvPr>
            <p:ph type="body" sz="quarter" idx="10" hasCustomPrompt="1"/>
          </p:nvPr>
        </p:nvSpPr>
        <p:spPr>
          <a:xfrm>
            <a:off x="7472102" y="1918755"/>
            <a:ext cx="1331197" cy="105988"/>
          </a:xfrm>
          <a:prstGeom prst="rect">
            <a:avLst/>
          </a:prstGeom>
        </p:spPr>
        <p:txBody>
          <a:bodyPr lIns="0" tIns="0" rIns="0" bIns="0" anchor="t" anchorCtr="0"/>
          <a:lstStyle>
            <a:lvl1pPr marL="0" indent="0" algn="r">
              <a:lnSpc>
                <a:spcPct val="100000"/>
              </a:lnSpc>
              <a:spcBef>
                <a:spcPts val="0"/>
              </a:spcBef>
              <a:buNone/>
              <a:defRPr sz="900" b="1" cap="all" baseline="0">
                <a:solidFill>
                  <a:schemeClr val="tx1"/>
                </a:solidFill>
              </a:defRPr>
            </a:lvl1pPr>
            <a:lvl2pPr>
              <a:defRPr sz="500"/>
            </a:lvl2pPr>
            <a:lvl3pPr>
              <a:defRPr sz="400"/>
            </a:lvl3pPr>
            <a:lvl4pPr>
              <a:defRPr sz="300"/>
            </a:lvl4pPr>
            <a:lvl5pPr>
              <a:defRPr sz="300"/>
            </a:lvl5pPr>
          </a:lstStyle>
          <a:p>
            <a:pPr lvl="0"/>
            <a:r>
              <a:rPr lang="en-US" dirty="0"/>
              <a:t>MONTH HERE XX, 20XX</a:t>
            </a:r>
          </a:p>
        </p:txBody>
      </p:sp>
      <p:cxnSp>
        <p:nvCxnSpPr>
          <p:cNvPr id="17" name="Straight Connector 16">
            <a:extLst>
              <a:ext uri="{FF2B5EF4-FFF2-40B4-BE49-F238E27FC236}">
                <a16:creationId xmlns:a16="http://schemas.microsoft.com/office/drawing/2014/main" id="{14552943-61FF-AA41-840C-6B568E710F72}"/>
              </a:ext>
            </a:extLst>
          </p:cNvPr>
          <p:cNvCxnSpPr>
            <a:cxnSpLocks/>
          </p:cNvCxnSpPr>
          <p:nvPr userDrawn="1"/>
        </p:nvCxnSpPr>
        <p:spPr>
          <a:xfrm>
            <a:off x="8104459" y="2883648"/>
            <a:ext cx="68897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A02DA3C-9125-3745-B098-CDF417722EA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08652" y="429158"/>
            <a:ext cx="1298575" cy="329668"/>
          </a:xfrm>
          <a:prstGeom prst="rect">
            <a:avLst/>
          </a:prstGeom>
        </p:spPr>
      </p:pic>
    </p:spTree>
    <p:extLst>
      <p:ext uri="{BB962C8B-B14F-4D97-AF65-F5344CB8AC3E}">
        <p14:creationId xmlns:p14="http://schemas.microsoft.com/office/powerpoint/2010/main" val="414374260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One and Two Headline_Title Page_3">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626178" y="2433481"/>
            <a:ext cx="2630115" cy="231774"/>
          </a:xfrm>
          <a:prstGeom prst="rect">
            <a:avLst/>
          </a:prstGeom>
        </p:spPr>
        <p:txBody>
          <a:bodyPr rIns="0" anchor="t"/>
          <a:lstStyle>
            <a:lvl1pPr marL="0" indent="0" algn="l">
              <a:lnSpc>
                <a:spcPct val="100000"/>
              </a:lnSpc>
              <a:spcBef>
                <a:spcPts val="0"/>
              </a:spcBef>
              <a:buNone/>
              <a:defRPr sz="1200">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here to add a subhead, recommend one or two lines</a:t>
            </a:r>
          </a:p>
        </p:txBody>
      </p:sp>
      <p:sp>
        <p:nvSpPr>
          <p:cNvPr id="32" name="Text Placeholder 31">
            <a:extLst>
              <a:ext uri="{FF2B5EF4-FFF2-40B4-BE49-F238E27FC236}">
                <a16:creationId xmlns:a16="http://schemas.microsoft.com/office/drawing/2014/main" id="{15F9E390-A4E9-294E-AE5B-8A6B8D7A3FE5}"/>
              </a:ext>
            </a:extLst>
          </p:cNvPr>
          <p:cNvSpPr>
            <a:spLocks noGrp="1"/>
          </p:cNvSpPr>
          <p:nvPr>
            <p:ph type="body" sz="quarter" idx="10" hasCustomPrompt="1"/>
          </p:nvPr>
        </p:nvSpPr>
        <p:spPr>
          <a:xfrm>
            <a:off x="2722699" y="3026883"/>
            <a:ext cx="1730304" cy="129676"/>
          </a:xfrm>
          <a:prstGeom prst="rect">
            <a:avLst/>
          </a:prstGeom>
        </p:spPr>
        <p:txBody>
          <a:bodyPr lIns="0" tIns="0" rIns="0" bIns="0" anchor="t" anchorCtr="0"/>
          <a:lstStyle>
            <a:lvl1pPr marL="0" indent="0" algn="l">
              <a:lnSpc>
                <a:spcPct val="100000"/>
              </a:lnSpc>
              <a:spcBef>
                <a:spcPts val="0"/>
              </a:spcBef>
              <a:buNone/>
              <a:defRPr sz="900" b="1" cap="all" baseline="0">
                <a:solidFill>
                  <a:schemeClr val="tx1"/>
                </a:solidFill>
              </a:defRPr>
            </a:lvl1pPr>
            <a:lvl2pPr>
              <a:defRPr sz="500"/>
            </a:lvl2pPr>
            <a:lvl3pPr>
              <a:defRPr sz="400"/>
            </a:lvl3pPr>
            <a:lvl4pPr>
              <a:defRPr sz="300"/>
            </a:lvl4pPr>
            <a:lvl5pPr>
              <a:defRPr sz="300"/>
            </a:lvl5pPr>
          </a:lstStyle>
          <a:p>
            <a:pPr lvl="0"/>
            <a:r>
              <a:rPr lang="en-US" dirty="0"/>
              <a:t>MONTH HERE XX, 20XX</a:t>
            </a:r>
          </a:p>
        </p:txBody>
      </p:sp>
      <p:sp>
        <p:nvSpPr>
          <p:cNvPr id="12" name="Text Placeholder 11">
            <a:extLst>
              <a:ext uri="{FF2B5EF4-FFF2-40B4-BE49-F238E27FC236}">
                <a16:creationId xmlns:a16="http://schemas.microsoft.com/office/drawing/2014/main" id="{12171985-CA16-2346-A563-5B113C6D84C4}"/>
              </a:ext>
            </a:extLst>
          </p:cNvPr>
          <p:cNvSpPr>
            <a:spLocks noGrp="1"/>
          </p:cNvSpPr>
          <p:nvPr>
            <p:ph type="body" sz="quarter" idx="11" hasCustomPrompt="1"/>
          </p:nvPr>
        </p:nvSpPr>
        <p:spPr>
          <a:xfrm>
            <a:off x="2626178" y="1904421"/>
            <a:ext cx="4034380" cy="411163"/>
          </a:xfrm>
          <a:prstGeom prst="rect">
            <a:avLst/>
          </a:prstGeom>
        </p:spPr>
        <p:txBody>
          <a:bodyPr rIns="0" anchor="ctr"/>
          <a:lstStyle>
            <a:lvl1pPr marL="0" indent="0" algn="l">
              <a:lnSpc>
                <a:spcPct val="100000"/>
              </a:lnSpc>
              <a:spcBef>
                <a:spcPts val="0"/>
              </a:spcBef>
              <a:buNone/>
              <a:defRPr sz="2200" cap="all" baseline="0">
                <a:latin typeface="Impact" panose="020B0806030902050204" pitchFamily="34" charset="0"/>
              </a:defRPr>
            </a:lvl1pPr>
            <a:lvl2pPr marL="342900" indent="0">
              <a:buNone/>
              <a:defRPr cap="all" baseline="0">
                <a:latin typeface="Impact" panose="020B0806030902050204" pitchFamily="34" charset="0"/>
              </a:defRPr>
            </a:lvl2pPr>
            <a:lvl3pPr marL="685800" indent="0">
              <a:buNone/>
              <a:defRPr cap="all" baseline="0">
                <a:latin typeface="Impact" panose="020B0806030902050204" pitchFamily="34" charset="0"/>
              </a:defRPr>
            </a:lvl3pPr>
            <a:lvl4pPr marL="1028700" indent="0">
              <a:buNone/>
              <a:defRPr cap="all" baseline="0">
                <a:latin typeface="Impact" panose="020B0806030902050204" pitchFamily="34" charset="0"/>
              </a:defRPr>
            </a:lvl4pPr>
            <a:lvl5pPr marL="1371600" indent="0">
              <a:buNone/>
              <a:defRPr cap="all" baseline="0">
                <a:latin typeface="Impact" panose="020B0806030902050204" pitchFamily="34" charset="0"/>
              </a:defRPr>
            </a:lvl5pPr>
          </a:lstStyle>
          <a:p>
            <a:pPr lvl="0"/>
            <a:r>
              <a:rPr lang="en-US" dirty="0"/>
              <a:t>Click to add headline</a:t>
            </a:r>
          </a:p>
        </p:txBody>
      </p:sp>
      <p:pic>
        <p:nvPicPr>
          <p:cNvPr id="9" name="Picture 8" descr="A picture containing text, screenshot&#10;&#10;Description automatically generated">
            <a:extLst>
              <a:ext uri="{FF2B5EF4-FFF2-40B4-BE49-F238E27FC236}">
                <a16:creationId xmlns:a16="http://schemas.microsoft.com/office/drawing/2014/main" id="{8BBAD5E8-F76D-BB48-BBCC-FA9C6B4E640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8456002" cy="835269"/>
          </a:xfrm>
          <a:prstGeom prst="rect">
            <a:avLst/>
          </a:prstGeom>
        </p:spPr>
      </p:pic>
      <p:pic>
        <p:nvPicPr>
          <p:cNvPr id="8" name="Picture 7">
            <a:extLst>
              <a:ext uri="{FF2B5EF4-FFF2-40B4-BE49-F238E27FC236}">
                <a16:creationId xmlns:a16="http://schemas.microsoft.com/office/drawing/2014/main" id="{F4BCB003-A592-B34F-8317-F3ACBDF952B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08900" y="4673424"/>
            <a:ext cx="1276350" cy="324026"/>
          </a:xfrm>
          <a:prstGeom prst="rect">
            <a:avLst/>
          </a:prstGeom>
        </p:spPr>
      </p:pic>
    </p:spTree>
    <p:extLst>
      <p:ext uri="{BB962C8B-B14F-4D97-AF65-F5344CB8AC3E}">
        <p14:creationId xmlns:p14="http://schemas.microsoft.com/office/powerpoint/2010/main" val="302539882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One and Two Headline_Lifestyle Title Page_1">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FDDC85D-D5C4-A84A-91FD-F73FC4F0E5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103370" cy="5143500"/>
          </a:xfrm>
          <a:prstGeom prst="rect">
            <a:avLst/>
          </a:prstGeom>
        </p:spPr>
      </p:pic>
      <p:sp>
        <p:nvSpPr>
          <p:cNvPr id="3" name="Subtitle 2"/>
          <p:cNvSpPr>
            <a:spLocks noGrp="1"/>
          </p:cNvSpPr>
          <p:nvPr>
            <p:ph type="subTitle" idx="1" hasCustomPrompt="1"/>
          </p:nvPr>
        </p:nvSpPr>
        <p:spPr>
          <a:xfrm>
            <a:off x="6173184" y="3022417"/>
            <a:ext cx="2630115" cy="231774"/>
          </a:xfrm>
          <a:prstGeom prst="rect">
            <a:avLst/>
          </a:prstGeom>
        </p:spPr>
        <p:txBody>
          <a:bodyPr rIns="0" anchor="t"/>
          <a:lstStyle>
            <a:lvl1pPr marL="0" indent="0" algn="r">
              <a:lnSpc>
                <a:spcPct val="100000"/>
              </a:lnSpc>
              <a:spcBef>
                <a:spcPts val="0"/>
              </a:spcBef>
              <a:buNone/>
              <a:defRPr sz="1200">
                <a:solidFill>
                  <a:schemeClr val="tx1"/>
                </a:solidFill>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here to add a subhead, recommend one or two lines</a:t>
            </a:r>
          </a:p>
        </p:txBody>
      </p:sp>
      <p:sp>
        <p:nvSpPr>
          <p:cNvPr id="32" name="Text Placeholder 31">
            <a:extLst>
              <a:ext uri="{FF2B5EF4-FFF2-40B4-BE49-F238E27FC236}">
                <a16:creationId xmlns:a16="http://schemas.microsoft.com/office/drawing/2014/main" id="{15F9E390-A4E9-294E-AE5B-8A6B8D7A3FE5}"/>
              </a:ext>
            </a:extLst>
          </p:cNvPr>
          <p:cNvSpPr>
            <a:spLocks noGrp="1"/>
          </p:cNvSpPr>
          <p:nvPr>
            <p:ph type="body" sz="quarter" idx="10" hasCustomPrompt="1"/>
          </p:nvPr>
        </p:nvSpPr>
        <p:spPr>
          <a:xfrm>
            <a:off x="7472102" y="1918755"/>
            <a:ext cx="1331197" cy="105988"/>
          </a:xfrm>
          <a:prstGeom prst="rect">
            <a:avLst/>
          </a:prstGeom>
        </p:spPr>
        <p:txBody>
          <a:bodyPr lIns="0" tIns="0" rIns="0" bIns="0" anchor="t" anchorCtr="0"/>
          <a:lstStyle>
            <a:lvl1pPr marL="0" indent="0" algn="r">
              <a:lnSpc>
                <a:spcPct val="100000"/>
              </a:lnSpc>
              <a:spcBef>
                <a:spcPts val="0"/>
              </a:spcBef>
              <a:buNone/>
              <a:defRPr sz="900" b="1" cap="all" baseline="0">
                <a:solidFill>
                  <a:schemeClr val="tx1"/>
                </a:solidFill>
              </a:defRPr>
            </a:lvl1pPr>
            <a:lvl2pPr>
              <a:defRPr sz="500"/>
            </a:lvl2pPr>
            <a:lvl3pPr>
              <a:defRPr sz="400"/>
            </a:lvl3pPr>
            <a:lvl4pPr>
              <a:defRPr sz="300"/>
            </a:lvl4pPr>
            <a:lvl5pPr>
              <a:defRPr sz="300"/>
            </a:lvl5pPr>
          </a:lstStyle>
          <a:p>
            <a:pPr lvl="0"/>
            <a:r>
              <a:rPr lang="en-US" dirty="0"/>
              <a:t>MONTH HERE XX, 20XX</a:t>
            </a:r>
          </a:p>
        </p:txBody>
      </p:sp>
      <p:sp>
        <p:nvSpPr>
          <p:cNvPr id="12" name="Text Placeholder 11">
            <a:extLst>
              <a:ext uri="{FF2B5EF4-FFF2-40B4-BE49-F238E27FC236}">
                <a16:creationId xmlns:a16="http://schemas.microsoft.com/office/drawing/2014/main" id="{12171985-CA16-2346-A563-5B113C6D84C4}"/>
              </a:ext>
            </a:extLst>
          </p:cNvPr>
          <p:cNvSpPr>
            <a:spLocks noGrp="1"/>
          </p:cNvSpPr>
          <p:nvPr>
            <p:ph type="body" sz="quarter" idx="11" hasCustomPrompt="1"/>
          </p:nvPr>
        </p:nvSpPr>
        <p:spPr>
          <a:xfrm>
            <a:off x="4768919" y="2440294"/>
            <a:ext cx="4034380" cy="411163"/>
          </a:xfrm>
          <a:prstGeom prst="rect">
            <a:avLst/>
          </a:prstGeom>
        </p:spPr>
        <p:txBody>
          <a:bodyPr rIns="0" anchor="b"/>
          <a:lstStyle>
            <a:lvl1pPr marL="0" indent="0" algn="r">
              <a:lnSpc>
                <a:spcPct val="100000"/>
              </a:lnSpc>
              <a:spcBef>
                <a:spcPts val="0"/>
              </a:spcBef>
              <a:buNone/>
              <a:defRPr sz="2200" cap="all" baseline="0">
                <a:latin typeface="Impact" panose="020B0806030902050204" pitchFamily="34" charset="0"/>
              </a:defRPr>
            </a:lvl1pPr>
            <a:lvl2pPr marL="342900" indent="0">
              <a:buNone/>
              <a:defRPr cap="all" baseline="0">
                <a:latin typeface="Impact" panose="020B0806030902050204" pitchFamily="34" charset="0"/>
              </a:defRPr>
            </a:lvl2pPr>
            <a:lvl3pPr marL="685800" indent="0">
              <a:buNone/>
              <a:defRPr cap="all" baseline="0">
                <a:latin typeface="Impact" panose="020B0806030902050204" pitchFamily="34" charset="0"/>
              </a:defRPr>
            </a:lvl3pPr>
            <a:lvl4pPr marL="1028700" indent="0">
              <a:buNone/>
              <a:defRPr cap="all" baseline="0">
                <a:latin typeface="Impact" panose="020B0806030902050204" pitchFamily="34" charset="0"/>
              </a:defRPr>
            </a:lvl4pPr>
            <a:lvl5pPr marL="1371600" indent="0">
              <a:buNone/>
              <a:defRPr cap="all" baseline="0">
                <a:latin typeface="Impact" panose="020B0806030902050204" pitchFamily="34" charset="0"/>
              </a:defRPr>
            </a:lvl5pPr>
          </a:lstStyle>
          <a:p>
            <a:pPr lvl="0"/>
            <a:r>
              <a:rPr lang="en-US" dirty="0"/>
              <a:t>Click to edit THIS headline</a:t>
            </a:r>
          </a:p>
        </p:txBody>
      </p:sp>
      <p:cxnSp>
        <p:nvCxnSpPr>
          <p:cNvPr id="19" name="Straight Connector 18">
            <a:extLst>
              <a:ext uri="{FF2B5EF4-FFF2-40B4-BE49-F238E27FC236}">
                <a16:creationId xmlns:a16="http://schemas.microsoft.com/office/drawing/2014/main" id="{926CB1F1-8320-9F44-8CC6-3962CE60DA2E}"/>
              </a:ext>
            </a:extLst>
          </p:cNvPr>
          <p:cNvCxnSpPr>
            <a:cxnSpLocks/>
          </p:cNvCxnSpPr>
          <p:nvPr userDrawn="1"/>
        </p:nvCxnSpPr>
        <p:spPr>
          <a:xfrm>
            <a:off x="8104459" y="2883648"/>
            <a:ext cx="68897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A9255F7-C7AD-3C43-881C-CD1B11703E6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08652" y="429158"/>
            <a:ext cx="1298575" cy="329668"/>
          </a:xfrm>
          <a:prstGeom prst="rect">
            <a:avLst/>
          </a:prstGeom>
        </p:spPr>
      </p:pic>
    </p:spTree>
    <p:extLst>
      <p:ext uri="{BB962C8B-B14F-4D97-AF65-F5344CB8AC3E}">
        <p14:creationId xmlns:p14="http://schemas.microsoft.com/office/powerpoint/2010/main" val="300287483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ne and Two Headline_Lifestyle Title Page_2">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72200" y="3022417"/>
            <a:ext cx="2630115" cy="231774"/>
          </a:xfrm>
          <a:prstGeom prst="rect">
            <a:avLst/>
          </a:prstGeom>
        </p:spPr>
        <p:txBody>
          <a:bodyPr rIns="0" anchor="t"/>
          <a:lstStyle>
            <a:lvl1pPr marL="0" indent="0" algn="r">
              <a:lnSpc>
                <a:spcPct val="100000"/>
              </a:lnSpc>
              <a:spcBef>
                <a:spcPts val="0"/>
              </a:spcBef>
              <a:buNone/>
              <a:defRPr sz="1200">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here to add a subhead, recommend one or two lines</a:t>
            </a:r>
          </a:p>
        </p:txBody>
      </p:sp>
      <p:sp>
        <p:nvSpPr>
          <p:cNvPr id="10" name="Text Placeholder 11">
            <a:extLst>
              <a:ext uri="{FF2B5EF4-FFF2-40B4-BE49-F238E27FC236}">
                <a16:creationId xmlns:a16="http://schemas.microsoft.com/office/drawing/2014/main" id="{53A20B4A-A7E7-7442-9A1F-C67C7DB5C0D6}"/>
              </a:ext>
            </a:extLst>
          </p:cNvPr>
          <p:cNvSpPr>
            <a:spLocks noGrp="1"/>
          </p:cNvSpPr>
          <p:nvPr>
            <p:ph type="body" sz="quarter" idx="11" hasCustomPrompt="1"/>
          </p:nvPr>
        </p:nvSpPr>
        <p:spPr>
          <a:xfrm>
            <a:off x="4768919" y="2440294"/>
            <a:ext cx="4034380" cy="411163"/>
          </a:xfrm>
          <a:prstGeom prst="rect">
            <a:avLst/>
          </a:prstGeom>
        </p:spPr>
        <p:txBody>
          <a:bodyPr rIns="0" anchor="b"/>
          <a:lstStyle>
            <a:lvl1pPr marL="0" indent="0" algn="r">
              <a:lnSpc>
                <a:spcPct val="100000"/>
              </a:lnSpc>
              <a:spcBef>
                <a:spcPts val="0"/>
              </a:spcBef>
              <a:buNone/>
              <a:defRPr sz="2200" cap="all" baseline="0">
                <a:latin typeface="Impact" panose="020B0806030902050204" pitchFamily="34" charset="0"/>
              </a:defRPr>
            </a:lvl1pPr>
            <a:lvl2pPr marL="342900" indent="0">
              <a:buNone/>
              <a:defRPr cap="all" baseline="0">
                <a:latin typeface="Impact" panose="020B0806030902050204" pitchFamily="34" charset="0"/>
              </a:defRPr>
            </a:lvl2pPr>
            <a:lvl3pPr marL="685800" indent="0">
              <a:buNone/>
              <a:defRPr cap="all" baseline="0">
                <a:latin typeface="Impact" panose="020B0806030902050204" pitchFamily="34" charset="0"/>
              </a:defRPr>
            </a:lvl3pPr>
            <a:lvl4pPr marL="1028700" indent="0">
              <a:buNone/>
              <a:defRPr cap="all" baseline="0">
                <a:latin typeface="Impact" panose="020B0806030902050204" pitchFamily="34" charset="0"/>
              </a:defRPr>
            </a:lvl4pPr>
            <a:lvl5pPr marL="1371600" indent="0">
              <a:buNone/>
              <a:defRPr cap="all" baseline="0">
                <a:latin typeface="Impact" panose="020B0806030902050204" pitchFamily="34" charset="0"/>
              </a:defRPr>
            </a:lvl5pPr>
          </a:lstStyle>
          <a:p>
            <a:pPr lvl="0"/>
            <a:r>
              <a:rPr lang="en-US" dirty="0"/>
              <a:t>Click to edit THIS HEADLINE</a:t>
            </a:r>
          </a:p>
        </p:txBody>
      </p:sp>
      <p:sp>
        <p:nvSpPr>
          <p:cNvPr id="11" name="Text Placeholder 31">
            <a:extLst>
              <a:ext uri="{FF2B5EF4-FFF2-40B4-BE49-F238E27FC236}">
                <a16:creationId xmlns:a16="http://schemas.microsoft.com/office/drawing/2014/main" id="{E8AF4473-5AA6-A040-ADA4-BC2B0ECEFBC1}"/>
              </a:ext>
            </a:extLst>
          </p:cNvPr>
          <p:cNvSpPr>
            <a:spLocks noGrp="1"/>
          </p:cNvSpPr>
          <p:nvPr>
            <p:ph type="body" sz="quarter" idx="10" hasCustomPrompt="1"/>
          </p:nvPr>
        </p:nvSpPr>
        <p:spPr>
          <a:xfrm>
            <a:off x="7472102" y="1918755"/>
            <a:ext cx="1331197" cy="105988"/>
          </a:xfrm>
          <a:prstGeom prst="rect">
            <a:avLst/>
          </a:prstGeom>
        </p:spPr>
        <p:txBody>
          <a:bodyPr lIns="0" tIns="0" rIns="0" bIns="0" anchor="t" anchorCtr="0"/>
          <a:lstStyle>
            <a:lvl1pPr marL="0" indent="0" algn="r">
              <a:lnSpc>
                <a:spcPct val="100000"/>
              </a:lnSpc>
              <a:spcBef>
                <a:spcPts val="0"/>
              </a:spcBef>
              <a:buNone/>
              <a:defRPr sz="900" b="1" cap="all" baseline="0">
                <a:solidFill>
                  <a:schemeClr val="tx1"/>
                </a:solidFill>
              </a:defRPr>
            </a:lvl1pPr>
            <a:lvl2pPr>
              <a:defRPr sz="500"/>
            </a:lvl2pPr>
            <a:lvl3pPr>
              <a:defRPr sz="400"/>
            </a:lvl3pPr>
            <a:lvl4pPr>
              <a:defRPr sz="300"/>
            </a:lvl4pPr>
            <a:lvl5pPr>
              <a:defRPr sz="300"/>
            </a:lvl5pPr>
          </a:lstStyle>
          <a:p>
            <a:pPr lvl="0"/>
            <a:r>
              <a:rPr lang="en-US" dirty="0"/>
              <a:t>MONTH HERE XX, 20XX</a:t>
            </a:r>
          </a:p>
        </p:txBody>
      </p:sp>
      <p:cxnSp>
        <p:nvCxnSpPr>
          <p:cNvPr id="17" name="Straight Connector 16">
            <a:extLst>
              <a:ext uri="{FF2B5EF4-FFF2-40B4-BE49-F238E27FC236}">
                <a16:creationId xmlns:a16="http://schemas.microsoft.com/office/drawing/2014/main" id="{14552943-61FF-AA41-840C-6B568E710F72}"/>
              </a:ext>
            </a:extLst>
          </p:cNvPr>
          <p:cNvCxnSpPr>
            <a:cxnSpLocks/>
          </p:cNvCxnSpPr>
          <p:nvPr userDrawn="1"/>
        </p:nvCxnSpPr>
        <p:spPr>
          <a:xfrm>
            <a:off x="8104459" y="2883648"/>
            <a:ext cx="68897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text&#10;&#10;Description automatically generated">
            <a:extLst>
              <a:ext uri="{FF2B5EF4-FFF2-40B4-BE49-F238E27FC236}">
                <a16:creationId xmlns:a16="http://schemas.microsoft.com/office/drawing/2014/main" id="{ADD50DDB-5B9A-0448-84D7-FD8C65C80E5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34380" cy="5143500"/>
          </a:xfrm>
          <a:prstGeom prst="rect">
            <a:avLst/>
          </a:prstGeom>
        </p:spPr>
      </p:pic>
      <p:pic>
        <p:nvPicPr>
          <p:cNvPr id="12" name="Picture 11">
            <a:extLst>
              <a:ext uri="{FF2B5EF4-FFF2-40B4-BE49-F238E27FC236}">
                <a16:creationId xmlns:a16="http://schemas.microsoft.com/office/drawing/2014/main" id="{D1A91A76-C274-664B-966A-B0F689687D2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08652" y="429158"/>
            <a:ext cx="1298575" cy="329668"/>
          </a:xfrm>
          <a:prstGeom prst="rect">
            <a:avLst/>
          </a:prstGeom>
        </p:spPr>
      </p:pic>
    </p:spTree>
    <p:extLst>
      <p:ext uri="{BB962C8B-B14F-4D97-AF65-F5344CB8AC3E}">
        <p14:creationId xmlns:p14="http://schemas.microsoft.com/office/powerpoint/2010/main" val="393971718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One and Two Headline_Lifestyle Title Page_3">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626178" y="2433481"/>
            <a:ext cx="2630115" cy="231774"/>
          </a:xfrm>
          <a:prstGeom prst="rect">
            <a:avLst/>
          </a:prstGeom>
        </p:spPr>
        <p:txBody>
          <a:bodyPr rIns="0" anchor="t"/>
          <a:lstStyle>
            <a:lvl1pPr marL="0" indent="0" algn="l">
              <a:lnSpc>
                <a:spcPct val="100000"/>
              </a:lnSpc>
              <a:spcBef>
                <a:spcPts val="0"/>
              </a:spcBef>
              <a:buNone/>
              <a:defRPr sz="1200">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here to add a subhead, recommend one or two lines</a:t>
            </a:r>
          </a:p>
        </p:txBody>
      </p:sp>
      <p:sp>
        <p:nvSpPr>
          <p:cNvPr id="32" name="Text Placeholder 31">
            <a:extLst>
              <a:ext uri="{FF2B5EF4-FFF2-40B4-BE49-F238E27FC236}">
                <a16:creationId xmlns:a16="http://schemas.microsoft.com/office/drawing/2014/main" id="{15F9E390-A4E9-294E-AE5B-8A6B8D7A3FE5}"/>
              </a:ext>
            </a:extLst>
          </p:cNvPr>
          <p:cNvSpPr>
            <a:spLocks noGrp="1"/>
          </p:cNvSpPr>
          <p:nvPr>
            <p:ph type="body" sz="quarter" idx="10" hasCustomPrompt="1"/>
          </p:nvPr>
        </p:nvSpPr>
        <p:spPr>
          <a:xfrm>
            <a:off x="2722699" y="3026883"/>
            <a:ext cx="1730304" cy="129676"/>
          </a:xfrm>
          <a:prstGeom prst="rect">
            <a:avLst/>
          </a:prstGeom>
        </p:spPr>
        <p:txBody>
          <a:bodyPr lIns="0" tIns="0" rIns="0" bIns="0" anchor="t" anchorCtr="0"/>
          <a:lstStyle>
            <a:lvl1pPr marL="0" indent="0" algn="l">
              <a:lnSpc>
                <a:spcPct val="100000"/>
              </a:lnSpc>
              <a:spcBef>
                <a:spcPts val="0"/>
              </a:spcBef>
              <a:buNone/>
              <a:defRPr sz="900" b="1" cap="all" baseline="0">
                <a:solidFill>
                  <a:schemeClr val="tx1"/>
                </a:solidFill>
              </a:defRPr>
            </a:lvl1pPr>
            <a:lvl2pPr>
              <a:defRPr sz="500"/>
            </a:lvl2pPr>
            <a:lvl3pPr>
              <a:defRPr sz="400"/>
            </a:lvl3pPr>
            <a:lvl4pPr>
              <a:defRPr sz="300"/>
            </a:lvl4pPr>
            <a:lvl5pPr>
              <a:defRPr sz="300"/>
            </a:lvl5pPr>
          </a:lstStyle>
          <a:p>
            <a:pPr lvl="0"/>
            <a:r>
              <a:rPr lang="en-US" dirty="0"/>
              <a:t>MONTH HERE XX, 20XX</a:t>
            </a:r>
          </a:p>
        </p:txBody>
      </p:sp>
      <p:sp>
        <p:nvSpPr>
          <p:cNvPr id="12" name="Text Placeholder 11">
            <a:extLst>
              <a:ext uri="{FF2B5EF4-FFF2-40B4-BE49-F238E27FC236}">
                <a16:creationId xmlns:a16="http://schemas.microsoft.com/office/drawing/2014/main" id="{12171985-CA16-2346-A563-5B113C6D84C4}"/>
              </a:ext>
            </a:extLst>
          </p:cNvPr>
          <p:cNvSpPr>
            <a:spLocks noGrp="1"/>
          </p:cNvSpPr>
          <p:nvPr>
            <p:ph type="body" sz="quarter" idx="11" hasCustomPrompt="1"/>
          </p:nvPr>
        </p:nvSpPr>
        <p:spPr>
          <a:xfrm>
            <a:off x="2626178" y="1904421"/>
            <a:ext cx="4034380" cy="411163"/>
          </a:xfrm>
          <a:prstGeom prst="rect">
            <a:avLst/>
          </a:prstGeom>
        </p:spPr>
        <p:txBody>
          <a:bodyPr rIns="0" anchor="ctr"/>
          <a:lstStyle>
            <a:lvl1pPr marL="0" indent="0" algn="l">
              <a:lnSpc>
                <a:spcPct val="100000"/>
              </a:lnSpc>
              <a:spcBef>
                <a:spcPts val="0"/>
              </a:spcBef>
              <a:buNone/>
              <a:defRPr sz="2200" cap="all" baseline="0">
                <a:latin typeface="Impact" panose="020B0806030902050204" pitchFamily="34" charset="0"/>
              </a:defRPr>
            </a:lvl1pPr>
            <a:lvl2pPr marL="342900" indent="0">
              <a:buNone/>
              <a:defRPr cap="all" baseline="0">
                <a:latin typeface="Impact" panose="020B0806030902050204" pitchFamily="34" charset="0"/>
              </a:defRPr>
            </a:lvl2pPr>
            <a:lvl3pPr marL="685800" indent="0">
              <a:buNone/>
              <a:defRPr cap="all" baseline="0">
                <a:latin typeface="Impact" panose="020B0806030902050204" pitchFamily="34" charset="0"/>
              </a:defRPr>
            </a:lvl3pPr>
            <a:lvl4pPr marL="1028700" indent="0">
              <a:buNone/>
              <a:defRPr cap="all" baseline="0">
                <a:latin typeface="Impact" panose="020B0806030902050204" pitchFamily="34" charset="0"/>
              </a:defRPr>
            </a:lvl4pPr>
            <a:lvl5pPr marL="1371600" indent="0">
              <a:buNone/>
              <a:defRPr cap="all" baseline="0">
                <a:latin typeface="Impact" panose="020B0806030902050204" pitchFamily="34" charset="0"/>
              </a:defRPr>
            </a:lvl5pPr>
          </a:lstStyle>
          <a:p>
            <a:pPr lvl="0"/>
            <a:r>
              <a:rPr lang="en-US" dirty="0"/>
              <a:t>Click to add headline</a:t>
            </a:r>
          </a:p>
        </p:txBody>
      </p:sp>
      <p:pic>
        <p:nvPicPr>
          <p:cNvPr id="8" name="Picture 7" descr="A picture containing text&#10;&#10;Description automatically generated">
            <a:extLst>
              <a:ext uri="{FF2B5EF4-FFF2-40B4-BE49-F238E27FC236}">
                <a16:creationId xmlns:a16="http://schemas.microsoft.com/office/drawing/2014/main" id="{F77A4E02-061B-C64C-87F7-23205236E7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829387"/>
          </a:xfrm>
          <a:prstGeom prst="rect">
            <a:avLst/>
          </a:prstGeom>
        </p:spPr>
      </p:pic>
      <p:pic>
        <p:nvPicPr>
          <p:cNvPr id="9" name="Picture 8">
            <a:extLst>
              <a:ext uri="{FF2B5EF4-FFF2-40B4-BE49-F238E27FC236}">
                <a16:creationId xmlns:a16="http://schemas.microsoft.com/office/drawing/2014/main" id="{BAE19A2D-BE36-6D4E-9C82-CA4A493444D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08900" y="4673424"/>
            <a:ext cx="1276350" cy="324026"/>
          </a:xfrm>
          <a:prstGeom prst="rect">
            <a:avLst/>
          </a:prstGeom>
        </p:spPr>
      </p:pic>
    </p:spTree>
    <p:extLst>
      <p:ext uri="{BB962C8B-B14F-4D97-AF65-F5344CB8AC3E}">
        <p14:creationId xmlns:p14="http://schemas.microsoft.com/office/powerpoint/2010/main" val="193571630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Image_One or Two Line Headline with Two Columns">
    <p:spTree>
      <p:nvGrpSpPr>
        <p:cNvPr id="1" name=""/>
        <p:cNvGrpSpPr/>
        <p:nvPr/>
      </p:nvGrpSpPr>
      <p:grpSpPr>
        <a:xfrm>
          <a:off x="0" y="0"/>
          <a:ext cx="0" cy="0"/>
          <a:chOff x="0" y="0"/>
          <a:chExt cx="0" cy="0"/>
        </a:xfrm>
      </p:grpSpPr>
      <p:pic>
        <p:nvPicPr>
          <p:cNvPr id="41" name="Picture 40" descr="A picture containing text, building, outdoor, street&#10;&#10;Description automatically generated">
            <a:extLst>
              <a:ext uri="{FF2B5EF4-FFF2-40B4-BE49-F238E27FC236}">
                <a16:creationId xmlns:a16="http://schemas.microsoft.com/office/drawing/2014/main" id="{B6914542-88B8-4746-971A-DB8F2B26A5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52" y="758557"/>
            <a:ext cx="8309725" cy="1037515"/>
          </a:xfrm>
          <a:prstGeom prst="rect">
            <a:avLst/>
          </a:prstGeom>
        </p:spPr>
      </p:pic>
      <p:sp>
        <p:nvSpPr>
          <p:cNvPr id="3" name="Slide Number Placeholder 2">
            <a:extLst>
              <a:ext uri="{FF2B5EF4-FFF2-40B4-BE49-F238E27FC236}">
                <a16:creationId xmlns:a16="http://schemas.microsoft.com/office/drawing/2014/main" id="{C85B2BBF-7EC7-D742-A7C0-F4EB0D942BC4}"/>
              </a:ext>
            </a:extLst>
          </p:cNvPr>
          <p:cNvSpPr>
            <a:spLocks noGrp="1"/>
          </p:cNvSpPr>
          <p:nvPr>
            <p:ph type="sldNum" sz="quarter" idx="10"/>
          </p:nvPr>
        </p:nvSpPr>
        <p:spPr/>
        <p:txBody>
          <a:bodyPr/>
          <a:lstStyle/>
          <a:p>
            <a:fld id="{B860EA5E-C501-EE46-95BA-D6951046621D}" type="slidenum">
              <a:rPr lang="en-US" smtClean="0"/>
              <a:t>‹#›</a:t>
            </a:fld>
            <a:endParaRPr lang="en-US" dirty="0"/>
          </a:p>
        </p:txBody>
      </p:sp>
      <p:sp>
        <p:nvSpPr>
          <p:cNvPr id="5" name="Title 4">
            <a:extLst>
              <a:ext uri="{FF2B5EF4-FFF2-40B4-BE49-F238E27FC236}">
                <a16:creationId xmlns:a16="http://schemas.microsoft.com/office/drawing/2014/main" id="{54932F0D-B5C5-214D-A81B-D1E5A8597BAD}"/>
              </a:ext>
            </a:extLst>
          </p:cNvPr>
          <p:cNvSpPr>
            <a:spLocks noGrp="1"/>
          </p:cNvSpPr>
          <p:nvPr>
            <p:ph type="title" hasCustomPrompt="1"/>
          </p:nvPr>
        </p:nvSpPr>
        <p:spPr>
          <a:xfrm>
            <a:off x="359414" y="1898211"/>
            <a:ext cx="7320171" cy="320913"/>
          </a:xfrm>
          <a:prstGeom prst="rect">
            <a:avLst/>
          </a:prstGeom>
        </p:spPr>
        <p:txBody>
          <a:bodyPr anchor="t" anchorCtr="0"/>
          <a:lstStyle>
            <a:lvl1pPr>
              <a:lnSpc>
                <a:spcPct val="100000"/>
              </a:lnSpc>
              <a:defRPr sz="2000" cap="all" baseline="0">
                <a:latin typeface="Impact" panose="020B0806030902050204" pitchFamily="34" charset="0"/>
              </a:defRPr>
            </a:lvl1pPr>
          </a:lstStyle>
          <a:p>
            <a:r>
              <a:rPr lang="en-US" sz="2000" dirty="0">
                <a:latin typeface="Impact" panose="020B0806030902050204" pitchFamily="34" charset="0"/>
                <a:cs typeface="Arial"/>
              </a:rPr>
              <a:t>Click to add a one or two-line headline</a:t>
            </a:r>
          </a:p>
        </p:txBody>
      </p:sp>
      <p:sp>
        <p:nvSpPr>
          <p:cNvPr id="33" name="Text Placeholder 32">
            <a:extLst>
              <a:ext uri="{FF2B5EF4-FFF2-40B4-BE49-F238E27FC236}">
                <a16:creationId xmlns:a16="http://schemas.microsoft.com/office/drawing/2014/main" id="{75B25D6B-EAD6-1C42-A839-D31104717044}"/>
              </a:ext>
            </a:extLst>
          </p:cNvPr>
          <p:cNvSpPr>
            <a:spLocks noGrp="1"/>
          </p:cNvSpPr>
          <p:nvPr>
            <p:ph type="body" sz="quarter" idx="11" hasCustomPrompt="1"/>
          </p:nvPr>
        </p:nvSpPr>
        <p:spPr>
          <a:xfrm>
            <a:off x="360014" y="2679170"/>
            <a:ext cx="3490091" cy="914400"/>
          </a:xfrm>
          <a:prstGeom prst="rect">
            <a:avLst/>
          </a:prstGeom>
        </p:spPr>
        <p:txBody>
          <a:bodyPr/>
          <a:lstStyle>
            <a:lvl1pPr marL="0" indent="0">
              <a:lnSpc>
                <a:spcPct val="100000"/>
              </a:lnSpc>
              <a:spcBef>
                <a:spcPts val="0"/>
              </a:spcBef>
              <a:buNone/>
              <a:defRPr sz="1200">
                <a:solidFill>
                  <a:schemeClr val="tx1"/>
                </a:solidFill>
                <a:latin typeface="Georgia" panose="02040502050405020303" pitchFamily="18" charset="0"/>
              </a:defRPr>
            </a:lvl1pPr>
            <a:lvl2pPr marL="342900" indent="0">
              <a:buNone/>
              <a:defRPr sz="1100">
                <a:latin typeface="Georgia" panose="02040502050405020303" pitchFamily="18" charset="0"/>
              </a:defRPr>
            </a:lvl2pPr>
            <a:lvl3pPr marL="685800" indent="0">
              <a:buNone/>
              <a:defRPr sz="1050">
                <a:latin typeface="Georgia" panose="02040502050405020303" pitchFamily="18" charset="0"/>
              </a:defRPr>
            </a:lvl3pPr>
            <a:lvl4pPr marL="1028700" indent="0">
              <a:buNone/>
              <a:defRPr sz="1000">
                <a:latin typeface="Georgia" panose="02040502050405020303" pitchFamily="18" charset="0"/>
              </a:defRPr>
            </a:lvl4pPr>
            <a:lvl5pPr marL="1371600" indent="0">
              <a:buNone/>
              <a:defRPr sz="1000">
                <a:latin typeface="Georgia" panose="02040502050405020303" pitchFamily="18" charset="0"/>
              </a:defRPr>
            </a:lvl5pPr>
          </a:lstStyle>
          <a:p>
            <a:pPr lvl="0"/>
            <a:r>
              <a:rPr lang="en-US" dirty="0"/>
              <a:t>Click here to enter a subhead. Explanatory subhead here. We believe no single firm is the best a managing every asset class.</a:t>
            </a:r>
          </a:p>
        </p:txBody>
      </p:sp>
      <p:sp>
        <p:nvSpPr>
          <p:cNvPr id="13" name="Text Placeholder 5">
            <a:extLst>
              <a:ext uri="{FF2B5EF4-FFF2-40B4-BE49-F238E27FC236}">
                <a16:creationId xmlns:a16="http://schemas.microsoft.com/office/drawing/2014/main" id="{D3A46A51-37E9-7E4E-9426-F6AD6A7A6F0A}"/>
              </a:ext>
            </a:extLst>
          </p:cNvPr>
          <p:cNvSpPr>
            <a:spLocks noGrp="1"/>
          </p:cNvSpPr>
          <p:nvPr>
            <p:ph type="body" sz="quarter" idx="14" hasCustomPrompt="1"/>
          </p:nvPr>
        </p:nvSpPr>
        <p:spPr>
          <a:xfrm>
            <a:off x="4718350" y="2702553"/>
            <a:ext cx="3692482" cy="1886722"/>
          </a:xfrm>
          <a:prstGeom prst="rect">
            <a:avLst/>
          </a:prstGeom>
        </p:spPr>
        <p:txBody>
          <a:bodyPr/>
          <a:lstStyle>
            <a:lvl1pPr marL="171450" marR="0" indent="-171450" algn="l" defTabSz="685800" rtl="0" eaLnBrk="1" fontAlgn="auto" latinLnBrk="0" hangingPunct="1">
              <a:lnSpc>
                <a:spcPct val="100000"/>
              </a:lnSpc>
              <a:spcBef>
                <a:spcPts val="0"/>
              </a:spcBef>
              <a:spcAft>
                <a:spcPts val="600"/>
              </a:spcAft>
              <a:buClr>
                <a:schemeClr val="tx1"/>
              </a:buClr>
              <a:buSzPct val="85000"/>
              <a:buFont typeface="Arial" panose="020B0604020202020204" pitchFamily="34" charset="0"/>
              <a:buChar char="•"/>
              <a:tabLst/>
              <a:defRPr sz="1000">
                <a:solidFill>
                  <a:schemeClr val="tx1"/>
                </a:solidFill>
              </a:defRPr>
            </a:lvl1pPr>
            <a:lvl2pPr marL="119063" indent="-111125">
              <a:lnSpc>
                <a:spcPct val="100000"/>
              </a:lnSpc>
              <a:spcBef>
                <a:spcPts val="0"/>
              </a:spcBef>
              <a:buClr>
                <a:schemeClr val="tx1"/>
              </a:buClr>
              <a:buSzPct val="85000"/>
              <a:tabLst/>
              <a:defRPr sz="1000">
                <a:solidFill>
                  <a:schemeClr val="tx1"/>
                </a:solidFill>
              </a:defRPr>
            </a:lvl2pPr>
            <a:lvl3pPr marL="228600" indent="-114300">
              <a:lnSpc>
                <a:spcPct val="100000"/>
              </a:lnSpc>
              <a:spcBef>
                <a:spcPts val="0"/>
              </a:spcBef>
              <a:buClr>
                <a:schemeClr val="tx1"/>
              </a:buClr>
              <a:buFont typeface="System Font Regular"/>
              <a:buChar char="-"/>
              <a:tabLst/>
              <a:defRPr sz="1000">
                <a:solidFill>
                  <a:schemeClr val="tx1"/>
                </a:solidFill>
              </a:defRPr>
            </a:lvl3pPr>
            <a:lvl4pPr>
              <a:lnSpc>
                <a:spcPct val="100000"/>
              </a:lnSpc>
              <a:spcBef>
                <a:spcPts val="0"/>
              </a:spcBef>
              <a:defRPr sz="1000"/>
            </a:lvl4pPr>
            <a:lvl5pPr>
              <a:lnSpc>
                <a:spcPct val="100000"/>
              </a:lnSpc>
              <a:spcBef>
                <a:spcPts val="0"/>
              </a:spcBef>
              <a:defRPr sz="1000"/>
            </a:lvl5pPr>
          </a:lstStyle>
          <a:p>
            <a:pPr lvl="0"/>
            <a:r>
              <a:rPr lang="en-US" dirty="0"/>
              <a:t>Click to enter main body text filled in here. This is a bulleted format. Our diversified approach applies the portfolio management experience of numerous and varied asset managers throughout the industry.</a:t>
            </a:r>
          </a:p>
          <a:p>
            <a:pPr lvl="0"/>
            <a:r>
              <a:rPr lang="en-US" dirty="0"/>
              <a:t>Our philosophy is what led us becoming a pioneer in the sub-advised mutual fund business. We know how to select and monitor a diverse array of money managers to seek better business results.</a:t>
            </a:r>
          </a:p>
        </p:txBody>
      </p:sp>
    </p:spTree>
    <p:extLst>
      <p:ext uri="{BB962C8B-B14F-4D97-AF65-F5344CB8AC3E}">
        <p14:creationId xmlns:p14="http://schemas.microsoft.com/office/powerpoint/2010/main" val="74721752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732520" y="4846320"/>
            <a:ext cx="365760" cy="273844"/>
          </a:xfrm>
          <a:prstGeom prst="rect">
            <a:avLst/>
          </a:prstGeom>
        </p:spPr>
        <p:txBody>
          <a:bodyPr vert="horz" wrap="none" lIns="91440" tIns="45720" rIns="91440" bIns="45720" rtlCol="0" anchor="t"/>
          <a:lstStyle>
            <a:lvl1pPr algn="l">
              <a:defRPr sz="900">
                <a:solidFill>
                  <a:schemeClr val="tx1"/>
                </a:solidFill>
              </a:defRPr>
            </a:lvl1pPr>
          </a:lstStyle>
          <a:p>
            <a:fld id="{B860EA5E-C501-EE46-95BA-D6951046621D}" type="slidenum">
              <a:rPr lang="en-US" smtClean="0"/>
              <a:pPr/>
              <a:t>‹#›</a:t>
            </a:fld>
            <a:endParaRPr lang="en-US" dirty="0"/>
          </a:p>
        </p:txBody>
      </p:sp>
      <p:sp>
        <p:nvSpPr>
          <p:cNvPr id="8" name="Shape 111">
            <a:extLst>
              <a:ext uri="{FF2B5EF4-FFF2-40B4-BE49-F238E27FC236}">
                <a16:creationId xmlns:a16="http://schemas.microsoft.com/office/drawing/2014/main" id="{9BB36B51-78A9-8F43-B6C5-A05CE9FDC9DF}"/>
              </a:ext>
            </a:extLst>
          </p:cNvPr>
          <p:cNvSpPr/>
          <p:nvPr userDrawn="1"/>
        </p:nvSpPr>
        <p:spPr>
          <a:xfrm>
            <a:off x="8693240" y="4721043"/>
            <a:ext cx="450135" cy="0"/>
          </a:xfrm>
          <a:prstGeom prst="line">
            <a:avLst/>
          </a:prstGeom>
          <a:ln w="6350" cmpd="sng">
            <a:solidFill>
              <a:srgbClr val="58595B"/>
            </a:solidFill>
            <a:miter lim="400000"/>
          </a:ln>
        </p:spPr>
        <p:txBody>
          <a:bodyPr lIns="50800" tIns="50800" rIns="50800" bIns="50800" anchor="ctr"/>
          <a:lstStyle/>
          <a:p>
            <a:pPr>
              <a:defRPr sz="3200"/>
            </a:pPr>
            <a:endParaRPr dirty="0"/>
          </a:p>
        </p:txBody>
      </p:sp>
      <p:cxnSp>
        <p:nvCxnSpPr>
          <p:cNvPr id="5" name="Straight Connector 4">
            <a:extLst>
              <a:ext uri="{FF2B5EF4-FFF2-40B4-BE49-F238E27FC236}">
                <a16:creationId xmlns:a16="http://schemas.microsoft.com/office/drawing/2014/main" id="{C1273DFF-7738-AB4B-87C4-561414963879}"/>
              </a:ext>
            </a:extLst>
          </p:cNvPr>
          <p:cNvCxnSpPr>
            <a:cxnSpLocks/>
          </p:cNvCxnSpPr>
          <p:nvPr userDrawn="1"/>
        </p:nvCxnSpPr>
        <p:spPr>
          <a:xfrm>
            <a:off x="457200" y="674581"/>
            <a:ext cx="831295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2876D7A-A99D-1D4C-8936-EC321DB2B358}"/>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7769030" y="323849"/>
            <a:ext cx="1013020" cy="257175"/>
          </a:xfrm>
          <a:prstGeom prst="rect">
            <a:avLst/>
          </a:prstGeom>
        </p:spPr>
      </p:pic>
    </p:spTree>
    <p:extLst>
      <p:ext uri="{BB962C8B-B14F-4D97-AF65-F5344CB8AC3E}">
        <p14:creationId xmlns:p14="http://schemas.microsoft.com/office/powerpoint/2010/main" val="3327675105"/>
      </p:ext>
    </p:extLst>
  </p:cSld>
  <p:clrMap bg1="lt1" tx1="dk1" bg2="lt2" tx2="dk2" accent1="accent1" accent2="accent2" accent3="accent3" accent4="accent4" accent5="accent5" accent6="accent6" hlink="hlink" folHlink="folHlink"/>
  <p:sldLayoutIdLst>
    <p:sldLayoutId id="2147483732" r:id="rId1"/>
    <p:sldLayoutId id="2147483749" r:id="rId2"/>
    <p:sldLayoutId id="2147483738" r:id="rId3"/>
    <p:sldLayoutId id="2147483739" r:id="rId4"/>
    <p:sldLayoutId id="2147483740" r:id="rId5"/>
    <p:sldLayoutId id="2147483737" r:id="rId6"/>
    <p:sldLayoutId id="2147483734" r:id="rId7"/>
    <p:sldLayoutId id="2147483735" r:id="rId8"/>
    <p:sldLayoutId id="2147483741" r:id="rId9"/>
    <p:sldLayoutId id="2147483743" r:id="rId10"/>
    <p:sldLayoutId id="2147483760" r:id="rId11"/>
    <p:sldLayoutId id="2147483706" r:id="rId12"/>
    <p:sldLayoutId id="2147483744" r:id="rId13"/>
    <p:sldLayoutId id="2147483752" r:id="rId14"/>
    <p:sldLayoutId id="2147483704" r:id="rId15"/>
    <p:sldLayoutId id="2147483726" r:id="rId16"/>
    <p:sldLayoutId id="2147483750" r:id="rId17"/>
    <p:sldLayoutId id="2147483716" r:id="rId18"/>
    <p:sldLayoutId id="2147483753" r:id="rId19"/>
    <p:sldLayoutId id="2147483754" r:id="rId20"/>
    <p:sldLayoutId id="2147483755" r:id="rId21"/>
    <p:sldLayoutId id="2147483758" r:id="rId22"/>
    <p:sldLayoutId id="2147483765" r:id="rId23"/>
    <p:sldLayoutId id="2147483725" r:id="rId24"/>
    <p:sldLayoutId id="2147483742" r:id="rId25"/>
    <p:sldLayoutId id="2147483736" r:id="rId26"/>
    <p:sldLayoutId id="2147483761" r:id="rId27"/>
    <p:sldLayoutId id="2147483728" r:id="rId28"/>
    <p:sldLayoutId id="2147483722" r:id="rId29"/>
    <p:sldLayoutId id="2147483751" r:id="rId30"/>
    <p:sldLayoutId id="2147483764" r:id="rId31"/>
    <p:sldLayoutId id="2147483792" r:id="rId3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7.xml"/><Relationship Id="rId5" Type="http://schemas.openxmlformats.org/officeDocument/2006/relationships/image" Target="../media/image43.sv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7.xml"/><Relationship Id="rId5" Type="http://schemas.openxmlformats.org/officeDocument/2006/relationships/image" Target="../media/image47.sv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7.xml"/><Relationship Id="rId5" Type="http://schemas.openxmlformats.org/officeDocument/2006/relationships/image" Target="../media/image43.sv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7.svg"/><Relationship Id="rId2" Type="http://schemas.openxmlformats.org/officeDocument/2006/relationships/notesSlide" Target="../notesSlides/notesSlide25.xml"/><Relationship Id="rId1" Type="http://schemas.openxmlformats.org/officeDocument/2006/relationships/slideLayout" Target="../slideLayouts/slideLayout27.xml"/><Relationship Id="rId6" Type="http://schemas.openxmlformats.org/officeDocument/2006/relationships/image" Target="../media/image46.png"/><Relationship Id="rId5" Type="http://schemas.openxmlformats.org/officeDocument/2006/relationships/image" Target="../media/image50.png"/><Relationship Id="rId4" Type="http://schemas.openxmlformats.org/officeDocument/2006/relationships/image" Target="../media/image43.svg"/></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46.png"/><Relationship Id="rId7"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47.sv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23.jpeg"/></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27.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63.sv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microsoft.com/office/2018/10/relationships/comments" Target="../comments/modernComment_1CB_14C3D49C.xml"/><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27.xml"/><Relationship Id="rId5" Type="http://schemas.openxmlformats.org/officeDocument/2006/relationships/image" Target="../media/image65.png"/><Relationship Id="rId4" Type="http://schemas.openxmlformats.org/officeDocument/2006/relationships/image" Target="../media/image47.sv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27.xml"/><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27.xml"/><Relationship Id="rId5" Type="http://schemas.openxmlformats.org/officeDocument/2006/relationships/image" Target="../media/image68.png"/><Relationship Id="rId4" Type="http://schemas.openxmlformats.org/officeDocument/2006/relationships/image" Target="../media/image47.sv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25.png"/></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70.png"/><Relationship Id="rId4" Type="http://schemas.openxmlformats.org/officeDocument/2006/relationships/image" Target="../media/image47.sv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27.xml"/><Relationship Id="rId4" Type="http://schemas.openxmlformats.org/officeDocument/2006/relationships/image" Target="../media/image76.png"/></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19.xml"/><Relationship Id="rId4" Type="http://schemas.openxmlformats.org/officeDocument/2006/relationships/image" Target="../media/image47.sv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6.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5AC4EA-4AA4-3A4F-B7B3-49191C980DFD}"/>
              </a:ext>
            </a:extLst>
          </p:cNvPr>
          <p:cNvPicPr>
            <a:picLocks noChangeAspect="1"/>
          </p:cNvPicPr>
          <p:nvPr/>
        </p:nvPicPr>
        <p:blipFill>
          <a:blip r:embed="rId3"/>
          <a:srcRect/>
          <a:stretch/>
        </p:blipFill>
        <p:spPr>
          <a:xfrm>
            <a:off x="0" y="0"/>
            <a:ext cx="9121477" cy="5143500"/>
          </a:xfrm>
          <a:prstGeom prst="rect">
            <a:avLst/>
          </a:prstGeom>
        </p:spPr>
      </p:pic>
      <p:sp>
        <p:nvSpPr>
          <p:cNvPr id="2" name="Subtitle 1">
            <a:extLst>
              <a:ext uri="{FF2B5EF4-FFF2-40B4-BE49-F238E27FC236}">
                <a16:creationId xmlns:a16="http://schemas.microsoft.com/office/drawing/2014/main" id="{82FD03D4-C177-4742-84F7-EE12A0A97E91}"/>
              </a:ext>
            </a:extLst>
          </p:cNvPr>
          <p:cNvSpPr>
            <a:spLocks noGrp="1"/>
          </p:cNvSpPr>
          <p:nvPr>
            <p:ph type="subTitle" idx="1"/>
          </p:nvPr>
        </p:nvSpPr>
        <p:spPr>
          <a:xfrm>
            <a:off x="6173639" y="3733694"/>
            <a:ext cx="2630115" cy="231774"/>
          </a:xfrm>
        </p:spPr>
        <p:txBody>
          <a:bodyPr/>
          <a:lstStyle/>
          <a:p>
            <a:r>
              <a:rPr lang="en-US" dirty="0"/>
              <a:t>Presented to:</a:t>
            </a:r>
          </a:p>
          <a:p>
            <a:r>
              <a:rPr lang="en-US" dirty="0"/>
              <a:t>[Client Name Here]</a:t>
            </a:r>
          </a:p>
        </p:txBody>
      </p:sp>
      <p:sp>
        <p:nvSpPr>
          <p:cNvPr id="4" name="Text Placeholder 3">
            <a:extLst>
              <a:ext uri="{FF2B5EF4-FFF2-40B4-BE49-F238E27FC236}">
                <a16:creationId xmlns:a16="http://schemas.microsoft.com/office/drawing/2014/main" id="{CFAE773B-7524-1E42-8FC5-CD1708BF64AB}"/>
              </a:ext>
            </a:extLst>
          </p:cNvPr>
          <p:cNvSpPr>
            <a:spLocks noGrp="1"/>
          </p:cNvSpPr>
          <p:nvPr>
            <p:ph type="body" sz="quarter" idx="11"/>
          </p:nvPr>
        </p:nvSpPr>
        <p:spPr>
          <a:xfrm>
            <a:off x="3570514" y="2440294"/>
            <a:ext cx="5232785" cy="411163"/>
          </a:xfrm>
        </p:spPr>
        <p:txBody>
          <a:bodyPr/>
          <a:lstStyle/>
          <a:p>
            <a:r>
              <a:rPr lang="en-US" dirty="0"/>
              <a:t>RETIREMENT PLAN ESSENTIALS</a:t>
            </a:r>
          </a:p>
        </p:txBody>
      </p:sp>
      <p:sp>
        <p:nvSpPr>
          <p:cNvPr id="3" name="Text Placeholder 2">
            <a:extLst>
              <a:ext uri="{FF2B5EF4-FFF2-40B4-BE49-F238E27FC236}">
                <a16:creationId xmlns:a16="http://schemas.microsoft.com/office/drawing/2014/main" id="{0DC9B120-B444-E349-AC78-CBC10C747EE1}"/>
              </a:ext>
            </a:extLst>
          </p:cNvPr>
          <p:cNvSpPr>
            <a:spLocks noGrp="1"/>
          </p:cNvSpPr>
          <p:nvPr>
            <p:ph type="body" sz="quarter" idx="10"/>
          </p:nvPr>
        </p:nvSpPr>
        <p:spPr/>
        <p:txBody>
          <a:bodyPr/>
          <a:lstStyle/>
          <a:p>
            <a:r>
              <a:rPr lang="en-US" b="0" dirty="0"/>
              <a:t>[MONTH XX, XXXX]</a:t>
            </a:r>
          </a:p>
        </p:txBody>
      </p:sp>
      <p:sp>
        <p:nvSpPr>
          <p:cNvPr id="6" name="Subtitle 1">
            <a:extLst>
              <a:ext uri="{FF2B5EF4-FFF2-40B4-BE49-F238E27FC236}">
                <a16:creationId xmlns:a16="http://schemas.microsoft.com/office/drawing/2014/main" id="{E1F4A983-7F6E-FE47-889C-95676DB891D4}"/>
              </a:ext>
            </a:extLst>
          </p:cNvPr>
          <p:cNvSpPr txBox="1">
            <a:spLocks/>
          </p:cNvSpPr>
          <p:nvPr/>
        </p:nvSpPr>
        <p:spPr>
          <a:xfrm>
            <a:off x="6173639" y="2952750"/>
            <a:ext cx="2630115" cy="231774"/>
          </a:xfrm>
          <a:prstGeom prst="rect">
            <a:avLst/>
          </a:prstGeom>
        </p:spPr>
        <p:txBody>
          <a:bodyPr rIns="0" anchor="t"/>
          <a:lstStyle>
            <a:lvl1pPr marL="0" indent="0" algn="r" defTabSz="685800" rtl="0" eaLnBrk="1" latinLnBrk="0" hangingPunct="1">
              <a:lnSpc>
                <a:spcPct val="100000"/>
              </a:lnSpc>
              <a:spcBef>
                <a:spcPts val="0"/>
              </a:spcBef>
              <a:buFont typeface="Arial" panose="020B0604020202020204" pitchFamily="34" charset="0"/>
              <a:buNone/>
              <a:defRPr sz="1200" kern="1200">
                <a:solidFill>
                  <a:schemeClr val="tx1"/>
                </a:solidFill>
                <a:latin typeface="Georgia" panose="02040502050405020303" pitchFamily="18" charset="0"/>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dirty="0"/>
              <a:t>Making the most of a </a:t>
            </a:r>
            <a:br>
              <a:rPr lang="en-US" dirty="0"/>
            </a:br>
            <a:r>
              <a:rPr lang="en-US" dirty="0"/>
              <a:t>valuable workplace benefit</a:t>
            </a:r>
          </a:p>
        </p:txBody>
      </p:sp>
      <p:sp>
        <p:nvSpPr>
          <p:cNvPr id="5" name="TextBox 4">
            <a:extLst>
              <a:ext uri="{FF2B5EF4-FFF2-40B4-BE49-F238E27FC236}">
                <a16:creationId xmlns:a16="http://schemas.microsoft.com/office/drawing/2014/main" id="{11EF5A51-73DA-A348-8624-24F54634C75E}"/>
              </a:ext>
            </a:extLst>
          </p:cNvPr>
          <p:cNvSpPr txBox="1"/>
          <p:nvPr/>
        </p:nvSpPr>
        <p:spPr>
          <a:xfrm>
            <a:off x="3718111" y="4467212"/>
            <a:ext cx="5147107" cy="553998"/>
          </a:xfrm>
          <a:prstGeom prst="rect">
            <a:avLst/>
          </a:prstGeom>
          <a:noFill/>
        </p:spPr>
        <p:txBody>
          <a:bodyPr wrap="square" rtlCol="0">
            <a:spAutoFit/>
          </a:bodyPr>
          <a:lstStyle/>
          <a:p>
            <a:pPr algn="r">
              <a:buClr>
                <a:schemeClr val="bg1"/>
              </a:buClr>
              <a:buSzPct val="85000"/>
            </a:pPr>
            <a:r>
              <a:rPr lang="en-US" sz="1000" dirty="0"/>
              <a:t>This presentation has been customized by the plan's financial advisor who is not affiliated with Transamerica. Transamerica disclaims the accuracy of plan specific information or any other information input into this presentation by such advisor.</a:t>
            </a:r>
          </a:p>
        </p:txBody>
      </p:sp>
    </p:spTree>
    <p:extLst>
      <p:ext uri="{BB962C8B-B14F-4D97-AF65-F5344CB8AC3E}">
        <p14:creationId xmlns:p14="http://schemas.microsoft.com/office/powerpoint/2010/main" val="311039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679F9B-201C-BD48-83AD-2EE2E387A3A9}"/>
              </a:ext>
            </a:extLst>
          </p:cNvPr>
          <p:cNvSpPr>
            <a:spLocks noGrp="1"/>
          </p:cNvSpPr>
          <p:nvPr>
            <p:ph type="sldNum" sz="quarter" idx="10"/>
          </p:nvPr>
        </p:nvSpPr>
        <p:spPr>
          <a:xfrm>
            <a:off x="8732520" y="4846320"/>
            <a:ext cx="365760" cy="273844"/>
          </a:xfrm>
        </p:spPr>
        <p:txBody>
          <a:bodyPr/>
          <a:lstStyle/>
          <a:p>
            <a:fld id="{B860EA5E-C501-EE46-95BA-D6951046621D}" type="slidenum">
              <a:rPr lang="en-US" smtClean="0"/>
              <a:pPr/>
              <a:t>10</a:t>
            </a:fld>
            <a:endParaRPr lang="en-US" dirty="0"/>
          </a:p>
        </p:txBody>
      </p:sp>
      <p:sp>
        <p:nvSpPr>
          <p:cNvPr id="4" name="Title 3">
            <a:extLst>
              <a:ext uri="{FF2B5EF4-FFF2-40B4-BE49-F238E27FC236}">
                <a16:creationId xmlns:a16="http://schemas.microsoft.com/office/drawing/2014/main" id="{93758B0B-1F07-2A49-BCFD-BE37486A8E8E}"/>
              </a:ext>
            </a:extLst>
          </p:cNvPr>
          <p:cNvSpPr>
            <a:spLocks noGrp="1"/>
          </p:cNvSpPr>
          <p:nvPr>
            <p:ph type="title"/>
          </p:nvPr>
        </p:nvSpPr>
        <p:spPr/>
        <p:txBody>
          <a:bodyPr/>
          <a:lstStyle/>
          <a:p>
            <a:r>
              <a:rPr lang="en-US" dirty="0"/>
              <a:t>THE SAVER’S CREDIT</a:t>
            </a:r>
          </a:p>
        </p:txBody>
      </p:sp>
      <p:sp>
        <p:nvSpPr>
          <p:cNvPr id="18" name="Content Placeholder 3">
            <a:extLst>
              <a:ext uri="{FF2B5EF4-FFF2-40B4-BE49-F238E27FC236}">
                <a16:creationId xmlns:a16="http://schemas.microsoft.com/office/drawing/2014/main" id="{D6CAA9FB-4678-3D46-B677-A8A013A0152C}"/>
              </a:ext>
            </a:extLst>
          </p:cNvPr>
          <p:cNvSpPr txBox="1">
            <a:spLocks/>
          </p:cNvSpPr>
          <p:nvPr/>
        </p:nvSpPr>
        <p:spPr>
          <a:xfrm>
            <a:off x="359257" y="1131865"/>
            <a:ext cx="8474777" cy="276999"/>
          </a:xfrm>
          <a:prstGeom prst="rect">
            <a:avLst/>
          </a:prstGeom>
          <a:noFill/>
        </p:spPr>
        <p:txBody>
          <a:bodyPr wrap="square" rtlCol="0">
            <a:spAutoFit/>
          </a:bodyPr>
          <a:lstStyle/>
          <a:p>
            <a:pPr defTabSz="609022"/>
            <a:r>
              <a:rPr lang="en-US" sz="1200" b="1" dirty="0">
                <a:solidFill>
                  <a:schemeClr val="accent6"/>
                </a:solidFill>
              </a:rPr>
              <a:t>LOWERS FEDERAL INCOME TAXES DOLLAR-FOR-DOLLAR</a:t>
            </a:r>
          </a:p>
        </p:txBody>
      </p:sp>
      <p:sp>
        <p:nvSpPr>
          <p:cNvPr id="6" name="Text Placeholder 5">
            <a:extLst>
              <a:ext uri="{FF2B5EF4-FFF2-40B4-BE49-F238E27FC236}">
                <a16:creationId xmlns:a16="http://schemas.microsoft.com/office/drawing/2014/main" id="{DB369D9D-840B-A64D-B22C-47DC1C085116}"/>
              </a:ext>
            </a:extLst>
          </p:cNvPr>
          <p:cNvSpPr>
            <a:spLocks noGrp="1"/>
          </p:cNvSpPr>
          <p:nvPr>
            <p:ph type="body" sz="quarter" idx="11"/>
          </p:nvPr>
        </p:nvSpPr>
        <p:spPr>
          <a:xfrm>
            <a:off x="777734" y="1469195"/>
            <a:ext cx="3490091" cy="270483"/>
          </a:xfrm>
        </p:spPr>
        <p:txBody>
          <a:bodyPr/>
          <a:lstStyle/>
          <a:p>
            <a:r>
              <a:rPr lang="en-US" dirty="0">
                <a:solidFill>
                  <a:schemeClr val="tx1"/>
                </a:solidFill>
                <a:latin typeface="Georgia Pro" panose="02040502050405020303" pitchFamily="18" charset="0"/>
              </a:rPr>
              <a:t>2024 Saver’s Credit</a:t>
            </a:r>
          </a:p>
        </p:txBody>
      </p:sp>
      <p:sp>
        <p:nvSpPr>
          <p:cNvPr id="3" name="TextBox 2">
            <a:extLst>
              <a:ext uri="{FF2B5EF4-FFF2-40B4-BE49-F238E27FC236}">
                <a16:creationId xmlns:a16="http://schemas.microsoft.com/office/drawing/2014/main" id="{96FD7C09-6399-48A7-96DA-ADC6D56C05C6}"/>
              </a:ext>
            </a:extLst>
          </p:cNvPr>
          <p:cNvSpPr txBox="1"/>
          <p:nvPr/>
        </p:nvSpPr>
        <p:spPr>
          <a:xfrm>
            <a:off x="370546" y="3842358"/>
            <a:ext cx="6046573" cy="338554"/>
          </a:xfrm>
          <a:prstGeom prst="rect">
            <a:avLst/>
          </a:prstGeom>
          <a:noFill/>
        </p:spPr>
        <p:txBody>
          <a:bodyPr wrap="square" rtlCol="0">
            <a:spAutoFit/>
          </a:bodyPr>
          <a:lstStyle/>
          <a:p>
            <a:r>
              <a:rPr lang="en-US" sz="1600" dirty="0">
                <a:solidFill>
                  <a:schemeClr val="accent6"/>
                </a:solidFill>
                <a:latin typeface="Georgia" panose="02040502050405020303" pitchFamily="18" charset="0"/>
                <a:cs typeface="Arial"/>
              </a:rPr>
              <a:t>Visit irs.gov for more information.</a:t>
            </a:r>
          </a:p>
        </p:txBody>
      </p:sp>
      <p:sp>
        <p:nvSpPr>
          <p:cNvPr id="5" name="TextBox 4">
            <a:extLst>
              <a:ext uri="{FF2B5EF4-FFF2-40B4-BE49-F238E27FC236}">
                <a16:creationId xmlns:a16="http://schemas.microsoft.com/office/drawing/2014/main" id="{68940DA1-E77D-829A-50A2-DE84EC508C11}"/>
              </a:ext>
            </a:extLst>
          </p:cNvPr>
          <p:cNvSpPr txBox="1"/>
          <p:nvPr/>
        </p:nvSpPr>
        <p:spPr>
          <a:xfrm>
            <a:off x="447534" y="4510000"/>
            <a:ext cx="7763016" cy="603988"/>
          </a:xfrm>
          <a:prstGeom prst="rect">
            <a:avLst/>
          </a:prstGeom>
          <a:noFill/>
        </p:spPr>
        <p:txBody>
          <a:bodyPr wrap="square" lIns="0" tIns="0" rIns="0" bIns="0" rtlCol="0">
            <a:noAutofit/>
          </a:bodyPr>
          <a:lstStyle/>
          <a:p>
            <a:pPr>
              <a:spcAft>
                <a:spcPts val="600"/>
              </a:spcAft>
            </a:pPr>
            <a:r>
              <a:rPr lang="en-US" sz="1000" dirty="0">
                <a:latin typeface="Arial"/>
                <a:cs typeface="Arial"/>
              </a:rPr>
              <a:t>*Up to the first </a:t>
            </a:r>
            <a:r>
              <a:rPr lang="en-US" sz="1000" dirty="0">
                <a:latin typeface="Georgia Pro" panose="02040502050405020303" pitchFamily="18" charset="0"/>
                <a:cs typeface="Arial"/>
              </a:rPr>
              <a:t>$2,000 </a:t>
            </a:r>
            <a:r>
              <a:rPr lang="en-US" sz="1000" dirty="0">
                <a:latin typeface="Arial"/>
                <a:cs typeface="Arial"/>
              </a:rPr>
              <a:t>(</a:t>
            </a:r>
            <a:r>
              <a:rPr lang="en-US" sz="1000" dirty="0">
                <a:latin typeface="Georgia Pro" panose="02040502050405020303" pitchFamily="18" charset="0"/>
                <a:cs typeface="Arial"/>
              </a:rPr>
              <a:t>$4,000 </a:t>
            </a:r>
            <a:r>
              <a:rPr lang="en-US" sz="1000" dirty="0">
                <a:latin typeface="Arial"/>
                <a:cs typeface="Arial"/>
              </a:rPr>
              <a:t>if married, filing jointly).</a:t>
            </a:r>
          </a:p>
          <a:p>
            <a:pPr>
              <a:spcAft>
                <a:spcPts val="600"/>
              </a:spcAft>
            </a:pPr>
            <a:r>
              <a:rPr lang="en-US" sz="1000" dirty="0">
                <a:latin typeface="Arial"/>
                <a:cs typeface="Arial"/>
              </a:rPr>
              <a:t>Transamerica and its agents and representatives do not provide tax or legal advice. This material is for informational purposes and should not be construed as legal or tax advice. For legal or tax advice concerning your situation, please consult your attorney or tax professional.</a:t>
            </a:r>
          </a:p>
          <a:p>
            <a:pPr marL="171450" indent="-171450">
              <a:spcAft>
                <a:spcPts val="600"/>
              </a:spcAft>
              <a:buFont typeface="Arial" panose="020B0604020202020204" pitchFamily="34" charset="0"/>
              <a:buChar char="•"/>
            </a:pPr>
            <a:endParaRPr lang="en-US" sz="1000" dirty="0">
              <a:latin typeface="Arial"/>
              <a:cs typeface="Arial"/>
            </a:endParaRPr>
          </a:p>
        </p:txBody>
      </p:sp>
      <p:graphicFrame>
        <p:nvGraphicFramePr>
          <p:cNvPr id="7" name="Table 6">
            <a:extLst>
              <a:ext uri="{FF2B5EF4-FFF2-40B4-BE49-F238E27FC236}">
                <a16:creationId xmlns:a16="http://schemas.microsoft.com/office/drawing/2014/main" id="{F7FFECF9-DB71-396C-9D39-4BED2D46ACDD}"/>
              </a:ext>
            </a:extLst>
          </p:cNvPr>
          <p:cNvGraphicFramePr>
            <a:graphicFrameLocks noGrp="1"/>
          </p:cNvGraphicFramePr>
          <p:nvPr>
            <p:extLst>
              <p:ext uri="{D42A27DB-BD31-4B8C-83A1-F6EECF244321}">
                <p14:modId xmlns:p14="http://schemas.microsoft.com/office/powerpoint/2010/main" val="2882494963"/>
              </p:ext>
            </p:extLst>
          </p:nvPr>
        </p:nvGraphicFramePr>
        <p:xfrm>
          <a:off x="777734" y="1798968"/>
          <a:ext cx="7432816" cy="1873551"/>
        </p:xfrm>
        <a:graphic>
          <a:graphicData uri="http://schemas.openxmlformats.org/drawingml/2006/table">
            <a:tbl>
              <a:tblPr firstRow="1" bandRow="1">
                <a:tableStyleId>{5C22544A-7EE6-4342-B048-85BDC9FD1C3A}</a:tableStyleId>
              </a:tblPr>
              <a:tblGrid>
                <a:gridCol w="1750625">
                  <a:extLst>
                    <a:ext uri="{9D8B030D-6E8A-4147-A177-3AD203B41FA5}">
                      <a16:colId xmlns:a16="http://schemas.microsoft.com/office/drawing/2014/main" val="456883358"/>
                    </a:ext>
                  </a:extLst>
                </a:gridCol>
                <a:gridCol w="2018605">
                  <a:extLst>
                    <a:ext uri="{9D8B030D-6E8A-4147-A177-3AD203B41FA5}">
                      <a16:colId xmlns:a16="http://schemas.microsoft.com/office/drawing/2014/main" val="3663354864"/>
                    </a:ext>
                  </a:extLst>
                </a:gridCol>
                <a:gridCol w="1778742">
                  <a:extLst>
                    <a:ext uri="{9D8B030D-6E8A-4147-A177-3AD203B41FA5}">
                      <a16:colId xmlns:a16="http://schemas.microsoft.com/office/drawing/2014/main" val="4091749198"/>
                    </a:ext>
                  </a:extLst>
                </a:gridCol>
                <a:gridCol w="1884844">
                  <a:extLst>
                    <a:ext uri="{9D8B030D-6E8A-4147-A177-3AD203B41FA5}">
                      <a16:colId xmlns:a16="http://schemas.microsoft.com/office/drawing/2014/main" val="3535114170"/>
                    </a:ext>
                  </a:extLst>
                </a:gridCol>
              </a:tblGrid>
              <a:tr h="202208">
                <a:tc>
                  <a:txBody>
                    <a:bodyPr/>
                    <a:lstStyle/>
                    <a:p>
                      <a:r>
                        <a:rPr lang="en-US" sz="1050" b="1" i="0" dirty="0">
                          <a:latin typeface="Avenir Next Demi Bold" panose="020B0503020202020204" pitchFamily="34" charset="0"/>
                        </a:rPr>
                        <a:t>CREDIT RATE*</a:t>
                      </a:r>
                    </a:p>
                  </a:txBody>
                  <a:tcPr marL="155308" marT="91440" marB="0" anchor="ctr">
                    <a:lnB w="3175" cap="flat" cmpd="sng" algn="ctr">
                      <a:solidFill>
                        <a:schemeClr val="tx1"/>
                      </a:solidFill>
                      <a:prstDash val="solid"/>
                      <a:round/>
                      <a:headEnd type="none" w="med" len="med"/>
                      <a:tailEnd type="none" w="med" len="med"/>
                    </a:lnB>
                    <a:solidFill>
                      <a:schemeClr val="accent6"/>
                    </a:solidFill>
                  </a:tcPr>
                </a:tc>
                <a:tc>
                  <a:txBody>
                    <a:bodyPr/>
                    <a:lstStyle/>
                    <a:p>
                      <a:r>
                        <a:rPr lang="en-US" sz="1050" b="1" i="0" dirty="0">
                          <a:latin typeface="Avenir Next Demi Bold" panose="020B0503020202020204" pitchFamily="34" charset="0"/>
                        </a:rPr>
                        <a:t>MARRIED FILING JOINTLY</a:t>
                      </a:r>
                    </a:p>
                  </a:txBody>
                  <a:tcPr marL="155308" marT="91440" marB="0" anchor="ctr">
                    <a:lnB w="3175" cap="flat" cmpd="sng" algn="ctr">
                      <a:solidFill>
                        <a:schemeClr val="tx1"/>
                      </a:solidFill>
                      <a:prstDash val="solid"/>
                      <a:round/>
                      <a:headEnd type="none" w="med" len="med"/>
                      <a:tailEnd type="none" w="med" len="med"/>
                    </a:lnB>
                    <a:solidFill>
                      <a:schemeClr val="accent6"/>
                    </a:solidFill>
                  </a:tcPr>
                </a:tc>
                <a:tc>
                  <a:txBody>
                    <a:bodyPr/>
                    <a:lstStyle/>
                    <a:p>
                      <a:r>
                        <a:rPr lang="en-US" sz="1050" b="1" i="0" dirty="0">
                          <a:latin typeface="Avenir Next Demi Bold" panose="020B0503020202020204" pitchFamily="34" charset="0"/>
                        </a:rPr>
                        <a:t>HEAD OF HOUSEHOLD</a:t>
                      </a:r>
                    </a:p>
                  </a:txBody>
                  <a:tcPr marL="155308" marT="91440" marB="0" anchor="ctr">
                    <a:lnB w="3175" cap="flat" cmpd="sng" algn="ctr">
                      <a:solidFill>
                        <a:schemeClr val="tx1"/>
                      </a:solidFill>
                      <a:prstDash val="solid"/>
                      <a:round/>
                      <a:headEnd type="none" w="med" len="med"/>
                      <a:tailEnd type="none" w="med" len="med"/>
                    </a:lnB>
                    <a:solidFill>
                      <a:schemeClr val="accent6"/>
                    </a:solidFill>
                  </a:tcPr>
                </a:tc>
                <a:tc>
                  <a:txBody>
                    <a:bodyPr/>
                    <a:lstStyle/>
                    <a:p>
                      <a:r>
                        <a:rPr lang="en-US" sz="1050" b="1" i="0" dirty="0">
                          <a:latin typeface="Avenir Next Demi Bold" panose="020B0503020202020204" pitchFamily="34" charset="0"/>
                        </a:rPr>
                        <a:t>ALL OTHER FILERS</a:t>
                      </a:r>
                    </a:p>
                  </a:txBody>
                  <a:tcPr marL="155308" marT="91440" marB="0" anchor="ctr">
                    <a:lnB w="3175"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980008273"/>
                  </a:ext>
                </a:extLst>
              </a:tr>
              <a:tr h="382247">
                <a:tc>
                  <a:txBody>
                    <a:bodyPr/>
                    <a:lstStyle/>
                    <a:p>
                      <a:r>
                        <a:rPr lang="en-US" sz="1050" b="1" i="0" dirty="0">
                          <a:solidFill>
                            <a:schemeClr val="tx1"/>
                          </a:solidFill>
                          <a:latin typeface="Georgia Pro" panose="02040502050405020303" pitchFamily="18" charset="0"/>
                        </a:rPr>
                        <a:t>50% </a:t>
                      </a:r>
                      <a:r>
                        <a:rPr lang="en-US" sz="1050" dirty="0">
                          <a:solidFill>
                            <a:schemeClr val="tx1"/>
                          </a:solidFill>
                        </a:rPr>
                        <a:t>of your contribution</a:t>
                      </a:r>
                    </a:p>
                  </a:txBody>
                  <a:tcPr marL="155308" marT="77655" marB="7765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050" dirty="0">
                          <a:solidFill>
                            <a:schemeClr val="tx1"/>
                          </a:solidFill>
                        </a:rPr>
                        <a:t>Adjusted Gross Income (AGI) </a:t>
                      </a:r>
                      <a:br>
                        <a:rPr lang="en-US" sz="1050" dirty="0">
                          <a:solidFill>
                            <a:schemeClr val="tx1"/>
                          </a:solidFill>
                        </a:rPr>
                      </a:br>
                      <a:r>
                        <a:rPr lang="en-US" sz="1050" dirty="0">
                          <a:solidFill>
                            <a:schemeClr val="tx1"/>
                          </a:solidFill>
                        </a:rPr>
                        <a:t>less than </a:t>
                      </a:r>
                      <a:r>
                        <a:rPr lang="en-US" sz="1050" b="0" dirty="0">
                          <a:solidFill>
                            <a:schemeClr val="tx1"/>
                          </a:solidFill>
                        </a:rPr>
                        <a:t>than </a:t>
                      </a:r>
                      <a:r>
                        <a:rPr lang="en-US" sz="1050" b="0" i="0" dirty="0">
                          <a:solidFill>
                            <a:schemeClr val="tx1"/>
                          </a:solidFill>
                          <a:latin typeface="Georgia Pro" panose="02040502050405020303" pitchFamily="18" charset="0"/>
                        </a:rPr>
                        <a:t>$46,000</a:t>
                      </a:r>
                    </a:p>
                  </a:txBody>
                  <a:tcPr marL="155308" marT="77655" marB="7765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050" dirty="0">
                          <a:solidFill>
                            <a:schemeClr val="tx1"/>
                          </a:solidFill>
                        </a:rPr>
                        <a:t>AGI less than </a:t>
                      </a:r>
                      <a:r>
                        <a:rPr lang="en-US" sz="1050" b="0" i="0" dirty="0">
                          <a:solidFill>
                            <a:schemeClr val="tx1"/>
                          </a:solidFill>
                          <a:latin typeface="Georgia Pro" panose="02040502050405020303" pitchFamily="18" charset="0"/>
                        </a:rPr>
                        <a:t>$34,500</a:t>
                      </a:r>
                    </a:p>
                  </a:txBody>
                  <a:tcPr marL="155308" marT="77655" marB="7765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050" dirty="0">
                          <a:solidFill>
                            <a:schemeClr val="tx1"/>
                          </a:solidFill>
                        </a:rPr>
                        <a:t>AGI less than </a:t>
                      </a:r>
                      <a:r>
                        <a:rPr lang="en-US" sz="1050" b="0" i="0" dirty="0">
                          <a:solidFill>
                            <a:schemeClr val="tx1"/>
                          </a:solidFill>
                          <a:latin typeface="Georgia Pro" panose="02040502050405020303" pitchFamily="18" charset="0"/>
                        </a:rPr>
                        <a:t>$23,000</a:t>
                      </a:r>
                    </a:p>
                  </a:txBody>
                  <a:tcPr marL="155308" marT="77655" marB="7765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00426831"/>
                  </a:ext>
                </a:extLst>
              </a:tr>
              <a:tr h="382247">
                <a:tc>
                  <a:txBody>
                    <a:bodyPr/>
                    <a:lstStyle/>
                    <a:p>
                      <a:r>
                        <a:rPr lang="en-US" sz="1050" b="1" i="0" dirty="0">
                          <a:solidFill>
                            <a:schemeClr val="tx1"/>
                          </a:solidFill>
                          <a:latin typeface="Georgia Pro" panose="02040502050405020303" pitchFamily="18" charset="0"/>
                        </a:rPr>
                        <a:t>20% </a:t>
                      </a:r>
                      <a:r>
                        <a:rPr lang="en-US" sz="1050" dirty="0">
                          <a:solidFill>
                            <a:schemeClr val="tx1"/>
                          </a:solidFill>
                        </a:rPr>
                        <a:t>of your contribution</a:t>
                      </a:r>
                    </a:p>
                  </a:txBody>
                  <a:tcPr marL="155308" marT="77655" marB="7765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050" b="0" i="0" dirty="0">
                          <a:solidFill>
                            <a:schemeClr val="tx1"/>
                          </a:solidFill>
                          <a:latin typeface="Georgia Pro" panose="02040502050405020303" pitchFamily="18" charset="0"/>
                        </a:rPr>
                        <a:t>$46,001 - $50,000</a:t>
                      </a:r>
                    </a:p>
                  </a:txBody>
                  <a:tcPr marL="155308" marT="77655" marB="7765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050" b="0" i="0" dirty="0">
                          <a:solidFill>
                            <a:schemeClr val="tx1"/>
                          </a:solidFill>
                          <a:latin typeface="Georgia Pro" panose="02040502050405020303" pitchFamily="18" charset="0"/>
                        </a:rPr>
                        <a:t>$34,501 - $37,500</a:t>
                      </a:r>
                    </a:p>
                  </a:txBody>
                  <a:tcPr marL="155308" marT="77655" marB="7765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050" b="0" i="0" dirty="0">
                          <a:solidFill>
                            <a:schemeClr val="tx1"/>
                          </a:solidFill>
                          <a:latin typeface="Georgia Pro" panose="02040502050405020303" pitchFamily="18" charset="0"/>
                        </a:rPr>
                        <a:t>$23,001 - $25,000</a:t>
                      </a:r>
                    </a:p>
                  </a:txBody>
                  <a:tcPr marL="155308" marT="77655" marB="7765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7568851"/>
                  </a:ext>
                </a:extLst>
              </a:tr>
              <a:tr h="382247">
                <a:tc>
                  <a:txBody>
                    <a:bodyPr/>
                    <a:lstStyle/>
                    <a:p>
                      <a:r>
                        <a:rPr lang="en-US" sz="1050" b="1" i="0" dirty="0">
                          <a:solidFill>
                            <a:schemeClr val="tx1"/>
                          </a:solidFill>
                          <a:latin typeface="Georgia Pro" panose="02040502050405020303" pitchFamily="18" charset="0"/>
                        </a:rPr>
                        <a:t>10% </a:t>
                      </a:r>
                      <a:r>
                        <a:rPr lang="en-US" sz="1050" dirty="0">
                          <a:solidFill>
                            <a:schemeClr val="tx1"/>
                          </a:solidFill>
                        </a:rPr>
                        <a:t>of your contribution</a:t>
                      </a:r>
                    </a:p>
                  </a:txBody>
                  <a:tcPr marL="155308" marT="77655" marB="7765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050" b="0" i="0" dirty="0">
                          <a:solidFill>
                            <a:schemeClr val="tx1"/>
                          </a:solidFill>
                          <a:latin typeface="Georgia Pro" panose="02040502050405020303" pitchFamily="18" charset="0"/>
                        </a:rPr>
                        <a:t>$50,001 - $76,500</a:t>
                      </a:r>
                    </a:p>
                  </a:txBody>
                  <a:tcPr marL="155308" marT="77655" marB="7765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050" b="0" i="0" dirty="0">
                          <a:solidFill>
                            <a:schemeClr val="tx1"/>
                          </a:solidFill>
                          <a:latin typeface="Georgia Pro" panose="02040502050405020303" pitchFamily="18" charset="0"/>
                        </a:rPr>
                        <a:t>$37,501 - $57,375</a:t>
                      </a:r>
                    </a:p>
                  </a:txBody>
                  <a:tcPr marL="155308" marT="77655" marB="7765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050" b="0" i="0" dirty="0">
                          <a:solidFill>
                            <a:schemeClr val="tx1"/>
                          </a:solidFill>
                          <a:latin typeface="Georgia Pro" panose="02040502050405020303" pitchFamily="18" charset="0"/>
                        </a:rPr>
                        <a:t>$25,001 - $38,250</a:t>
                      </a:r>
                    </a:p>
                  </a:txBody>
                  <a:tcPr marL="155308" marT="77655" marB="7765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2525657"/>
                  </a:ext>
                </a:extLst>
              </a:tr>
              <a:tr h="382247">
                <a:tc>
                  <a:txBody>
                    <a:bodyPr/>
                    <a:lstStyle/>
                    <a:p>
                      <a:r>
                        <a:rPr lang="en-US" sz="1050" b="1" i="0" dirty="0">
                          <a:solidFill>
                            <a:schemeClr val="tx1"/>
                          </a:solidFill>
                          <a:latin typeface="Georgia Pro" panose="02040502050405020303" pitchFamily="18" charset="0"/>
                        </a:rPr>
                        <a:t>0% </a:t>
                      </a:r>
                      <a:r>
                        <a:rPr lang="en-US" sz="1050" dirty="0">
                          <a:solidFill>
                            <a:schemeClr val="tx1"/>
                          </a:solidFill>
                        </a:rPr>
                        <a:t>of your contribution</a:t>
                      </a:r>
                    </a:p>
                  </a:txBody>
                  <a:tcPr marL="155308" marT="77655" marB="7765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050" dirty="0">
                          <a:solidFill>
                            <a:schemeClr val="tx1"/>
                          </a:solidFill>
                          <a:latin typeface="Arial" panose="020B0604020202020204" pitchFamily="34" charset="0"/>
                          <a:cs typeface="Arial" panose="020B0604020202020204" pitchFamily="34" charset="0"/>
                        </a:rPr>
                        <a:t>AGI greater than </a:t>
                      </a:r>
                      <a:r>
                        <a:rPr lang="en-US" sz="1050" b="0" i="0" dirty="0">
                          <a:solidFill>
                            <a:schemeClr val="tx1"/>
                          </a:solidFill>
                          <a:latin typeface="Georgia Pro" panose="02040502050405020303" pitchFamily="18" charset="0"/>
                        </a:rPr>
                        <a:t>$76,500</a:t>
                      </a:r>
                    </a:p>
                  </a:txBody>
                  <a:tcPr marL="155308" marT="77655" marB="7765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050" dirty="0">
                          <a:solidFill>
                            <a:schemeClr val="tx1"/>
                          </a:solidFill>
                          <a:latin typeface="Arial" panose="020B0604020202020204" pitchFamily="34" charset="0"/>
                          <a:cs typeface="Arial" panose="020B0604020202020204" pitchFamily="34" charset="0"/>
                        </a:rPr>
                        <a:t>AGI greater than </a:t>
                      </a:r>
                      <a:r>
                        <a:rPr lang="en-US" sz="1050" b="0" i="0" dirty="0">
                          <a:solidFill>
                            <a:schemeClr val="tx1"/>
                          </a:solidFill>
                          <a:latin typeface="Georgia Pro" panose="02040502050405020303" pitchFamily="18" charset="0"/>
                        </a:rPr>
                        <a:t>$57,375</a:t>
                      </a:r>
                    </a:p>
                  </a:txBody>
                  <a:tcPr marL="155308" marT="77655" marB="7765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050" dirty="0">
                          <a:solidFill>
                            <a:schemeClr val="tx1"/>
                          </a:solidFill>
                          <a:latin typeface="Arial" panose="020B0604020202020204" pitchFamily="34" charset="0"/>
                          <a:cs typeface="Arial" panose="020B0604020202020204" pitchFamily="34" charset="0"/>
                        </a:rPr>
                        <a:t>AGI greater than </a:t>
                      </a:r>
                      <a:r>
                        <a:rPr lang="en-US" sz="1050" b="0" i="0">
                          <a:solidFill>
                            <a:schemeClr val="tx1"/>
                          </a:solidFill>
                          <a:latin typeface="Georgia Pro" panose="02040502050405020303" pitchFamily="18" charset="0"/>
                        </a:rPr>
                        <a:t>$38,250</a:t>
                      </a:r>
                      <a:endParaRPr lang="en-US" sz="1050" b="0" i="0" dirty="0">
                        <a:solidFill>
                          <a:schemeClr val="tx1"/>
                        </a:solidFill>
                        <a:latin typeface="Georgia Pro" panose="02040502050405020303" pitchFamily="18" charset="0"/>
                      </a:endParaRPr>
                    </a:p>
                  </a:txBody>
                  <a:tcPr marL="155308" marT="77655" marB="7765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7197862"/>
                  </a:ext>
                </a:extLst>
              </a:tr>
            </a:tbl>
          </a:graphicData>
        </a:graphic>
      </p:graphicFrame>
    </p:spTree>
    <p:extLst>
      <p:ext uri="{BB962C8B-B14F-4D97-AF65-F5344CB8AC3E}">
        <p14:creationId xmlns:p14="http://schemas.microsoft.com/office/powerpoint/2010/main" val="3685781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Shape 258">
            <a:extLst>
              <a:ext uri="{FF2B5EF4-FFF2-40B4-BE49-F238E27FC236}">
                <a16:creationId xmlns:a16="http://schemas.microsoft.com/office/drawing/2014/main" id="{83FFED89-679E-FB86-D60A-3FD808111475}"/>
              </a:ext>
            </a:extLst>
          </p:cNvPr>
          <p:cNvSpPr/>
          <p:nvPr/>
        </p:nvSpPr>
        <p:spPr>
          <a:xfrm flipV="1">
            <a:off x="0" y="0"/>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6"/>
          </a:solidFill>
          <a:ln w="12700">
            <a:miter lim="400000"/>
          </a:ln>
        </p:spPr>
        <p:txBody>
          <a:bodyPr lIns="50800" tIns="50800" rIns="50800" bIns="50800" anchor="ctr"/>
          <a:lstStyle/>
          <a:p>
            <a:pPr marL="0" marR="0" lvl="0" indent="0" algn="l" defTabSz="6858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3200" b="0" i="0" u="none" strike="noStrike" kern="1200" cap="none" spc="0" normalizeH="0" baseline="0" noProof="0" dirty="0">
              <a:ln>
                <a:noFill/>
              </a:ln>
              <a:solidFill>
                <a:srgbClr val="EE0000"/>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4365774F-A971-5E77-A932-AAEA12E314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57" y="-3175"/>
            <a:ext cx="4005742" cy="5149850"/>
          </a:xfrm>
          <a:custGeom>
            <a:avLst/>
            <a:gdLst>
              <a:gd name="connsiteX0" fmla="*/ 901303 w 4005742"/>
              <a:gd name="connsiteY0" fmla="*/ 0 h 5149850"/>
              <a:gd name="connsiteX1" fmla="*/ 4005742 w 4005742"/>
              <a:gd name="connsiteY1" fmla="*/ 1763 h 5149850"/>
              <a:gd name="connsiteX2" fmla="*/ 2632914 w 4005742"/>
              <a:gd name="connsiteY2" fmla="*/ 4055113 h 5149850"/>
              <a:gd name="connsiteX3" fmla="*/ 2267481 w 4005742"/>
              <a:gd name="connsiteY3" fmla="*/ 5146117 h 5149850"/>
              <a:gd name="connsiteX4" fmla="*/ 0 w 4005742"/>
              <a:gd name="connsiteY4" fmla="*/ 5149850 h 5149850"/>
              <a:gd name="connsiteX5" fmla="*/ 16 w 4005742"/>
              <a:gd name="connsiteY5" fmla="*/ 2637820 h 5149850"/>
              <a:gd name="connsiteX6" fmla="*/ 901303 w 4005742"/>
              <a:gd name="connsiteY6" fmla="*/ 0 h 51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5742" h="5149850">
                <a:moveTo>
                  <a:pt x="901303" y="0"/>
                </a:moveTo>
                <a:lnTo>
                  <a:pt x="4005742" y="1763"/>
                </a:lnTo>
                <a:lnTo>
                  <a:pt x="2632914" y="4055113"/>
                </a:lnTo>
                <a:lnTo>
                  <a:pt x="2267481" y="5146117"/>
                </a:lnTo>
                <a:lnTo>
                  <a:pt x="0" y="5149850"/>
                </a:lnTo>
                <a:cubicBezTo>
                  <a:pt x="5" y="4312507"/>
                  <a:pt x="11" y="3475164"/>
                  <a:pt x="16" y="2637820"/>
                </a:cubicBezTo>
                <a:lnTo>
                  <a:pt x="901303" y="0"/>
                </a:lnTo>
                <a:close/>
              </a:path>
            </a:pathLst>
          </a:custGeom>
        </p:spPr>
      </p:pic>
      <p:sp>
        <p:nvSpPr>
          <p:cNvPr id="16" name="Slide Number Placeholder 1">
            <a:extLst>
              <a:ext uri="{FF2B5EF4-FFF2-40B4-BE49-F238E27FC236}">
                <a16:creationId xmlns:a16="http://schemas.microsoft.com/office/drawing/2014/main" id="{F51F438B-10F0-3F84-EF19-2AAFD3EB11A6}"/>
              </a:ext>
            </a:extLst>
          </p:cNvPr>
          <p:cNvSpPr>
            <a:spLocks noGrp="1"/>
          </p:cNvSpPr>
          <p:nvPr>
            <p:ph type="sldNum" sz="quarter" idx="10"/>
          </p:nvPr>
        </p:nvSpPr>
        <p:spPr>
          <a:xfrm>
            <a:off x="8732520" y="4846320"/>
            <a:ext cx="365760" cy="273844"/>
          </a:xfrm>
        </p:spPr>
        <p:txBody>
          <a:bodyPr/>
          <a:lstStyle/>
          <a:p>
            <a:fld id="{B860EA5E-C501-EE46-95BA-D6951046621D}" type="slidenum">
              <a:rPr lang="en-US" smtClean="0">
                <a:solidFill>
                  <a:srgbClr val="40474B"/>
                </a:solidFill>
              </a:rPr>
              <a:t>11</a:t>
            </a:fld>
            <a:endParaRPr lang="en-US" dirty="0">
              <a:solidFill>
                <a:srgbClr val="40474B"/>
              </a:solidFill>
            </a:endParaRPr>
          </a:p>
        </p:txBody>
      </p:sp>
      <p:sp>
        <p:nvSpPr>
          <p:cNvPr id="17" name="Title 4">
            <a:extLst>
              <a:ext uri="{FF2B5EF4-FFF2-40B4-BE49-F238E27FC236}">
                <a16:creationId xmlns:a16="http://schemas.microsoft.com/office/drawing/2014/main" id="{3D63D016-978A-C1D3-F93D-BBCC40DAEA7F}"/>
              </a:ext>
            </a:extLst>
          </p:cNvPr>
          <p:cNvSpPr txBox="1">
            <a:spLocks/>
          </p:cNvSpPr>
          <p:nvPr/>
        </p:nvSpPr>
        <p:spPr>
          <a:xfrm>
            <a:off x="3767540" y="1264785"/>
            <a:ext cx="5051340" cy="320913"/>
          </a:xfrm>
          <a:prstGeom prst="rect">
            <a:avLst/>
          </a:prstGeom>
        </p:spPr>
        <p:txBody>
          <a:bodyPr anchor="t" anchorCtr="0"/>
          <a:lstStyle>
            <a:lvl1pPr algn="l" defTabSz="685800" rtl="0" eaLnBrk="1" latinLnBrk="0" hangingPunct="1">
              <a:lnSpc>
                <a:spcPct val="100000"/>
              </a:lnSpc>
              <a:spcBef>
                <a:spcPct val="0"/>
              </a:spcBef>
              <a:buNone/>
              <a:defRPr sz="2000" kern="1200" cap="all" baseline="0">
                <a:solidFill>
                  <a:schemeClr val="tx1"/>
                </a:solidFill>
                <a:latin typeface="Impact" panose="020B0806030902050204" pitchFamily="34" charset="0"/>
                <a:ea typeface="+mj-ea"/>
                <a:cs typeface="+mj-cs"/>
              </a:defRPr>
            </a:lvl1pPr>
          </a:lstStyle>
          <a:p>
            <a:r>
              <a:rPr lang="en-US" dirty="0"/>
              <a:t>TAX ADVANTAGES with </a:t>
            </a:r>
            <a:r>
              <a:rPr lang="en-US" dirty="0" err="1"/>
              <a:t>PreTax</a:t>
            </a:r>
            <a:r>
              <a:rPr lang="en-US" dirty="0"/>
              <a:t> contributions</a:t>
            </a:r>
          </a:p>
        </p:txBody>
      </p:sp>
      <p:sp>
        <p:nvSpPr>
          <p:cNvPr id="18" name="Content Placeholder 2">
            <a:extLst>
              <a:ext uri="{FF2B5EF4-FFF2-40B4-BE49-F238E27FC236}">
                <a16:creationId xmlns:a16="http://schemas.microsoft.com/office/drawing/2014/main" id="{6459A2D8-52E0-CFCE-3A5A-AAD174338EC2}"/>
              </a:ext>
            </a:extLst>
          </p:cNvPr>
          <p:cNvSpPr txBox="1">
            <a:spLocks/>
          </p:cNvSpPr>
          <p:nvPr/>
        </p:nvSpPr>
        <p:spPr>
          <a:xfrm>
            <a:off x="3905250" y="3594840"/>
            <a:ext cx="4546599" cy="47261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33350" lvl="1" indent="0">
              <a:lnSpc>
                <a:spcPct val="100000"/>
              </a:lnSpc>
              <a:spcBef>
                <a:spcPts val="0"/>
              </a:spcBef>
              <a:buNone/>
              <a:defRPr/>
            </a:pPr>
            <a:r>
              <a:rPr lang="en-US" sz="1200" dirty="0">
                <a:latin typeface="Georgia" panose="02040502050405020303" pitchFamily="18" charset="0"/>
              </a:rPr>
              <a:t>Contributions are made to the account before taxes. Therefore, your taxable income is reduced by the amount you contribute. </a:t>
            </a:r>
          </a:p>
        </p:txBody>
      </p:sp>
      <p:sp>
        <p:nvSpPr>
          <p:cNvPr id="23" name="Content Placeholder 2">
            <a:extLst>
              <a:ext uri="{FF2B5EF4-FFF2-40B4-BE49-F238E27FC236}">
                <a16:creationId xmlns:a16="http://schemas.microsoft.com/office/drawing/2014/main" id="{CEF716DC-839F-E8DB-5059-B472F368FC7B}"/>
              </a:ext>
            </a:extLst>
          </p:cNvPr>
          <p:cNvSpPr txBox="1">
            <a:spLocks/>
          </p:cNvSpPr>
          <p:nvPr/>
        </p:nvSpPr>
        <p:spPr>
          <a:xfrm>
            <a:off x="3937001" y="4697560"/>
            <a:ext cx="3798732" cy="422604"/>
          </a:xfrm>
          <a:prstGeom prst="rect">
            <a:avLst/>
          </a:prstGeom>
        </p:spPr>
        <p:txBody>
          <a:bodyPr anchor="t"/>
          <a:lst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dirty="0">
                <a:solidFill>
                  <a:schemeClr val="tx2">
                    <a:lumMod val="50000"/>
                  </a:schemeClr>
                </a:solidFill>
              </a:rPr>
              <a:t>Generally, pre-tax contributions, plus investment earnings and dividends, are subject to income taxes upon withdrawal.</a:t>
            </a:r>
          </a:p>
        </p:txBody>
      </p:sp>
      <p:sp>
        <p:nvSpPr>
          <p:cNvPr id="2" name="TextBox 1">
            <a:extLst>
              <a:ext uri="{FF2B5EF4-FFF2-40B4-BE49-F238E27FC236}">
                <a16:creationId xmlns:a16="http://schemas.microsoft.com/office/drawing/2014/main" id="{33C75894-E234-50FB-93D3-B06087EA8351}"/>
              </a:ext>
            </a:extLst>
          </p:cNvPr>
          <p:cNvSpPr txBox="1"/>
          <p:nvPr/>
        </p:nvSpPr>
        <p:spPr>
          <a:xfrm>
            <a:off x="4650642" y="2077114"/>
            <a:ext cx="352391" cy="646331"/>
          </a:xfrm>
          <a:prstGeom prst="rect">
            <a:avLst/>
          </a:prstGeom>
          <a:noFill/>
        </p:spPr>
        <p:txBody>
          <a:bodyPr wrap="square" rtlCol="0">
            <a:spAutoFit/>
          </a:bodyPr>
          <a:lstStyle/>
          <a:p>
            <a:r>
              <a:rPr lang="en-US" sz="3600" dirty="0">
                <a:solidFill>
                  <a:schemeClr val="tx2"/>
                </a:solidFill>
                <a:latin typeface="Arial"/>
                <a:cs typeface="Arial"/>
              </a:rPr>
              <a:t>-</a:t>
            </a:r>
          </a:p>
        </p:txBody>
      </p:sp>
      <p:sp>
        <p:nvSpPr>
          <p:cNvPr id="3" name="TextBox 2">
            <a:extLst>
              <a:ext uri="{FF2B5EF4-FFF2-40B4-BE49-F238E27FC236}">
                <a16:creationId xmlns:a16="http://schemas.microsoft.com/office/drawing/2014/main" id="{3A19DCB9-BBE0-3BA3-E771-4D507BD7D2E5}"/>
              </a:ext>
            </a:extLst>
          </p:cNvPr>
          <p:cNvSpPr txBox="1"/>
          <p:nvPr/>
        </p:nvSpPr>
        <p:spPr>
          <a:xfrm>
            <a:off x="4640334" y="2533632"/>
            <a:ext cx="508769" cy="646331"/>
          </a:xfrm>
          <a:prstGeom prst="rect">
            <a:avLst/>
          </a:prstGeom>
          <a:noFill/>
        </p:spPr>
        <p:txBody>
          <a:bodyPr wrap="square" rtlCol="0">
            <a:spAutoFit/>
          </a:bodyPr>
          <a:lstStyle/>
          <a:p>
            <a:r>
              <a:rPr lang="en-US" sz="3600" dirty="0">
                <a:solidFill>
                  <a:schemeClr val="tx2"/>
                </a:solidFill>
                <a:latin typeface="Arial"/>
                <a:cs typeface="Arial"/>
              </a:rPr>
              <a:t>=</a:t>
            </a:r>
          </a:p>
        </p:txBody>
      </p:sp>
      <p:cxnSp>
        <p:nvCxnSpPr>
          <p:cNvPr id="4" name="Straight Connector 3">
            <a:extLst>
              <a:ext uri="{FF2B5EF4-FFF2-40B4-BE49-F238E27FC236}">
                <a16:creationId xmlns:a16="http://schemas.microsoft.com/office/drawing/2014/main" id="{F2B83824-2A71-0CA9-AA5D-1A5743B47663}"/>
              </a:ext>
            </a:extLst>
          </p:cNvPr>
          <p:cNvCxnSpPr>
            <a:cxnSpLocks/>
          </p:cNvCxnSpPr>
          <p:nvPr/>
        </p:nvCxnSpPr>
        <p:spPr>
          <a:xfrm>
            <a:off x="5287617" y="2621399"/>
            <a:ext cx="2035534" cy="0"/>
          </a:xfrm>
          <a:prstGeom prst="line">
            <a:avLst/>
          </a:prstGeom>
          <a:ln w="9525" cmpd="sng">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2014212A-CEB8-2511-71A7-F0DCFCC8EF39}"/>
              </a:ext>
            </a:extLst>
          </p:cNvPr>
          <p:cNvSpPr txBox="1"/>
          <p:nvPr/>
        </p:nvSpPr>
        <p:spPr>
          <a:xfrm>
            <a:off x="4806754" y="1906537"/>
            <a:ext cx="3541229" cy="773083"/>
          </a:xfrm>
          <a:prstGeom prst="rect">
            <a:avLst/>
          </a:prstGeom>
          <a:noFill/>
        </p:spPr>
        <p:txBody>
          <a:bodyPr wrap="none" lIns="0" tIns="0" rIns="0" bIns="0" rtlCol="0">
            <a:noAutofit/>
          </a:bodyPr>
          <a:lstStyle/>
          <a:p>
            <a:r>
              <a:rPr lang="en-US" sz="2000" b="1" dirty="0">
                <a:solidFill>
                  <a:schemeClr val="accent6"/>
                </a:solidFill>
                <a:latin typeface="Georgia Pro" panose="02040502050405020303" pitchFamily="18" charset="0"/>
                <a:cs typeface="Arial"/>
              </a:rPr>
              <a:t>	</a:t>
            </a:r>
            <a:r>
              <a:rPr lang="en-US" sz="1200" dirty="0">
                <a:latin typeface="Arial"/>
                <a:cs typeface="Arial"/>
              </a:rPr>
              <a:t>ANNUAL INCOME</a:t>
            </a:r>
            <a:endParaRPr lang="en-US" sz="2133" dirty="0">
              <a:latin typeface="Arial"/>
              <a:cs typeface="Arial"/>
            </a:endParaRPr>
          </a:p>
          <a:p>
            <a:r>
              <a:rPr lang="en-US" sz="2000" b="1" dirty="0">
                <a:solidFill>
                  <a:schemeClr val="accent6"/>
                </a:solidFill>
                <a:latin typeface="Georgia Pro" panose="02040502050405020303" pitchFamily="18" charset="0"/>
                <a:cs typeface="Arial"/>
              </a:rPr>
              <a:t>	</a:t>
            </a:r>
            <a:r>
              <a:rPr lang="en-US" sz="1200" dirty="0">
                <a:latin typeface="Arial"/>
                <a:cs typeface="Arial"/>
              </a:rPr>
              <a:t>PRETAX CONTRIBUTION</a:t>
            </a:r>
            <a:endParaRPr lang="en-US" sz="2133" dirty="0">
              <a:latin typeface="Arial"/>
              <a:cs typeface="Arial"/>
            </a:endParaRPr>
          </a:p>
        </p:txBody>
      </p:sp>
      <p:sp>
        <p:nvSpPr>
          <p:cNvPr id="6" name="TextBox 5">
            <a:extLst>
              <a:ext uri="{FF2B5EF4-FFF2-40B4-BE49-F238E27FC236}">
                <a16:creationId xmlns:a16="http://schemas.microsoft.com/office/drawing/2014/main" id="{9A46BC93-3347-B388-40C2-81ED9FC16EC0}"/>
              </a:ext>
            </a:extLst>
          </p:cNvPr>
          <p:cNvSpPr txBox="1"/>
          <p:nvPr/>
        </p:nvSpPr>
        <p:spPr>
          <a:xfrm>
            <a:off x="5217476" y="2728226"/>
            <a:ext cx="1642820" cy="461665"/>
          </a:xfrm>
          <a:prstGeom prst="rect">
            <a:avLst/>
          </a:prstGeom>
          <a:noFill/>
        </p:spPr>
        <p:txBody>
          <a:bodyPr wrap="square" rtlCol="0">
            <a:spAutoFit/>
          </a:bodyPr>
          <a:lstStyle/>
          <a:p>
            <a:pPr>
              <a:buClr>
                <a:schemeClr val="bg1"/>
              </a:buClr>
              <a:buSzPct val="85000"/>
            </a:pPr>
            <a:r>
              <a:rPr lang="en-US" sz="1200" dirty="0">
                <a:cs typeface="Arial"/>
              </a:rPr>
              <a:t>LOWER current taxable income</a:t>
            </a:r>
            <a:endParaRPr lang="en-US" sz="1200" dirty="0"/>
          </a:p>
        </p:txBody>
      </p:sp>
    </p:spTree>
    <p:extLst>
      <p:ext uri="{BB962C8B-B14F-4D97-AF65-F5344CB8AC3E}">
        <p14:creationId xmlns:p14="http://schemas.microsoft.com/office/powerpoint/2010/main" val="260969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AEF70E4-C3D1-BE4F-9778-DFD7C8604CE6}"/>
              </a:ext>
            </a:extLst>
          </p:cNvPr>
          <p:cNvSpPr>
            <a:spLocks noGrp="1"/>
          </p:cNvSpPr>
          <p:nvPr>
            <p:ph type="title"/>
          </p:nvPr>
        </p:nvSpPr>
        <p:spPr/>
        <p:txBody>
          <a:bodyPr/>
          <a:lstStyle/>
          <a:p>
            <a:r>
              <a:rPr lang="en-US" dirty="0"/>
              <a:t>TIME IS ON YOUR SIDE</a:t>
            </a:r>
          </a:p>
        </p:txBody>
      </p:sp>
      <p:sp>
        <p:nvSpPr>
          <p:cNvPr id="4" name="Slide Number Placeholder 3">
            <a:extLst>
              <a:ext uri="{FF2B5EF4-FFF2-40B4-BE49-F238E27FC236}">
                <a16:creationId xmlns:a16="http://schemas.microsoft.com/office/drawing/2014/main" id="{624079C1-66B8-C343-A968-300C6270E6CB}"/>
              </a:ext>
            </a:extLst>
          </p:cNvPr>
          <p:cNvSpPr>
            <a:spLocks noGrp="1"/>
          </p:cNvSpPr>
          <p:nvPr>
            <p:ph type="sldNum" sz="quarter" idx="10"/>
          </p:nvPr>
        </p:nvSpPr>
        <p:spPr>
          <a:xfrm>
            <a:off x="8732520" y="4846320"/>
            <a:ext cx="365760" cy="273844"/>
          </a:xfrm>
        </p:spPr>
        <p:txBody>
          <a:bodyPr/>
          <a:lstStyle/>
          <a:p>
            <a:fld id="{716BC1C3-C832-FA4C-9911-3E1C355083BA}" type="slidenum">
              <a:rPr lang="en-US" smtClean="0"/>
              <a:pPr/>
              <a:t>12</a:t>
            </a:fld>
            <a:endParaRPr lang="en-US" dirty="0"/>
          </a:p>
        </p:txBody>
      </p:sp>
      <p:sp>
        <p:nvSpPr>
          <p:cNvPr id="5" name="Content Placeholder 3">
            <a:extLst>
              <a:ext uri="{FF2B5EF4-FFF2-40B4-BE49-F238E27FC236}">
                <a16:creationId xmlns:a16="http://schemas.microsoft.com/office/drawing/2014/main" id="{FCC2932C-1371-864D-9350-A85FC0A8FECF}"/>
              </a:ext>
            </a:extLst>
          </p:cNvPr>
          <p:cNvSpPr txBox="1">
            <a:spLocks/>
          </p:cNvSpPr>
          <p:nvPr/>
        </p:nvSpPr>
        <p:spPr>
          <a:xfrm>
            <a:off x="382505" y="1170611"/>
            <a:ext cx="8474777" cy="307777"/>
          </a:xfrm>
          <a:prstGeom prst="rect">
            <a:avLst/>
          </a:prstGeom>
          <a:noFill/>
        </p:spPr>
        <p:txBody>
          <a:bodyPr wrap="square" rtlCol="0">
            <a:spAutoFit/>
          </a:bodyPr>
          <a:lstStyle/>
          <a:p>
            <a:pPr defTabSz="609022"/>
            <a:r>
              <a:rPr lang="en-US" sz="1400" b="1" dirty="0">
                <a:solidFill>
                  <a:schemeClr val="accent6"/>
                </a:solidFill>
              </a:rPr>
              <a:t>DON’T DELAY</a:t>
            </a:r>
          </a:p>
        </p:txBody>
      </p:sp>
      <p:sp>
        <p:nvSpPr>
          <p:cNvPr id="6" name="Content Placeholder 12">
            <a:extLst>
              <a:ext uri="{FF2B5EF4-FFF2-40B4-BE49-F238E27FC236}">
                <a16:creationId xmlns:a16="http://schemas.microsoft.com/office/drawing/2014/main" id="{2B47D85C-E9E2-974B-80DF-98E1B5A3C331}"/>
              </a:ext>
            </a:extLst>
          </p:cNvPr>
          <p:cNvSpPr txBox="1">
            <a:spLocks/>
          </p:cNvSpPr>
          <p:nvPr/>
        </p:nvSpPr>
        <p:spPr>
          <a:xfrm>
            <a:off x="386493" y="1405978"/>
            <a:ext cx="5614595" cy="320913"/>
          </a:xfrm>
          <a:prstGeom prst="rect">
            <a:avLst/>
          </a:prstGeom>
        </p:spPr>
        <p:txBody>
          <a:bodyPr anchor="t"/>
          <a:lst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800"/>
              </a:spcBef>
              <a:spcAft>
                <a:spcPts val="800"/>
              </a:spcAft>
              <a:buSzPct val="125000"/>
              <a:buNone/>
            </a:pPr>
            <a:r>
              <a:rPr lang="en-US" sz="1200" dirty="0">
                <a:solidFill>
                  <a:schemeClr val="tx1"/>
                </a:solidFill>
                <a:latin typeface="+mn-lt"/>
              </a:rPr>
              <a:t>Even the smallest contribution can have a big impact down the road. </a:t>
            </a:r>
            <a:endParaRPr lang="en-US" sz="2000" dirty="0">
              <a:solidFill>
                <a:schemeClr val="accent1"/>
              </a:solidFill>
            </a:endParaRPr>
          </a:p>
        </p:txBody>
      </p:sp>
      <p:sp>
        <p:nvSpPr>
          <p:cNvPr id="12" name="Content Placeholder 12">
            <a:extLst>
              <a:ext uri="{FF2B5EF4-FFF2-40B4-BE49-F238E27FC236}">
                <a16:creationId xmlns:a16="http://schemas.microsoft.com/office/drawing/2014/main" id="{DEC77197-E275-124D-A8D3-7A95CC65034B}"/>
              </a:ext>
            </a:extLst>
          </p:cNvPr>
          <p:cNvSpPr txBox="1">
            <a:spLocks/>
          </p:cNvSpPr>
          <p:nvPr/>
        </p:nvSpPr>
        <p:spPr>
          <a:xfrm>
            <a:off x="395484" y="4725347"/>
            <a:ext cx="6543733" cy="418153"/>
          </a:xfrm>
          <a:prstGeom prst="rect">
            <a:avLst/>
          </a:prstGeom>
        </p:spPr>
        <p:txBody>
          <a:bodyPr anchor="t"/>
          <a:lst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SzPct val="125000"/>
              <a:buNone/>
            </a:pPr>
            <a:r>
              <a:rPr lang="en-US" sz="1000" dirty="0">
                <a:solidFill>
                  <a:schemeClr val="tx1"/>
                </a:solidFill>
              </a:rPr>
              <a:t>Source: bankrate.com/calculators</a:t>
            </a:r>
          </a:p>
          <a:p>
            <a:pPr marL="0" indent="0">
              <a:spcBef>
                <a:spcPts val="0"/>
              </a:spcBef>
              <a:buSzPct val="125000"/>
              <a:buNone/>
            </a:pPr>
            <a:r>
              <a:rPr lang="en-US" sz="1000" dirty="0">
                <a:solidFill>
                  <a:schemeClr val="tx1"/>
                </a:solidFill>
              </a:rPr>
              <a:t>Illustration is hypothetical and not meant to reflect the return of any specific investment.</a:t>
            </a:r>
          </a:p>
        </p:txBody>
      </p:sp>
      <p:grpSp>
        <p:nvGrpSpPr>
          <p:cNvPr id="8" name="Group 7">
            <a:extLst>
              <a:ext uri="{FF2B5EF4-FFF2-40B4-BE49-F238E27FC236}">
                <a16:creationId xmlns:a16="http://schemas.microsoft.com/office/drawing/2014/main" id="{1B77150B-25A6-738F-B7E9-FFA10B320F4D}"/>
              </a:ext>
            </a:extLst>
          </p:cNvPr>
          <p:cNvGrpSpPr/>
          <p:nvPr/>
        </p:nvGrpSpPr>
        <p:grpSpPr>
          <a:xfrm>
            <a:off x="359413" y="1931129"/>
            <a:ext cx="5037878" cy="2526492"/>
            <a:chOff x="359413" y="1931129"/>
            <a:chExt cx="5037878" cy="2526492"/>
          </a:xfrm>
        </p:grpSpPr>
        <p:sp>
          <p:nvSpPr>
            <p:cNvPr id="9" name="Freeform 8">
              <a:extLst>
                <a:ext uri="{FF2B5EF4-FFF2-40B4-BE49-F238E27FC236}">
                  <a16:creationId xmlns:a16="http://schemas.microsoft.com/office/drawing/2014/main" id="{DECAEAEC-6CE8-2276-3BB5-7FB5D40C1BAE}"/>
                </a:ext>
              </a:extLst>
            </p:cNvPr>
            <p:cNvSpPr/>
            <p:nvPr/>
          </p:nvSpPr>
          <p:spPr>
            <a:xfrm>
              <a:off x="894862" y="2000738"/>
              <a:ext cx="3259015" cy="1817077"/>
            </a:xfrm>
            <a:custGeom>
              <a:avLst/>
              <a:gdLst>
                <a:gd name="connsiteX0" fmla="*/ 0 w 3259015"/>
                <a:gd name="connsiteY0" fmla="*/ 1817077 h 1817077"/>
                <a:gd name="connsiteX1" fmla="*/ 254000 w 3259015"/>
                <a:gd name="connsiteY1" fmla="*/ 1563077 h 1817077"/>
                <a:gd name="connsiteX2" fmla="*/ 683846 w 3259015"/>
                <a:gd name="connsiteY2" fmla="*/ 1309077 h 1817077"/>
                <a:gd name="connsiteX3" fmla="*/ 1148861 w 3259015"/>
                <a:gd name="connsiteY3" fmla="*/ 1191847 h 1817077"/>
                <a:gd name="connsiteX4" fmla="*/ 1559169 w 3259015"/>
                <a:gd name="connsiteY4" fmla="*/ 871416 h 1817077"/>
                <a:gd name="connsiteX5" fmla="*/ 2004646 w 3259015"/>
                <a:gd name="connsiteY5" fmla="*/ 730739 h 1817077"/>
                <a:gd name="connsiteX6" fmla="*/ 2465753 w 3259015"/>
                <a:gd name="connsiteY6" fmla="*/ 390770 h 1817077"/>
                <a:gd name="connsiteX7" fmla="*/ 2864338 w 3259015"/>
                <a:gd name="connsiteY7" fmla="*/ 285262 h 1817077"/>
                <a:gd name="connsiteX8" fmla="*/ 3259015 w 3259015"/>
                <a:gd name="connsiteY8" fmla="*/ 0 h 1817077"/>
                <a:gd name="connsiteX9" fmla="*/ 3259015 w 3259015"/>
                <a:gd name="connsiteY9" fmla="*/ 0 h 1817077"/>
                <a:gd name="connsiteX10" fmla="*/ 3259015 w 3259015"/>
                <a:gd name="connsiteY10" fmla="*/ 0 h 1817077"/>
                <a:gd name="connsiteX11" fmla="*/ 3259015 w 3259015"/>
                <a:gd name="connsiteY11" fmla="*/ 0 h 181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9015" h="1817077">
                  <a:moveTo>
                    <a:pt x="0" y="1817077"/>
                  </a:moveTo>
                  <a:lnTo>
                    <a:pt x="254000" y="1563077"/>
                  </a:lnTo>
                  <a:lnTo>
                    <a:pt x="683846" y="1309077"/>
                  </a:lnTo>
                  <a:lnTo>
                    <a:pt x="1148861" y="1191847"/>
                  </a:lnTo>
                  <a:lnTo>
                    <a:pt x="1559169" y="871416"/>
                  </a:lnTo>
                  <a:lnTo>
                    <a:pt x="2004646" y="730739"/>
                  </a:lnTo>
                  <a:lnTo>
                    <a:pt x="2465753" y="390770"/>
                  </a:lnTo>
                  <a:lnTo>
                    <a:pt x="2864338" y="285262"/>
                  </a:lnTo>
                  <a:lnTo>
                    <a:pt x="3259015" y="0"/>
                  </a:lnTo>
                  <a:lnTo>
                    <a:pt x="3259015" y="0"/>
                  </a:lnTo>
                  <a:lnTo>
                    <a:pt x="3259015" y="0"/>
                  </a:lnTo>
                  <a:lnTo>
                    <a:pt x="3259015" y="0"/>
                  </a:lnTo>
                </a:path>
              </a:pathLst>
            </a:custGeom>
            <a:noFill/>
            <a:ln w="19050">
              <a:solidFill>
                <a:schemeClr val="accent6"/>
              </a:solidFill>
              <a:headEnd type="none"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EAA90C3D-C8CC-B445-3455-81D618365963}"/>
                </a:ext>
              </a:extLst>
            </p:cNvPr>
            <p:cNvSpPr/>
            <p:nvPr/>
          </p:nvSpPr>
          <p:spPr>
            <a:xfrm>
              <a:off x="1920429" y="3291319"/>
              <a:ext cx="2225633" cy="609600"/>
            </a:xfrm>
            <a:custGeom>
              <a:avLst/>
              <a:gdLst>
                <a:gd name="connsiteX0" fmla="*/ 0 w 2356339"/>
                <a:gd name="connsiteY0" fmla="*/ 609600 h 609600"/>
                <a:gd name="connsiteX1" fmla="*/ 187569 w 2356339"/>
                <a:gd name="connsiteY1" fmla="*/ 504093 h 609600"/>
                <a:gd name="connsiteX2" fmla="*/ 715108 w 2356339"/>
                <a:gd name="connsiteY2" fmla="*/ 414216 h 609600"/>
                <a:gd name="connsiteX3" fmla="*/ 1180123 w 2356339"/>
                <a:gd name="connsiteY3" fmla="*/ 214923 h 609600"/>
                <a:gd name="connsiteX4" fmla="*/ 1641231 w 2356339"/>
                <a:gd name="connsiteY4" fmla="*/ 230554 h 609600"/>
                <a:gd name="connsiteX5" fmla="*/ 2356339 w 2356339"/>
                <a:gd name="connsiteY5" fmla="*/ 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6339" h="609600">
                  <a:moveTo>
                    <a:pt x="0" y="609600"/>
                  </a:moveTo>
                  <a:lnTo>
                    <a:pt x="187569" y="504093"/>
                  </a:lnTo>
                  <a:lnTo>
                    <a:pt x="715108" y="414216"/>
                  </a:lnTo>
                  <a:lnTo>
                    <a:pt x="1180123" y="214923"/>
                  </a:lnTo>
                  <a:lnTo>
                    <a:pt x="1641231" y="230554"/>
                  </a:lnTo>
                  <a:lnTo>
                    <a:pt x="2356339" y="0"/>
                  </a:lnTo>
                </a:path>
              </a:pathLst>
            </a:custGeom>
            <a:noFill/>
            <a:ln w="19050">
              <a:solidFill>
                <a:schemeClr val="tx2"/>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 name="Group 37">
              <a:extLst>
                <a:ext uri="{FF2B5EF4-FFF2-40B4-BE49-F238E27FC236}">
                  <a16:creationId xmlns:a16="http://schemas.microsoft.com/office/drawing/2014/main" id="{6B356B25-52C9-35FB-B32E-E05C7BBA5CF1}"/>
                </a:ext>
              </a:extLst>
            </p:cNvPr>
            <p:cNvGrpSpPr/>
            <p:nvPr/>
          </p:nvGrpSpPr>
          <p:grpSpPr>
            <a:xfrm>
              <a:off x="359413" y="4206954"/>
              <a:ext cx="3967336" cy="250667"/>
              <a:chOff x="359413" y="4569981"/>
              <a:chExt cx="3967336" cy="250667"/>
            </a:xfrm>
          </p:grpSpPr>
          <p:cxnSp>
            <p:nvCxnSpPr>
              <p:cNvPr id="54" name="Straight Connector 53">
                <a:extLst>
                  <a:ext uri="{FF2B5EF4-FFF2-40B4-BE49-F238E27FC236}">
                    <a16:creationId xmlns:a16="http://schemas.microsoft.com/office/drawing/2014/main" id="{850B9454-A6DB-4C72-9DC1-8655D1A3EBBB}"/>
                  </a:ext>
                </a:extLst>
              </p:cNvPr>
              <p:cNvCxnSpPr>
                <a:cxnSpLocks/>
              </p:cNvCxnSpPr>
              <p:nvPr/>
            </p:nvCxnSpPr>
            <p:spPr>
              <a:xfrm>
                <a:off x="694593" y="4596113"/>
                <a:ext cx="348566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A7BAE3A4-73F8-6ADC-19B9-96FFC6453D0F}"/>
                  </a:ext>
                </a:extLst>
              </p:cNvPr>
              <p:cNvGrpSpPr/>
              <p:nvPr/>
            </p:nvGrpSpPr>
            <p:grpSpPr>
              <a:xfrm>
                <a:off x="687753" y="4569981"/>
                <a:ext cx="3495675" cy="58616"/>
                <a:chOff x="687753" y="4212492"/>
                <a:chExt cx="3495675" cy="58616"/>
              </a:xfrm>
            </p:grpSpPr>
            <p:cxnSp>
              <p:nvCxnSpPr>
                <p:cNvPr id="59" name="Straight Connector 58">
                  <a:extLst>
                    <a:ext uri="{FF2B5EF4-FFF2-40B4-BE49-F238E27FC236}">
                      <a16:creationId xmlns:a16="http://schemas.microsoft.com/office/drawing/2014/main" id="{7AF37D12-EB13-9C99-2E49-AE243D8ED842}"/>
                    </a:ext>
                  </a:extLst>
                </p:cNvPr>
                <p:cNvCxnSpPr/>
                <p:nvPr/>
              </p:nvCxnSpPr>
              <p:spPr>
                <a:xfrm>
                  <a:off x="687753" y="4212492"/>
                  <a:ext cx="0" cy="5861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D565D5E-9410-F11D-90BD-D4ED698D78E8}"/>
                    </a:ext>
                  </a:extLst>
                </p:cNvPr>
                <p:cNvCxnSpPr/>
                <p:nvPr/>
              </p:nvCxnSpPr>
              <p:spPr>
                <a:xfrm>
                  <a:off x="1576753" y="4212492"/>
                  <a:ext cx="0" cy="5861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A2E79CE-C837-EA8D-EB36-14916A50CAF5}"/>
                    </a:ext>
                  </a:extLst>
                </p:cNvPr>
                <p:cNvCxnSpPr/>
                <p:nvPr/>
              </p:nvCxnSpPr>
              <p:spPr>
                <a:xfrm>
                  <a:off x="4183428" y="4212492"/>
                  <a:ext cx="0" cy="5861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56" name="TextBox 55">
                <a:extLst>
                  <a:ext uri="{FF2B5EF4-FFF2-40B4-BE49-F238E27FC236}">
                    <a16:creationId xmlns:a16="http://schemas.microsoft.com/office/drawing/2014/main" id="{70D43466-90C0-5EA9-1017-D7D5A91230AE}"/>
                  </a:ext>
                </a:extLst>
              </p:cNvPr>
              <p:cNvSpPr txBox="1"/>
              <p:nvPr/>
            </p:nvSpPr>
            <p:spPr>
              <a:xfrm>
                <a:off x="359413" y="4612899"/>
                <a:ext cx="498855" cy="207749"/>
              </a:xfrm>
              <a:prstGeom prst="rect">
                <a:avLst/>
              </a:prstGeom>
              <a:noFill/>
            </p:spPr>
            <p:txBody>
              <a:bodyPr wrap="none" rtlCol="0">
                <a:spAutoFit/>
              </a:bodyPr>
              <a:lstStyle/>
              <a:p>
                <a:pPr algn="l">
                  <a:buClr>
                    <a:schemeClr val="bg1"/>
                  </a:buClr>
                  <a:buSzPct val="85000"/>
                </a:pPr>
                <a:r>
                  <a:rPr lang="en-US" sz="750" b="1" dirty="0"/>
                  <a:t>Age 21</a:t>
                </a:r>
              </a:p>
            </p:txBody>
          </p:sp>
          <p:sp>
            <p:nvSpPr>
              <p:cNvPr id="57" name="TextBox 56">
                <a:extLst>
                  <a:ext uri="{FF2B5EF4-FFF2-40B4-BE49-F238E27FC236}">
                    <a16:creationId xmlns:a16="http://schemas.microsoft.com/office/drawing/2014/main" id="{05DA15CB-FB57-4FD1-B4C1-7CF8D0CA76C4}"/>
                  </a:ext>
                </a:extLst>
              </p:cNvPr>
              <p:cNvSpPr txBox="1"/>
              <p:nvPr/>
            </p:nvSpPr>
            <p:spPr>
              <a:xfrm>
                <a:off x="1429610" y="4612899"/>
                <a:ext cx="290464" cy="207749"/>
              </a:xfrm>
              <a:prstGeom prst="rect">
                <a:avLst/>
              </a:prstGeom>
              <a:noFill/>
            </p:spPr>
            <p:txBody>
              <a:bodyPr wrap="none" rtlCol="0">
                <a:spAutoFit/>
              </a:bodyPr>
              <a:lstStyle/>
              <a:p>
                <a:pPr algn="l">
                  <a:buClr>
                    <a:schemeClr val="bg1"/>
                  </a:buClr>
                  <a:buSzPct val="85000"/>
                </a:pPr>
                <a:r>
                  <a:rPr lang="en-US" sz="750" b="1" dirty="0"/>
                  <a:t>35</a:t>
                </a:r>
              </a:p>
            </p:txBody>
          </p:sp>
          <p:sp>
            <p:nvSpPr>
              <p:cNvPr id="58" name="TextBox 57">
                <a:extLst>
                  <a:ext uri="{FF2B5EF4-FFF2-40B4-BE49-F238E27FC236}">
                    <a16:creationId xmlns:a16="http://schemas.microsoft.com/office/drawing/2014/main" id="{8B8E7583-89BC-25F4-427F-679179C8FCB3}"/>
                  </a:ext>
                </a:extLst>
              </p:cNvPr>
              <p:cNvSpPr txBox="1"/>
              <p:nvPr/>
            </p:nvSpPr>
            <p:spPr>
              <a:xfrm>
                <a:off x="4036285" y="4612899"/>
                <a:ext cx="290464" cy="207749"/>
              </a:xfrm>
              <a:prstGeom prst="rect">
                <a:avLst/>
              </a:prstGeom>
              <a:noFill/>
            </p:spPr>
            <p:txBody>
              <a:bodyPr wrap="none" rtlCol="0">
                <a:spAutoFit/>
              </a:bodyPr>
              <a:lstStyle/>
              <a:p>
                <a:pPr algn="l">
                  <a:buClr>
                    <a:schemeClr val="bg1"/>
                  </a:buClr>
                  <a:buSzPct val="85000"/>
                </a:pPr>
                <a:r>
                  <a:rPr lang="en-US" sz="750" b="1" dirty="0"/>
                  <a:t>65</a:t>
                </a:r>
              </a:p>
            </p:txBody>
          </p:sp>
        </p:grpSp>
        <p:grpSp>
          <p:nvGrpSpPr>
            <p:cNvPr id="39" name="Group 38">
              <a:extLst>
                <a:ext uri="{FF2B5EF4-FFF2-40B4-BE49-F238E27FC236}">
                  <a16:creationId xmlns:a16="http://schemas.microsoft.com/office/drawing/2014/main" id="{A41B79CB-C7EB-83E3-4BFF-D6E9F529F0A7}"/>
                </a:ext>
              </a:extLst>
            </p:cNvPr>
            <p:cNvGrpSpPr/>
            <p:nvPr/>
          </p:nvGrpSpPr>
          <p:grpSpPr>
            <a:xfrm>
              <a:off x="501372" y="3730666"/>
              <a:ext cx="425409" cy="425409"/>
              <a:chOff x="501372" y="3730666"/>
              <a:chExt cx="425409" cy="425409"/>
            </a:xfrm>
          </p:grpSpPr>
          <p:pic>
            <p:nvPicPr>
              <p:cNvPr id="52" name="Graphic 51">
                <a:extLst>
                  <a:ext uri="{FF2B5EF4-FFF2-40B4-BE49-F238E27FC236}">
                    <a16:creationId xmlns:a16="http://schemas.microsoft.com/office/drawing/2014/main" id="{EA2C226B-68BF-7937-1158-F95A0086C78C}"/>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23869" t="11385" r="22025" b="31380"/>
              <a:stretch/>
            </p:blipFill>
            <p:spPr>
              <a:xfrm>
                <a:off x="553145" y="3775394"/>
                <a:ext cx="326860" cy="345756"/>
              </a:xfrm>
              <a:prstGeom prst="rect">
                <a:avLst/>
              </a:prstGeom>
            </p:spPr>
          </p:pic>
          <p:sp>
            <p:nvSpPr>
              <p:cNvPr id="53" name="Oval 52">
                <a:extLst>
                  <a:ext uri="{FF2B5EF4-FFF2-40B4-BE49-F238E27FC236}">
                    <a16:creationId xmlns:a16="http://schemas.microsoft.com/office/drawing/2014/main" id="{236C9509-5268-673D-8010-75A058565E28}"/>
                  </a:ext>
                </a:extLst>
              </p:cNvPr>
              <p:cNvSpPr/>
              <p:nvPr/>
            </p:nvSpPr>
            <p:spPr>
              <a:xfrm>
                <a:off x="501372" y="3730666"/>
                <a:ext cx="425409" cy="425409"/>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TextBox 39">
              <a:extLst>
                <a:ext uri="{FF2B5EF4-FFF2-40B4-BE49-F238E27FC236}">
                  <a16:creationId xmlns:a16="http://schemas.microsoft.com/office/drawing/2014/main" id="{091EF27C-A2DA-D22C-0D31-73230C1F40D3}"/>
                </a:ext>
              </a:extLst>
            </p:cNvPr>
            <p:cNvSpPr txBox="1"/>
            <p:nvPr/>
          </p:nvSpPr>
          <p:spPr>
            <a:xfrm>
              <a:off x="461658" y="2299612"/>
              <a:ext cx="1619354" cy="646331"/>
            </a:xfrm>
            <a:prstGeom prst="rect">
              <a:avLst/>
            </a:prstGeom>
            <a:noFill/>
          </p:spPr>
          <p:txBody>
            <a:bodyPr wrap="none" rtlCol="0">
              <a:spAutoFit/>
            </a:bodyPr>
            <a:lstStyle/>
            <a:p>
              <a:pPr algn="l">
                <a:buClr>
                  <a:schemeClr val="bg1"/>
                </a:buClr>
                <a:buSzPct val="85000"/>
              </a:pPr>
              <a:r>
                <a:rPr lang="en-US" sz="1200" dirty="0">
                  <a:latin typeface="Georgia Pro" panose="02040502050405020303" pitchFamily="18" charset="0"/>
                </a:rPr>
                <a:t>Over 44 years, Maria</a:t>
              </a:r>
              <a:br>
                <a:rPr lang="en-US" sz="1200" dirty="0">
                  <a:latin typeface="Georgia Pro" panose="02040502050405020303" pitchFamily="18" charset="0"/>
                </a:rPr>
              </a:br>
              <a:r>
                <a:rPr lang="en-US" sz="1200" dirty="0">
                  <a:latin typeface="Georgia Pro" panose="02040502050405020303" pitchFamily="18" charset="0"/>
                </a:rPr>
                <a:t>contributes $68,640</a:t>
              </a:r>
              <a:br>
                <a:rPr lang="en-US" sz="1200" dirty="0">
                  <a:latin typeface="Georgia Pro" panose="02040502050405020303" pitchFamily="18" charset="0"/>
                </a:rPr>
              </a:br>
              <a:r>
                <a:rPr lang="en-US" sz="1200" dirty="0">
                  <a:latin typeface="Georgia Pro" panose="02040502050405020303" pitchFamily="18" charset="0"/>
                </a:rPr>
                <a:t>and ends up with</a:t>
              </a:r>
            </a:p>
          </p:txBody>
        </p:sp>
        <p:sp>
          <p:nvSpPr>
            <p:cNvPr id="41" name="TextBox 40">
              <a:extLst>
                <a:ext uri="{FF2B5EF4-FFF2-40B4-BE49-F238E27FC236}">
                  <a16:creationId xmlns:a16="http://schemas.microsoft.com/office/drawing/2014/main" id="{1AFEEFA2-0D8D-F2A2-9D31-BA591FEE1A0E}"/>
                </a:ext>
              </a:extLst>
            </p:cNvPr>
            <p:cNvSpPr txBox="1"/>
            <p:nvPr/>
          </p:nvSpPr>
          <p:spPr>
            <a:xfrm>
              <a:off x="444624" y="2863868"/>
              <a:ext cx="1311578" cy="369332"/>
            </a:xfrm>
            <a:prstGeom prst="rect">
              <a:avLst/>
            </a:prstGeom>
            <a:noFill/>
          </p:spPr>
          <p:txBody>
            <a:bodyPr wrap="none" rtlCol="0">
              <a:spAutoFit/>
            </a:bodyPr>
            <a:lstStyle/>
            <a:p>
              <a:pPr algn="l">
                <a:buClr>
                  <a:schemeClr val="bg1"/>
                </a:buClr>
                <a:buSzPct val="85000"/>
              </a:pPr>
              <a:r>
                <a:rPr lang="en-US" b="1" dirty="0">
                  <a:solidFill>
                    <a:schemeClr val="accent6"/>
                  </a:solidFill>
                  <a:latin typeface="Georgia Pro" panose="02040502050405020303" pitchFamily="18" charset="0"/>
                </a:rPr>
                <a:t>$321,659</a:t>
              </a:r>
            </a:p>
          </p:txBody>
        </p:sp>
        <p:sp>
          <p:nvSpPr>
            <p:cNvPr id="42" name="TextBox 41">
              <a:extLst>
                <a:ext uri="{FF2B5EF4-FFF2-40B4-BE49-F238E27FC236}">
                  <a16:creationId xmlns:a16="http://schemas.microsoft.com/office/drawing/2014/main" id="{471F330D-ADA8-ED8B-1944-C594C5D415F0}"/>
                </a:ext>
              </a:extLst>
            </p:cNvPr>
            <p:cNvSpPr txBox="1"/>
            <p:nvPr/>
          </p:nvSpPr>
          <p:spPr>
            <a:xfrm>
              <a:off x="4390350" y="1931129"/>
              <a:ext cx="984565" cy="276999"/>
            </a:xfrm>
            <a:prstGeom prst="rect">
              <a:avLst/>
            </a:prstGeom>
            <a:noFill/>
          </p:spPr>
          <p:txBody>
            <a:bodyPr wrap="none" rtlCol="0">
              <a:spAutoFit/>
            </a:bodyPr>
            <a:lstStyle/>
            <a:p>
              <a:pPr algn="r">
                <a:buClr>
                  <a:schemeClr val="bg1"/>
                </a:buClr>
                <a:buSzPct val="85000"/>
              </a:pPr>
              <a:r>
                <a:rPr lang="en-US" sz="1200" dirty="0">
                  <a:latin typeface="Georgia Pro" panose="02040502050405020303" pitchFamily="18" charset="0"/>
                </a:rPr>
                <a:t>Maria saves</a:t>
              </a:r>
            </a:p>
          </p:txBody>
        </p:sp>
        <p:sp>
          <p:nvSpPr>
            <p:cNvPr id="43" name="TextBox 42">
              <a:extLst>
                <a:ext uri="{FF2B5EF4-FFF2-40B4-BE49-F238E27FC236}">
                  <a16:creationId xmlns:a16="http://schemas.microsoft.com/office/drawing/2014/main" id="{E0A2F346-1ECF-E9C2-838C-FA2ECE322F00}"/>
                </a:ext>
              </a:extLst>
            </p:cNvPr>
            <p:cNvSpPr txBox="1"/>
            <p:nvPr/>
          </p:nvSpPr>
          <p:spPr>
            <a:xfrm>
              <a:off x="4801222" y="2357353"/>
              <a:ext cx="591830" cy="276999"/>
            </a:xfrm>
            <a:prstGeom prst="rect">
              <a:avLst/>
            </a:prstGeom>
            <a:noFill/>
          </p:spPr>
          <p:txBody>
            <a:bodyPr wrap="none" rtlCol="0">
              <a:spAutoFit/>
            </a:bodyPr>
            <a:lstStyle/>
            <a:p>
              <a:pPr algn="r">
                <a:buClr>
                  <a:schemeClr val="bg1"/>
                </a:buClr>
                <a:buSzPct val="85000"/>
              </a:pPr>
              <a:r>
                <a:rPr lang="en-US" sz="1200" dirty="0">
                  <a:latin typeface="Georgia Pro" panose="02040502050405020303" pitchFamily="18" charset="0"/>
                </a:rPr>
                <a:t>more!</a:t>
              </a:r>
            </a:p>
          </p:txBody>
        </p:sp>
        <p:sp>
          <p:nvSpPr>
            <p:cNvPr id="44" name="TextBox 43">
              <a:extLst>
                <a:ext uri="{FF2B5EF4-FFF2-40B4-BE49-F238E27FC236}">
                  <a16:creationId xmlns:a16="http://schemas.microsoft.com/office/drawing/2014/main" id="{68CBB7CD-0E4B-633D-8DD0-52CEEBC4BD27}"/>
                </a:ext>
              </a:extLst>
            </p:cNvPr>
            <p:cNvSpPr txBox="1"/>
            <p:nvPr/>
          </p:nvSpPr>
          <p:spPr>
            <a:xfrm>
              <a:off x="4085713" y="2119488"/>
              <a:ext cx="1311578" cy="369332"/>
            </a:xfrm>
            <a:prstGeom prst="rect">
              <a:avLst/>
            </a:prstGeom>
            <a:noFill/>
          </p:spPr>
          <p:txBody>
            <a:bodyPr wrap="none" rtlCol="0">
              <a:spAutoFit/>
            </a:bodyPr>
            <a:lstStyle/>
            <a:p>
              <a:pPr algn="r">
                <a:buClr>
                  <a:schemeClr val="bg1"/>
                </a:buClr>
                <a:buSzPct val="85000"/>
              </a:pPr>
              <a:r>
                <a:rPr lang="en-US" b="1" dirty="0">
                  <a:solidFill>
                    <a:schemeClr val="accent6"/>
                  </a:solidFill>
                  <a:latin typeface="Georgia Pro" panose="02040502050405020303" pitchFamily="18" charset="0"/>
                </a:rPr>
                <a:t>$190,419</a:t>
              </a:r>
            </a:p>
          </p:txBody>
        </p:sp>
        <p:sp>
          <p:nvSpPr>
            <p:cNvPr id="45" name="TextBox 44">
              <a:extLst>
                <a:ext uri="{FF2B5EF4-FFF2-40B4-BE49-F238E27FC236}">
                  <a16:creationId xmlns:a16="http://schemas.microsoft.com/office/drawing/2014/main" id="{321901B1-062F-0E77-EBB8-C7C311895A02}"/>
                </a:ext>
              </a:extLst>
            </p:cNvPr>
            <p:cNvSpPr txBox="1"/>
            <p:nvPr/>
          </p:nvSpPr>
          <p:spPr>
            <a:xfrm>
              <a:off x="3829804" y="3334653"/>
              <a:ext cx="1563248" cy="646331"/>
            </a:xfrm>
            <a:prstGeom prst="rect">
              <a:avLst/>
            </a:prstGeom>
            <a:noFill/>
          </p:spPr>
          <p:txBody>
            <a:bodyPr wrap="none" rtlCol="0">
              <a:spAutoFit/>
            </a:bodyPr>
            <a:lstStyle/>
            <a:p>
              <a:pPr algn="r">
                <a:buClr>
                  <a:schemeClr val="bg1"/>
                </a:buClr>
                <a:buSzPct val="85000"/>
              </a:pPr>
              <a:r>
                <a:rPr lang="en-US" sz="1200" dirty="0">
                  <a:solidFill>
                    <a:srgbClr val="939598"/>
                  </a:solidFill>
                  <a:latin typeface="Georgia Pro" panose="02040502050405020303" pitchFamily="18" charset="0"/>
                </a:rPr>
                <a:t>Over 30 years, Alex</a:t>
              </a:r>
              <a:br>
                <a:rPr lang="en-US" sz="1200" dirty="0">
                  <a:solidFill>
                    <a:srgbClr val="939598"/>
                  </a:solidFill>
                  <a:latin typeface="Georgia Pro" panose="02040502050405020303" pitchFamily="18" charset="0"/>
                </a:rPr>
              </a:br>
              <a:r>
                <a:rPr lang="en-US" sz="1200" dirty="0">
                  <a:solidFill>
                    <a:srgbClr val="939598"/>
                  </a:solidFill>
                  <a:latin typeface="Georgia Pro" panose="02040502050405020303" pitchFamily="18" charset="0"/>
                </a:rPr>
                <a:t>contributes $46,800</a:t>
              </a:r>
              <a:br>
                <a:rPr lang="en-US" sz="1200" dirty="0">
                  <a:solidFill>
                    <a:srgbClr val="939598"/>
                  </a:solidFill>
                  <a:latin typeface="Georgia Pro" panose="02040502050405020303" pitchFamily="18" charset="0"/>
                </a:rPr>
              </a:br>
              <a:r>
                <a:rPr lang="en-US" sz="1200" dirty="0">
                  <a:solidFill>
                    <a:srgbClr val="939598"/>
                  </a:solidFill>
                  <a:latin typeface="Georgia Pro" panose="02040502050405020303" pitchFamily="18" charset="0"/>
                </a:rPr>
                <a:t>but ends up with</a:t>
              </a:r>
            </a:p>
          </p:txBody>
        </p:sp>
        <p:sp>
          <p:nvSpPr>
            <p:cNvPr id="46" name="TextBox 45">
              <a:extLst>
                <a:ext uri="{FF2B5EF4-FFF2-40B4-BE49-F238E27FC236}">
                  <a16:creationId xmlns:a16="http://schemas.microsoft.com/office/drawing/2014/main" id="{7559C76F-1C8B-783B-5DC5-D74BB7D204AA}"/>
                </a:ext>
              </a:extLst>
            </p:cNvPr>
            <p:cNvSpPr txBox="1"/>
            <p:nvPr/>
          </p:nvSpPr>
          <p:spPr>
            <a:xfrm>
              <a:off x="4085715" y="3893424"/>
              <a:ext cx="1311576" cy="369332"/>
            </a:xfrm>
            <a:prstGeom prst="rect">
              <a:avLst/>
            </a:prstGeom>
            <a:noFill/>
          </p:spPr>
          <p:txBody>
            <a:bodyPr wrap="none" rtlCol="0">
              <a:spAutoFit/>
            </a:bodyPr>
            <a:lstStyle/>
            <a:p>
              <a:pPr algn="r">
                <a:buClr>
                  <a:schemeClr val="bg1"/>
                </a:buClr>
                <a:buSzPct val="85000"/>
              </a:pPr>
              <a:r>
                <a:rPr lang="en-US" b="1" dirty="0">
                  <a:solidFill>
                    <a:schemeClr val="tx2"/>
                  </a:solidFill>
                  <a:latin typeface="Georgia Pro" panose="02040502050405020303" pitchFamily="18" charset="0"/>
                </a:rPr>
                <a:t>$127,303</a:t>
              </a:r>
            </a:p>
          </p:txBody>
        </p:sp>
        <p:grpSp>
          <p:nvGrpSpPr>
            <p:cNvPr id="47" name="Group 46">
              <a:extLst>
                <a:ext uri="{FF2B5EF4-FFF2-40B4-BE49-F238E27FC236}">
                  <a16:creationId xmlns:a16="http://schemas.microsoft.com/office/drawing/2014/main" id="{2B3FDB4E-F313-74A1-E2BF-92C589F341A9}"/>
                </a:ext>
              </a:extLst>
            </p:cNvPr>
            <p:cNvGrpSpPr/>
            <p:nvPr/>
          </p:nvGrpSpPr>
          <p:grpSpPr>
            <a:xfrm>
              <a:off x="1520547" y="3801517"/>
              <a:ext cx="425409" cy="425409"/>
              <a:chOff x="1368147" y="3730666"/>
              <a:chExt cx="425409" cy="425409"/>
            </a:xfrm>
          </p:grpSpPr>
          <p:sp>
            <p:nvSpPr>
              <p:cNvPr id="50" name="Oval 49">
                <a:extLst>
                  <a:ext uri="{FF2B5EF4-FFF2-40B4-BE49-F238E27FC236}">
                    <a16:creationId xmlns:a16="http://schemas.microsoft.com/office/drawing/2014/main" id="{0D05AB51-76D2-6049-C448-B57B3CC3FFE5}"/>
                  </a:ext>
                </a:extLst>
              </p:cNvPr>
              <p:cNvSpPr/>
              <p:nvPr/>
            </p:nvSpPr>
            <p:spPr>
              <a:xfrm>
                <a:off x="1368147" y="3730666"/>
                <a:ext cx="425409" cy="425409"/>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 name="Graphic 50">
                <a:extLst>
                  <a:ext uri="{FF2B5EF4-FFF2-40B4-BE49-F238E27FC236}">
                    <a16:creationId xmlns:a16="http://schemas.microsoft.com/office/drawing/2014/main" id="{9DB2A2BB-3F3B-9805-4BD8-1CB82BB43294}"/>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29683" t="12192" r="25744" b="31788"/>
              <a:stretch/>
            </p:blipFill>
            <p:spPr>
              <a:xfrm>
                <a:off x="1442310" y="3782676"/>
                <a:ext cx="276289" cy="347250"/>
              </a:xfrm>
              <a:prstGeom prst="rect">
                <a:avLst/>
              </a:prstGeom>
            </p:spPr>
          </p:pic>
        </p:grpSp>
        <p:sp>
          <p:nvSpPr>
            <p:cNvPr id="48" name="TextBox 47">
              <a:extLst>
                <a:ext uri="{FF2B5EF4-FFF2-40B4-BE49-F238E27FC236}">
                  <a16:creationId xmlns:a16="http://schemas.microsoft.com/office/drawing/2014/main" id="{23B731FA-D06F-F831-905C-364BD6E83BF2}"/>
                </a:ext>
              </a:extLst>
            </p:cNvPr>
            <p:cNvSpPr txBox="1"/>
            <p:nvPr/>
          </p:nvSpPr>
          <p:spPr>
            <a:xfrm>
              <a:off x="462430" y="3508560"/>
              <a:ext cx="489236" cy="230832"/>
            </a:xfrm>
            <a:prstGeom prst="rect">
              <a:avLst/>
            </a:prstGeom>
            <a:noFill/>
          </p:spPr>
          <p:txBody>
            <a:bodyPr wrap="none" rtlCol="0">
              <a:spAutoFit/>
            </a:bodyPr>
            <a:lstStyle/>
            <a:p>
              <a:pPr algn="r">
                <a:buClr>
                  <a:schemeClr val="bg1"/>
                </a:buClr>
                <a:buSzPct val="85000"/>
              </a:pPr>
              <a:r>
                <a:rPr lang="en-US" sz="900" dirty="0">
                  <a:solidFill>
                    <a:schemeClr val="accent6"/>
                  </a:solidFill>
                  <a:latin typeface="Georgia Pro" panose="02040502050405020303" pitchFamily="18" charset="0"/>
                </a:rPr>
                <a:t>Maria</a:t>
              </a:r>
            </a:p>
          </p:txBody>
        </p:sp>
        <p:sp>
          <p:nvSpPr>
            <p:cNvPr id="49" name="TextBox 48">
              <a:extLst>
                <a:ext uri="{FF2B5EF4-FFF2-40B4-BE49-F238E27FC236}">
                  <a16:creationId xmlns:a16="http://schemas.microsoft.com/office/drawing/2014/main" id="{2BBF70A2-C588-A71E-CF66-32E1DA914E50}"/>
                </a:ext>
              </a:extLst>
            </p:cNvPr>
            <p:cNvSpPr txBox="1"/>
            <p:nvPr/>
          </p:nvSpPr>
          <p:spPr>
            <a:xfrm>
              <a:off x="1525433" y="3578576"/>
              <a:ext cx="409086" cy="230832"/>
            </a:xfrm>
            <a:prstGeom prst="rect">
              <a:avLst/>
            </a:prstGeom>
            <a:noFill/>
          </p:spPr>
          <p:txBody>
            <a:bodyPr wrap="none" rtlCol="0">
              <a:spAutoFit/>
            </a:bodyPr>
            <a:lstStyle/>
            <a:p>
              <a:pPr algn="r">
                <a:buClr>
                  <a:schemeClr val="bg1"/>
                </a:buClr>
                <a:buSzPct val="85000"/>
              </a:pPr>
              <a:r>
                <a:rPr lang="en-US" sz="900" dirty="0">
                  <a:solidFill>
                    <a:srgbClr val="939598"/>
                  </a:solidFill>
                  <a:latin typeface="Georgia Pro" panose="02040502050405020303" pitchFamily="18" charset="0"/>
                </a:rPr>
                <a:t>Alex</a:t>
              </a:r>
            </a:p>
          </p:txBody>
        </p:sp>
      </p:grpSp>
      <p:grpSp>
        <p:nvGrpSpPr>
          <p:cNvPr id="62" name="Group 61">
            <a:extLst>
              <a:ext uri="{FF2B5EF4-FFF2-40B4-BE49-F238E27FC236}">
                <a16:creationId xmlns:a16="http://schemas.microsoft.com/office/drawing/2014/main" id="{54380DEB-713E-7A58-1D7C-6B82796303EC}"/>
              </a:ext>
            </a:extLst>
          </p:cNvPr>
          <p:cNvGrpSpPr/>
          <p:nvPr/>
        </p:nvGrpSpPr>
        <p:grpSpPr>
          <a:xfrm>
            <a:off x="5693709" y="1232863"/>
            <a:ext cx="2799905" cy="2506529"/>
            <a:chOff x="5592976" y="1232863"/>
            <a:chExt cx="2799905" cy="2506529"/>
          </a:xfrm>
        </p:grpSpPr>
        <p:grpSp>
          <p:nvGrpSpPr>
            <p:cNvPr id="63" name="Group 62">
              <a:extLst>
                <a:ext uri="{FF2B5EF4-FFF2-40B4-BE49-F238E27FC236}">
                  <a16:creationId xmlns:a16="http://schemas.microsoft.com/office/drawing/2014/main" id="{B140AD79-D5E8-2F66-CD3D-A1AD32680773}"/>
                </a:ext>
              </a:extLst>
            </p:cNvPr>
            <p:cNvGrpSpPr/>
            <p:nvPr/>
          </p:nvGrpSpPr>
          <p:grpSpPr>
            <a:xfrm>
              <a:off x="5592976" y="1232863"/>
              <a:ext cx="2799905" cy="2506529"/>
              <a:chOff x="5562996" y="1205939"/>
              <a:chExt cx="2799905" cy="2761921"/>
            </a:xfrm>
          </p:grpSpPr>
          <p:sp>
            <p:nvSpPr>
              <p:cNvPr id="72" name="Rectangle 95">
                <a:extLst>
                  <a:ext uri="{FF2B5EF4-FFF2-40B4-BE49-F238E27FC236}">
                    <a16:creationId xmlns:a16="http://schemas.microsoft.com/office/drawing/2014/main" id="{90CAFF8C-4886-E613-6EAE-57C90E9AB065}"/>
                  </a:ext>
                </a:extLst>
              </p:cNvPr>
              <p:cNvSpPr/>
              <p:nvPr/>
            </p:nvSpPr>
            <p:spPr>
              <a:xfrm>
                <a:off x="5562996" y="1205939"/>
                <a:ext cx="2799905" cy="2761921"/>
              </a:xfrm>
              <a:custGeom>
                <a:avLst/>
                <a:gdLst>
                  <a:gd name="connsiteX0" fmla="*/ 0 w 2487863"/>
                  <a:gd name="connsiteY0" fmla="*/ 0 h 2487863"/>
                  <a:gd name="connsiteX1" fmla="*/ 2487863 w 2487863"/>
                  <a:gd name="connsiteY1" fmla="*/ 0 h 2487863"/>
                  <a:gd name="connsiteX2" fmla="*/ 2487863 w 2487863"/>
                  <a:gd name="connsiteY2" fmla="*/ 2487863 h 2487863"/>
                  <a:gd name="connsiteX3" fmla="*/ 0 w 2487863"/>
                  <a:gd name="connsiteY3" fmla="*/ 2487863 h 2487863"/>
                  <a:gd name="connsiteX4" fmla="*/ 0 w 2487863"/>
                  <a:gd name="connsiteY4" fmla="*/ 0 h 2487863"/>
                  <a:gd name="connsiteX0" fmla="*/ 0 w 2487863"/>
                  <a:gd name="connsiteY0" fmla="*/ 0 h 2487863"/>
                  <a:gd name="connsiteX1" fmla="*/ 2487863 w 2487863"/>
                  <a:gd name="connsiteY1" fmla="*/ 0 h 2487863"/>
                  <a:gd name="connsiteX2" fmla="*/ 2487863 w 2487863"/>
                  <a:gd name="connsiteY2" fmla="*/ 2487863 h 2487863"/>
                  <a:gd name="connsiteX3" fmla="*/ 0 w 2487863"/>
                  <a:gd name="connsiteY3" fmla="*/ 2487863 h 2487863"/>
                  <a:gd name="connsiteX4" fmla="*/ 0 w 2487863"/>
                  <a:gd name="connsiteY4" fmla="*/ 0 h 2487863"/>
                  <a:gd name="connsiteX0" fmla="*/ 0 w 2487863"/>
                  <a:gd name="connsiteY0" fmla="*/ 0 h 2487863"/>
                  <a:gd name="connsiteX1" fmla="*/ 2487863 w 2487863"/>
                  <a:gd name="connsiteY1" fmla="*/ 0 h 2487863"/>
                  <a:gd name="connsiteX2" fmla="*/ 2487863 w 2487863"/>
                  <a:gd name="connsiteY2" fmla="*/ 2487863 h 2487863"/>
                  <a:gd name="connsiteX3" fmla="*/ 0 w 2487863"/>
                  <a:gd name="connsiteY3" fmla="*/ 2487863 h 2487863"/>
                  <a:gd name="connsiteX4" fmla="*/ 0 w 2487863"/>
                  <a:gd name="connsiteY4" fmla="*/ 0 h 2487863"/>
                  <a:gd name="connsiteX0" fmla="*/ 0 w 2487863"/>
                  <a:gd name="connsiteY0" fmla="*/ 0 h 2487863"/>
                  <a:gd name="connsiteX1" fmla="*/ 2487863 w 2487863"/>
                  <a:gd name="connsiteY1" fmla="*/ 0 h 2487863"/>
                  <a:gd name="connsiteX2" fmla="*/ 2487863 w 2487863"/>
                  <a:gd name="connsiteY2" fmla="*/ 2487863 h 2487863"/>
                  <a:gd name="connsiteX3" fmla="*/ 0 w 2487863"/>
                  <a:gd name="connsiteY3" fmla="*/ 2487863 h 2487863"/>
                  <a:gd name="connsiteX4" fmla="*/ 0 w 2487863"/>
                  <a:gd name="connsiteY4" fmla="*/ 0 h 2487863"/>
                  <a:gd name="connsiteX0" fmla="*/ 0 w 2487863"/>
                  <a:gd name="connsiteY0" fmla="*/ 0 h 2487863"/>
                  <a:gd name="connsiteX1" fmla="*/ 2487863 w 2487863"/>
                  <a:gd name="connsiteY1" fmla="*/ 0 h 2487863"/>
                  <a:gd name="connsiteX2" fmla="*/ 2487863 w 2487863"/>
                  <a:gd name="connsiteY2" fmla="*/ 2487863 h 2487863"/>
                  <a:gd name="connsiteX3" fmla="*/ 0 w 2487863"/>
                  <a:gd name="connsiteY3" fmla="*/ 2487863 h 2487863"/>
                  <a:gd name="connsiteX4" fmla="*/ 0 w 2487863"/>
                  <a:gd name="connsiteY4" fmla="*/ 0 h 2487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7863" h="2487863">
                    <a:moveTo>
                      <a:pt x="0" y="0"/>
                    </a:moveTo>
                    <a:lnTo>
                      <a:pt x="2487863" y="0"/>
                    </a:lnTo>
                    <a:lnTo>
                      <a:pt x="2487863" y="2487863"/>
                    </a:lnTo>
                    <a:cubicBezTo>
                      <a:pt x="1217417" y="2233862"/>
                      <a:pt x="1123393" y="2327442"/>
                      <a:pt x="0" y="2487863"/>
                    </a:cubicBezTo>
                    <a:lnTo>
                      <a:pt x="0" y="0"/>
                    </a:lnTo>
                    <a:close/>
                  </a:path>
                </a:pathLst>
              </a:custGeom>
              <a:solidFill>
                <a:schemeClr val="tx1">
                  <a:alpha val="37000"/>
                </a:schemeClr>
              </a:solidFill>
              <a:ln>
                <a:noFill/>
              </a:ln>
              <a:effectLst>
                <a:outerShdw blurRad="40000" dist="23000" dir="5400000" rotWithShape="0">
                  <a:srgbClr val="000000">
                    <a:alpha val="35000"/>
                  </a:srgbClr>
                </a:outerShdw>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w Cen MT Regular"/>
                </a:endParaRPr>
              </a:p>
            </p:txBody>
          </p:sp>
          <p:sp>
            <p:nvSpPr>
              <p:cNvPr id="73" name="Rectangle 72">
                <a:extLst>
                  <a:ext uri="{FF2B5EF4-FFF2-40B4-BE49-F238E27FC236}">
                    <a16:creationId xmlns:a16="http://schemas.microsoft.com/office/drawing/2014/main" id="{34AC3FE7-8194-53A8-B257-6E327FC6BDCE}"/>
                  </a:ext>
                </a:extLst>
              </p:cNvPr>
              <p:cNvSpPr/>
              <p:nvPr/>
            </p:nvSpPr>
            <p:spPr>
              <a:xfrm>
                <a:off x="5677750" y="1342294"/>
                <a:ext cx="2616571" cy="23712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w Cen MT Regular"/>
                </a:endParaRPr>
              </a:p>
            </p:txBody>
          </p:sp>
        </p:grpSp>
        <p:sp>
          <p:nvSpPr>
            <p:cNvPr id="64" name="TextBox 63">
              <a:extLst>
                <a:ext uri="{FF2B5EF4-FFF2-40B4-BE49-F238E27FC236}">
                  <a16:creationId xmlns:a16="http://schemas.microsoft.com/office/drawing/2014/main" id="{157C1002-A9F8-3AC1-3666-285D3A9A3282}"/>
                </a:ext>
              </a:extLst>
            </p:cNvPr>
            <p:cNvSpPr txBox="1"/>
            <p:nvPr/>
          </p:nvSpPr>
          <p:spPr>
            <a:xfrm>
              <a:off x="6218186" y="1522986"/>
              <a:ext cx="1961877"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200" b="1" dirty="0">
                  <a:solidFill>
                    <a:schemeClr val="accent2"/>
                  </a:solidFill>
                  <a:latin typeface="Georgia Pro" panose="02040502050405020303" pitchFamily="18" charset="0"/>
                  <a:cs typeface="Segoe UI"/>
                </a:rPr>
                <a:t>​</a:t>
              </a:r>
              <a:r>
                <a:rPr lang="en-US" sz="1200" b="1" dirty="0">
                  <a:solidFill>
                    <a:schemeClr val="accent6"/>
                  </a:solidFill>
                  <a:latin typeface="Georgia Pro" panose="02040502050405020303" pitchFamily="18" charset="0"/>
                  <a:cs typeface="Segoe UI"/>
                </a:rPr>
                <a:t>Both save $130 per month and earn the same 6% annual growth. ​</a:t>
              </a:r>
              <a:endParaRPr lang="en-US" sz="1200" b="1" dirty="0">
                <a:solidFill>
                  <a:schemeClr val="accent6"/>
                </a:solidFill>
                <a:latin typeface="Georgia Pro" panose="02040502050405020303" pitchFamily="18" charset="0"/>
                <a:cs typeface="Arial"/>
              </a:endParaRPr>
            </a:p>
          </p:txBody>
        </p:sp>
        <p:sp>
          <p:nvSpPr>
            <p:cNvPr id="65" name="Content Placeholder 3">
              <a:extLst>
                <a:ext uri="{FF2B5EF4-FFF2-40B4-BE49-F238E27FC236}">
                  <a16:creationId xmlns:a16="http://schemas.microsoft.com/office/drawing/2014/main" id="{66BE7D8B-1150-5C82-C83E-868CA1AA754F}"/>
                </a:ext>
              </a:extLst>
            </p:cNvPr>
            <p:cNvSpPr txBox="1">
              <a:spLocks/>
            </p:cNvSpPr>
            <p:nvPr/>
          </p:nvSpPr>
          <p:spPr>
            <a:xfrm>
              <a:off x="5841773" y="2167278"/>
              <a:ext cx="2347280" cy="1169551"/>
            </a:xfrm>
            <a:prstGeom prst="rect">
              <a:avLst/>
            </a:prstGeom>
            <a:noFill/>
          </p:spPr>
          <p:txBody>
            <a:bodyPr wrap="square" rtlCol="0">
              <a:spAutoFit/>
            </a:bodyPr>
            <a:lstStyle/>
            <a:p>
              <a:r>
                <a:rPr lang="en-US" sz="1000" dirty="0">
                  <a:latin typeface="Arial "/>
                  <a:cs typeface="Arial Narrow"/>
                </a:rPr>
                <a:t>Assumptions: Each saves $130 </a:t>
              </a:r>
              <a:br>
                <a:rPr lang="en-US" sz="1000" dirty="0">
                  <a:latin typeface="Arial "/>
                  <a:cs typeface="Arial Narrow"/>
                </a:rPr>
              </a:br>
              <a:r>
                <a:rPr lang="en-US" sz="1000" dirty="0">
                  <a:latin typeface="Arial "/>
                  <a:cs typeface="Arial Narrow"/>
                </a:rPr>
                <a:t>per month with the same 6% annual return, with no wage increases, employer contributions, or inflation. Illustration is hypothetical and not meant to reflect the return of any specific investment.</a:t>
              </a:r>
              <a:endParaRPr lang="en-US" sz="1000" b="1" dirty="0">
                <a:cs typeface="Arial"/>
              </a:endParaRPr>
            </a:p>
          </p:txBody>
        </p:sp>
        <p:sp>
          <p:nvSpPr>
            <p:cNvPr id="66" name="Oval 65">
              <a:extLst>
                <a:ext uri="{FF2B5EF4-FFF2-40B4-BE49-F238E27FC236}">
                  <a16:creationId xmlns:a16="http://schemas.microsoft.com/office/drawing/2014/main" id="{505BABD3-372E-A9D5-74D9-B195BB71325D}"/>
                </a:ext>
              </a:extLst>
            </p:cNvPr>
            <p:cNvSpPr/>
            <p:nvPr/>
          </p:nvSpPr>
          <p:spPr>
            <a:xfrm>
              <a:off x="5904230" y="1820365"/>
              <a:ext cx="171165" cy="171165"/>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7" name="Graphic 66">
              <a:extLst>
                <a:ext uri="{FF2B5EF4-FFF2-40B4-BE49-F238E27FC236}">
                  <a16:creationId xmlns:a16="http://schemas.microsoft.com/office/drawing/2014/main" id="{80B0A644-B96E-83B4-BC63-162724163A1A}"/>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29683" t="12192" r="25744" b="31788"/>
            <a:stretch/>
          </p:blipFill>
          <p:spPr>
            <a:xfrm>
              <a:off x="5934070" y="1841291"/>
              <a:ext cx="111166" cy="139717"/>
            </a:xfrm>
            <a:prstGeom prst="rect">
              <a:avLst/>
            </a:prstGeom>
          </p:spPr>
        </p:pic>
        <p:pic>
          <p:nvPicPr>
            <p:cNvPr id="68" name="Graphic 67">
              <a:extLst>
                <a:ext uri="{FF2B5EF4-FFF2-40B4-BE49-F238E27FC236}">
                  <a16:creationId xmlns:a16="http://schemas.microsoft.com/office/drawing/2014/main" id="{187C435C-C497-6947-675D-3DF00DE439B0}"/>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23869" t="11385" r="22025" b="31380"/>
            <a:stretch/>
          </p:blipFill>
          <p:spPr>
            <a:xfrm>
              <a:off x="5925061" y="1553152"/>
              <a:ext cx="131513" cy="139116"/>
            </a:xfrm>
            <a:prstGeom prst="rect">
              <a:avLst/>
            </a:prstGeom>
          </p:spPr>
        </p:pic>
        <p:sp>
          <p:nvSpPr>
            <p:cNvPr id="69" name="Oval 68">
              <a:extLst>
                <a:ext uri="{FF2B5EF4-FFF2-40B4-BE49-F238E27FC236}">
                  <a16:creationId xmlns:a16="http://schemas.microsoft.com/office/drawing/2014/main" id="{BD9A43F5-7DB2-13B1-D344-5747EB8A167E}"/>
                </a:ext>
              </a:extLst>
            </p:cNvPr>
            <p:cNvSpPr/>
            <p:nvPr/>
          </p:nvSpPr>
          <p:spPr>
            <a:xfrm>
              <a:off x="5904230" y="1535156"/>
              <a:ext cx="171165" cy="171165"/>
            </a:xfrm>
            <a:prstGeom prst="ellipse">
              <a:avLst/>
            </a:pr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Box 69">
              <a:extLst>
                <a:ext uri="{FF2B5EF4-FFF2-40B4-BE49-F238E27FC236}">
                  <a16:creationId xmlns:a16="http://schemas.microsoft.com/office/drawing/2014/main" id="{F76CFB2E-2C0C-6837-C22E-C95AB0CE52F3}"/>
                </a:ext>
              </a:extLst>
            </p:cNvPr>
            <p:cNvSpPr txBox="1"/>
            <p:nvPr/>
          </p:nvSpPr>
          <p:spPr>
            <a:xfrm>
              <a:off x="5804925" y="1675137"/>
              <a:ext cx="352981" cy="169277"/>
            </a:xfrm>
            <a:prstGeom prst="rect">
              <a:avLst/>
            </a:prstGeom>
            <a:noFill/>
          </p:spPr>
          <p:txBody>
            <a:bodyPr wrap="none" rtlCol="0">
              <a:spAutoFit/>
            </a:bodyPr>
            <a:lstStyle/>
            <a:p>
              <a:pPr algn="r">
                <a:buClr>
                  <a:schemeClr val="bg1"/>
                </a:buClr>
                <a:buSzPct val="85000"/>
              </a:pPr>
              <a:r>
                <a:rPr lang="en-US" sz="500" dirty="0">
                  <a:solidFill>
                    <a:schemeClr val="accent6"/>
                  </a:solidFill>
                  <a:latin typeface="Georgia Pro" panose="02040502050405020303" pitchFamily="18" charset="0"/>
                </a:rPr>
                <a:t>Maria</a:t>
              </a:r>
            </a:p>
          </p:txBody>
        </p:sp>
        <p:sp>
          <p:nvSpPr>
            <p:cNvPr id="71" name="TextBox 70">
              <a:extLst>
                <a:ext uri="{FF2B5EF4-FFF2-40B4-BE49-F238E27FC236}">
                  <a16:creationId xmlns:a16="http://schemas.microsoft.com/office/drawing/2014/main" id="{42084FE2-EA85-22D9-34BB-31AE53A5CEFA}"/>
                </a:ext>
              </a:extLst>
            </p:cNvPr>
            <p:cNvSpPr txBox="1"/>
            <p:nvPr/>
          </p:nvSpPr>
          <p:spPr>
            <a:xfrm>
              <a:off x="5836604" y="1967553"/>
              <a:ext cx="308098" cy="169277"/>
            </a:xfrm>
            <a:prstGeom prst="rect">
              <a:avLst/>
            </a:prstGeom>
            <a:noFill/>
          </p:spPr>
          <p:txBody>
            <a:bodyPr wrap="none" rtlCol="0">
              <a:spAutoFit/>
            </a:bodyPr>
            <a:lstStyle/>
            <a:p>
              <a:pPr algn="r">
                <a:buClr>
                  <a:schemeClr val="bg1"/>
                </a:buClr>
                <a:buSzPct val="85000"/>
              </a:pPr>
              <a:r>
                <a:rPr lang="en-US" sz="500" dirty="0">
                  <a:solidFill>
                    <a:srgbClr val="939598"/>
                  </a:solidFill>
                  <a:latin typeface="Georgia Pro" panose="02040502050405020303" pitchFamily="18" charset="0"/>
                </a:rPr>
                <a:t>Alex</a:t>
              </a:r>
            </a:p>
          </p:txBody>
        </p:sp>
      </p:grpSp>
    </p:spTree>
    <p:extLst>
      <p:ext uri="{BB962C8B-B14F-4D97-AF65-F5344CB8AC3E}">
        <p14:creationId xmlns:p14="http://schemas.microsoft.com/office/powerpoint/2010/main" val="3355215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AEF70E4-C3D1-BE4F-9778-DFD7C8604CE6}"/>
              </a:ext>
            </a:extLst>
          </p:cNvPr>
          <p:cNvSpPr>
            <a:spLocks noGrp="1"/>
          </p:cNvSpPr>
          <p:nvPr>
            <p:ph type="title"/>
          </p:nvPr>
        </p:nvSpPr>
        <p:spPr/>
        <p:txBody>
          <a:bodyPr/>
          <a:lstStyle/>
          <a:p>
            <a:r>
              <a:rPr lang="en-US" dirty="0"/>
              <a:t>Pick your percentage</a:t>
            </a:r>
          </a:p>
        </p:txBody>
      </p:sp>
      <p:sp>
        <p:nvSpPr>
          <p:cNvPr id="4" name="Slide Number Placeholder 3">
            <a:extLst>
              <a:ext uri="{FF2B5EF4-FFF2-40B4-BE49-F238E27FC236}">
                <a16:creationId xmlns:a16="http://schemas.microsoft.com/office/drawing/2014/main" id="{624079C1-66B8-C343-A968-300C6270E6CB}"/>
              </a:ext>
            </a:extLst>
          </p:cNvPr>
          <p:cNvSpPr>
            <a:spLocks noGrp="1"/>
          </p:cNvSpPr>
          <p:nvPr>
            <p:ph type="sldNum" sz="quarter" idx="10"/>
          </p:nvPr>
        </p:nvSpPr>
        <p:spPr>
          <a:xfrm>
            <a:off x="8732520" y="4846320"/>
            <a:ext cx="365760" cy="273844"/>
          </a:xfrm>
        </p:spPr>
        <p:txBody>
          <a:bodyPr/>
          <a:lstStyle/>
          <a:p>
            <a:fld id="{716BC1C3-C832-FA4C-9911-3E1C355083BA}" type="slidenum">
              <a:rPr lang="en-US" smtClean="0"/>
              <a:pPr/>
              <a:t>13</a:t>
            </a:fld>
            <a:endParaRPr lang="en-US" dirty="0"/>
          </a:p>
        </p:txBody>
      </p:sp>
      <p:sp>
        <p:nvSpPr>
          <p:cNvPr id="11" name="Chevron 10">
            <a:extLst>
              <a:ext uri="{FF2B5EF4-FFF2-40B4-BE49-F238E27FC236}">
                <a16:creationId xmlns:a16="http://schemas.microsoft.com/office/drawing/2014/main" id="{AC55852C-2E74-954E-836A-AA43E08EDD6F}"/>
              </a:ext>
            </a:extLst>
          </p:cNvPr>
          <p:cNvSpPr/>
          <p:nvPr/>
        </p:nvSpPr>
        <p:spPr>
          <a:xfrm>
            <a:off x="5406941" y="2088318"/>
            <a:ext cx="96081" cy="141479"/>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00" tIns="60900" rIns="121800" bIns="60900" rtlCol="0" anchor="ctr"/>
          <a:lstStyle/>
          <a:p>
            <a:pPr algn="ctr"/>
            <a:endParaRPr lang="nl-NL" sz="1867" dirty="0">
              <a:solidFill>
                <a:schemeClr val="tx1"/>
              </a:solidFill>
            </a:endParaRPr>
          </a:p>
        </p:txBody>
      </p:sp>
      <p:sp>
        <p:nvSpPr>
          <p:cNvPr id="13" name="Content Placeholder 3">
            <a:extLst>
              <a:ext uri="{FF2B5EF4-FFF2-40B4-BE49-F238E27FC236}">
                <a16:creationId xmlns:a16="http://schemas.microsoft.com/office/drawing/2014/main" id="{E297B116-3401-4A4D-B43F-9A3625A47169}"/>
              </a:ext>
            </a:extLst>
          </p:cNvPr>
          <p:cNvSpPr txBox="1">
            <a:spLocks/>
          </p:cNvSpPr>
          <p:nvPr/>
        </p:nvSpPr>
        <p:spPr>
          <a:xfrm>
            <a:off x="579139" y="2487754"/>
            <a:ext cx="2082076" cy="276999"/>
          </a:xfrm>
          <a:prstGeom prst="rect">
            <a:avLst/>
          </a:prstGeom>
          <a:noFill/>
        </p:spPr>
        <p:txBody>
          <a:bodyPr wrap="square" rtlCol="0">
            <a:spAutoFit/>
          </a:bodyPr>
          <a:lstStyle/>
          <a:p>
            <a:pPr algn="ctr">
              <a:spcAft>
                <a:spcPts val="2400"/>
              </a:spcAft>
              <a:buSzPct val="125000"/>
            </a:pPr>
            <a:r>
              <a:rPr lang="en-US" sz="1200" dirty="0">
                <a:latin typeface="Arial" panose="020B0604020202020204" pitchFamily="34" charset="0"/>
                <a:cs typeface="Arial" panose="020B0604020202020204" pitchFamily="34" charset="0"/>
              </a:rPr>
              <a:t>of your current pay</a:t>
            </a:r>
          </a:p>
        </p:txBody>
      </p:sp>
      <p:sp>
        <p:nvSpPr>
          <p:cNvPr id="14" name="Content Placeholder 3">
            <a:extLst>
              <a:ext uri="{FF2B5EF4-FFF2-40B4-BE49-F238E27FC236}">
                <a16:creationId xmlns:a16="http://schemas.microsoft.com/office/drawing/2014/main" id="{77FFAACA-379C-F54E-A547-FEC0800C5E4D}"/>
              </a:ext>
            </a:extLst>
          </p:cNvPr>
          <p:cNvSpPr txBox="1">
            <a:spLocks/>
          </p:cNvSpPr>
          <p:nvPr/>
        </p:nvSpPr>
        <p:spPr>
          <a:xfrm>
            <a:off x="3103018" y="2238509"/>
            <a:ext cx="2082076" cy="276999"/>
          </a:xfrm>
          <a:prstGeom prst="rect">
            <a:avLst/>
          </a:prstGeom>
          <a:noFill/>
        </p:spPr>
        <p:txBody>
          <a:bodyPr wrap="square" rtlCol="0">
            <a:spAutoFit/>
          </a:bodyPr>
          <a:lstStyle/>
          <a:p>
            <a:pPr algn="ctr">
              <a:spcAft>
                <a:spcPts val="2400"/>
              </a:spcAft>
              <a:buSzPct val="125000"/>
            </a:pPr>
            <a:r>
              <a:rPr lang="en-US" sz="1200" dirty="0">
                <a:latin typeface="Arial" panose="020B0604020202020204" pitchFamily="34" charset="0"/>
                <a:cs typeface="Arial" panose="020B0604020202020204" pitchFamily="34" charset="0"/>
              </a:rPr>
              <a:t>of your current pay</a:t>
            </a:r>
          </a:p>
        </p:txBody>
      </p:sp>
      <p:sp>
        <p:nvSpPr>
          <p:cNvPr id="15" name="Content Placeholder 3">
            <a:extLst>
              <a:ext uri="{FF2B5EF4-FFF2-40B4-BE49-F238E27FC236}">
                <a16:creationId xmlns:a16="http://schemas.microsoft.com/office/drawing/2014/main" id="{8339C33C-8D76-334C-B538-629F914FB624}"/>
              </a:ext>
            </a:extLst>
          </p:cNvPr>
          <p:cNvSpPr txBox="1">
            <a:spLocks/>
          </p:cNvSpPr>
          <p:nvPr/>
        </p:nvSpPr>
        <p:spPr>
          <a:xfrm>
            <a:off x="5913378" y="1752814"/>
            <a:ext cx="2106996" cy="461665"/>
          </a:xfrm>
          <a:prstGeom prst="rect">
            <a:avLst/>
          </a:prstGeom>
          <a:noFill/>
        </p:spPr>
        <p:txBody>
          <a:bodyPr wrap="square" rtlCol="0" anchor="t">
            <a:spAutoFit/>
          </a:bodyPr>
          <a:lstStyle/>
          <a:p>
            <a:pPr>
              <a:spcAft>
                <a:spcPts val="2400"/>
              </a:spcAft>
              <a:buSzPct val="125000"/>
            </a:pPr>
            <a:r>
              <a:rPr lang="en-US" sz="1200" dirty="0">
                <a:latin typeface="Arial" panose="020B0604020202020204" pitchFamily="34" charset="0"/>
                <a:cs typeface="Arial" panose="020B0604020202020204" pitchFamily="34" charset="0"/>
              </a:rPr>
              <a:t>[$23,000]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[($30,500 if age 50+)]</a:t>
            </a:r>
          </a:p>
        </p:txBody>
      </p:sp>
      <p:sp>
        <p:nvSpPr>
          <p:cNvPr id="17" name="Chevron 16">
            <a:extLst>
              <a:ext uri="{FF2B5EF4-FFF2-40B4-BE49-F238E27FC236}">
                <a16:creationId xmlns:a16="http://schemas.microsoft.com/office/drawing/2014/main" id="{9A946E82-5D40-2947-A757-F579929649D0}"/>
              </a:ext>
            </a:extLst>
          </p:cNvPr>
          <p:cNvSpPr/>
          <p:nvPr/>
        </p:nvSpPr>
        <p:spPr>
          <a:xfrm>
            <a:off x="2785064" y="2340679"/>
            <a:ext cx="96081" cy="141479"/>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00" tIns="60900" rIns="121800" bIns="60900" rtlCol="0" anchor="ctr"/>
          <a:lstStyle/>
          <a:p>
            <a:pPr algn="ctr"/>
            <a:endParaRPr lang="nl-NL" sz="1867" dirty="0">
              <a:solidFill>
                <a:schemeClr val="tx1"/>
              </a:solidFill>
            </a:endParaRPr>
          </a:p>
        </p:txBody>
      </p:sp>
      <p:sp>
        <p:nvSpPr>
          <p:cNvPr id="18" name="Rectangle 17">
            <a:extLst>
              <a:ext uri="{FF2B5EF4-FFF2-40B4-BE49-F238E27FC236}">
                <a16:creationId xmlns:a16="http://schemas.microsoft.com/office/drawing/2014/main" id="{BF94DF5A-34A5-874C-8035-7D037D2ACD0A}"/>
              </a:ext>
            </a:extLst>
          </p:cNvPr>
          <p:cNvSpPr/>
          <p:nvPr/>
        </p:nvSpPr>
        <p:spPr>
          <a:xfrm>
            <a:off x="1087011" y="4026975"/>
            <a:ext cx="388652" cy="44015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
        <p:nvSpPr>
          <p:cNvPr id="19" name="Rectangle 18">
            <a:extLst>
              <a:ext uri="{FF2B5EF4-FFF2-40B4-BE49-F238E27FC236}">
                <a16:creationId xmlns:a16="http://schemas.microsoft.com/office/drawing/2014/main" id="{566AC154-9C69-3348-A965-E74220C2BDC0}"/>
              </a:ext>
            </a:extLst>
          </p:cNvPr>
          <p:cNvSpPr/>
          <p:nvPr/>
        </p:nvSpPr>
        <p:spPr>
          <a:xfrm>
            <a:off x="1529065" y="3586968"/>
            <a:ext cx="388652" cy="880158"/>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
        <p:nvSpPr>
          <p:cNvPr id="20" name="Rectangle 19">
            <a:extLst>
              <a:ext uri="{FF2B5EF4-FFF2-40B4-BE49-F238E27FC236}">
                <a16:creationId xmlns:a16="http://schemas.microsoft.com/office/drawing/2014/main" id="{BD143DBF-B867-8644-89DC-D0D52D22D240}"/>
              </a:ext>
            </a:extLst>
          </p:cNvPr>
          <p:cNvSpPr/>
          <p:nvPr/>
        </p:nvSpPr>
        <p:spPr>
          <a:xfrm>
            <a:off x="1971119" y="3074755"/>
            <a:ext cx="388652" cy="1392371"/>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
        <p:nvSpPr>
          <p:cNvPr id="21" name="Content Placeholder 3">
            <a:extLst>
              <a:ext uri="{FF2B5EF4-FFF2-40B4-BE49-F238E27FC236}">
                <a16:creationId xmlns:a16="http://schemas.microsoft.com/office/drawing/2014/main" id="{824EB78F-4243-3541-8534-919F9077846A}"/>
              </a:ext>
            </a:extLst>
          </p:cNvPr>
          <p:cNvSpPr txBox="1">
            <a:spLocks/>
          </p:cNvSpPr>
          <p:nvPr/>
        </p:nvSpPr>
        <p:spPr>
          <a:xfrm>
            <a:off x="964363" y="4018939"/>
            <a:ext cx="636713" cy="276999"/>
          </a:xfrm>
          <a:prstGeom prst="rect">
            <a:avLst/>
          </a:prstGeom>
          <a:noFill/>
        </p:spPr>
        <p:txBody>
          <a:bodyPr wrap="square" rtlCol="0">
            <a:spAutoFit/>
          </a:bodyPr>
          <a:lstStyle/>
          <a:p>
            <a:pPr algn="ctr">
              <a:spcAft>
                <a:spcPts val="2400"/>
              </a:spcAft>
              <a:buSzPct val="125000"/>
            </a:pPr>
            <a:r>
              <a:rPr lang="en-US" sz="1200" b="1" dirty="0">
                <a:solidFill>
                  <a:schemeClr val="bg1"/>
                </a:solidFill>
                <a:latin typeface="Georgia Pro" panose="02040502050405020303" pitchFamily="18" charset="0"/>
                <a:cs typeface="Arial" panose="020B0604020202020204" pitchFamily="34" charset="0"/>
              </a:rPr>
              <a:t>5%</a:t>
            </a:r>
          </a:p>
        </p:txBody>
      </p:sp>
      <p:sp>
        <p:nvSpPr>
          <p:cNvPr id="22" name="Rectangle 21">
            <a:extLst>
              <a:ext uri="{FF2B5EF4-FFF2-40B4-BE49-F238E27FC236}">
                <a16:creationId xmlns:a16="http://schemas.microsoft.com/office/drawing/2014/main" id="{D881B2D6-9615-A04B-8577-3BCF5BB72196}"/>
              </a:ext>
            </a:extLst>
          </p:cNvPr>
          <p:cNvSpPr/>
          <p:nvPr/>
        </p:nvSpPr>
        <p:spPr>
          <a:xfrm>
            <a:off x="3500194" y="4026975"/>
            <a:ext cx="388652" cy="440150"/>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
        <p:nvSpPr>
          <p:cNvPr id="23" name="Rectangle 22">
            <a:extLst>
              <a:ext uri="{FF2B5EF4-FFF2-40B4-BE49-F238E27FC236}">
                <a16:creationId xmlns:a16="http://schemas.microsoft.com/office/drawing/2014/main" id="{DA1D1AB6-E106-934C-9436-B7C246297E0D}"/>
              </a:ext>
            </a:extLst>
          </p:cNvPr>
          <p:cNvSpPr/>
          <p:nvPr/>
        </p:nvSpPr>
        <p:spPr>
          <a:xfrm>
            <a:off x="3942248" y="3586968"/>
            <a:ext cx="388652" cy="88015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
        <p:nvSpPr>
          <p:cNvPr id="24" name="Rectangle 23">
            <a:extLst>
              <a:ext uri="{FF2B5EF4-FFF2-40B4-BE49-F238E27FC236}">
                <a16:creationId xmlns:a16="http://schemas.microsoft.com/office/drawing/2014/main" id="{68A275F6-5B37-FE48-9FC2-8E2DB2874ECA}"/>
              </a:ext>
            </a:extLst>
          </p:cNvPr>
          <p:cNvSpPr/>
          <p:nvPr/>
        </p:nvSpPr>
        <p:spPr>
          <a:xfrm>
            <a:off x="4384303" y="3074755"/>
            <a:ext cx="388652" cy="1392371"/>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
        <p:nvSpPr>
          <p:cNvPr id="25" name="Content Placeholder 3">
            <a:extLst>
              <a:ext uri="{FF2B5EF4-FFF2-40B4-BE49-F238E27FC236}">
                <a16:creationId xmlns:a16="http://schemas.microsoft.com/office/drawing/2014/main" id="{66EB0372-C0C4-624D-8104-B0B4BCEE85E0}"/>
              </a:ext>
            </a:extLst>
          </p:cNvPr>
          <p:cNvSpPr txBox="1">
            <a:spLocks/>
          </p:cNvSpPr>
          <p:nvPr/>
        </p:nvSpPr>
        <p:spPr>
          <a:xfrm>
            <a:off x="3811925" y="3588310"/>
            <a:ext cx="636713" cy="276999"/>
          </a:xfrm>
          <a:prstGeom prst="rect">
            <a:avLst/>
          </a:prstGeom>
          <a:noFill/>
        </p:spPr>
        <p:txBody>
          <a:bodyPr wrap="square" rtlCol="0">
            <a:spAutoFit/>
          </a:bodyPr>
          <a:lstStyle/>
          <a:p>
            <a:pPr algn="ctr">
              <a:spcAft>
                <a:spcPts val="2400"/>
              </a:spcAft>
              <a:buSzPct val="125000"/>
            </a:pPr>
            <a:r>
              <a:rPr lang="en-US" sz="1200" b="1" dirty="0">
                <a:solidFill>
                  <a:schemeClr val="bg1"/>
                </a:solidFill>
                <a:latin typeface="Georgia Pro" panose="02040502050405020303" pitchFamily="18" charset="0"/>
                <a:cs typeface="Arial" panose="020B0604020202020204" pitchFamily="34" charset="0"/>
              </a:rPr>
              <a:t>10%</a:t>
            </a:r>
          </a:p>
        </p:txBody>
      </p:sp>
      <p:sp>
        <p:nvSpPr>
          <p:cNvPr id="26" name="Rectangle 25">
            <a:extLst>
              <a:ext uri="{FF2B5EF4-FFF2-40B4-BE49-F238E27FC236}">
                <a16:creationId xmlns:a16="http://schemas.microsoft.com/office/drawing/2014/main" id="{96EA04B6-2781-BA4E-8C46-E4E8E5F0D271}"/>
              </a:ext>
            </a:extLst>
          </p:cNvPr>
          <p:cNvSpPr/>
          <p:nvPr/>
        </p:nvSpPr>
        <p:spPr>
          <a:xfrm>
            <a:off x="5913378" y="4026975"/>
            <a:ext cx="388652" cy="440150"/>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
        <p:nvSpPr>
          <p:cNvPr id="27" name="Rectangle 26">
            <a:extLst>
              <a:ext uri="{FF2B5EF4-FFF2-40B4-BE49-F238E27FC236}">
                <a16:creationId xmlns:a16="http://schemas.microsoft.com/office/drawing/2014/main" id="{84C67D6A-D915-9D4B-A31C-BDEB235697E9}"/>
              </a:ext>
            </a:extLst>
          </p:cNvPr>
          <p:cNvSpPr/>
          <p:nvPr/>
        </p:nvSpPr>
        <p:spPr>
          <a:xfrm>
            <a:off x="6355432" y="3586968"/>
            <a:ext cx="388652" cy="880158"/>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
        <p:nvSpPr>
          <p:cNvPr id="28" name="Rectangle 27">
            <a:extLst>
              <a:ext uri="{FF2B5EF4-FFF2-40B4-BE49-F238E27FC236}">
                <a16:creationId xmlns:a16="http://schemas.microsoft.com/office/drawing/2014/main" id="{40B0A4E2-8087-DA4D-9459-296981BA7076}"/>
              </a:ext>
            </a:extLst>
          </p:cNvPr>
          <p:cNvSpPr/>
          <p:nvPr/>
        </p:nvSpPr>
        <p:spPr>
          <a:xfrm>
            <a:off x="6797488" y="3074755"/>
            <a:ext cx="388652" cy="139237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sp>
        <p:nvSpPr>
          <p:cNvPr id="29" name="Up Arrow 28">
            <a:extLst>
              <a:ext uri="{FF2B5EF4-FFF2-40B4-BE49-F238E27FC236}">
                <a16:creationId xmlns:a16="http://schemas.microsoft.com/office/drawing/2014/main" id="{D7DB04DC-79C2-5E4E-BE65-13DD28669DFC}"/>
              </a:ext>
            </a:extLst>
          </p:cNvPr>
          <p:cNvSpPr/>
          <p:nvPr/>
        </p:nvSpPr>
        <p:spPr>
          <a:xfrm>
            <a:off x="6827464" y="2731425"/>
            <a:ext cx="328697" cy="333798"/>
          </a:xfrm>
          <a:prstGeom prst="upArrow">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algn="ctr"/>
            <a:endParaRPr lang="en-US" sz="2400" dirty="0">
              <a:solidFill>
                <a:schemeClr val="tx1">
                  <a:lumMod val="75000"/>
                </a:schemeClr>
              </a:solidFill>
              <a:latin typeface="Arial"/>
              <a:cs typeface="Arial"/>
            </a:endParaRPr>
          </a:p>
        </p:txBody>
      </p:sp>
      <p:cxnSp>
        <p:nvCxnSpPr>
          <p:cNvPr id="30" name="Straight Connector 29">
            <a:extLst>
              <a:ext uri="{FF2B5EF4-FFF2-40B4-BE49-F238E27FC236}">
                <a16:creationId xmlns:a16="http://schemas.microsoft.com/office/drawing/2014/main" id="{3C74CCC4-4061-7140-854D-9E94733E9F12}"/>
              </a:ext>
            </a:extLst>
          </p:cNvPr>
          <p:cNvCxnSpPr>
            <a:cxnSpLocks/>
          </p:cNvCxnSpPr>
          <p:nvPr/>
        </p:nvCxnSpPr>
        <p:spPr>
          <a:xfrm>
            <a:off x="378684" y="4467125"/>
            <a:ext cx="744193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3" name="Content Placeholder 3">
            <a:extLst>
              <a:ext uri="{FF2B5EF4-FFF2-40B4-BE49-F238E27FC236}">
                <a16:creationId xmlns:a16="http://schemas.microsoft.com/office/drawing/2014/main" id="{8E804116-AC6D-AE42-B116-34D42952B12D}"/>
              </a:ext>
            </a:extLst>
          </p:cNvPr>
          <p:cNvSpPr txBox="1">
            <a:spLocks/>
          </p:cNvSpPr>
          <p:nvPr/>
        </p:nvSpPr>
        <p:spPr>
          <a:xfrm>
            <a:off x="5913377" y="1508824"/>
            <a:ext cx="2477587" cy="307777"/>
          </a:xfrm>
          <a:prstGeom prst="rect">
            <a:avLst/>
          </a:prstGeom>
          <a:noFill/>
        </p:spPr>
        <p:txBody>
          <a:bodyPr wrap="square" rtlCol="0" anchor="t">
            <a:spAutoFit/>
          </a:bodyPr>
          <a:lstStyle/>
          <a:p>
            <a:pPr>
              <a:spcAft>
                <a:spcPts val="2400"/>
              </a:spcAft>
              <a:buSzPct val="125000"/>
            </a:pPr>
            <a:r>
              <a:rPr lang="en-US" sz="1400" b="1" dirty="0">
                <a:solidFill>
                  <a:schemeClr val="accent6"/>
                </a:solidFill>
                <a:latin typeface="Georgia Pro" panose="02040502050405020303" pitchFamily="18" charset="0"/>
                <a:cs typeface="Arial" panose="020B0604020202020204" pitchFamily="34" charset="0"/>
              </a:rPr>
              <a:t>Maximum Contribution:</a:t>
            </a:r>
          </a:p>
        </p:txBody>
      </p:sp>
      <p:sp>
        <p:nvSpPr>
          <p:cNvPr id="64" name="Content Placeholder 3">
            <a:extLst>
              <a:ext uri="{FF2B5EF4-FFF2-40B4-BE49-F238E27FC236}">
                <a16:creationId xmlns:a16="http://schemas.microsoft.com/office/drawing/2014/main" id="{EFFD7727-3FB7-854E-916B-E8CC606DDC45}"/>
              </a:ext>
            </a:extLst>
          </p:cNvPr>
          <p:cNvSpPr txBox="1">
            <a:spLocks/>
          </p:cNvSpPr>
          <p:nvPr/>
        </p:nvSpPr>
        <p:spPr>
          <a:xfrm>
            <a:off x="3412209" y="2008645"/>
            <a:ext cx="1624141" cy="307777"/>
          </a:xfrm>
          <a:prstGeom prst="rect">
            <a:avLst/>
          </a:prstGeom>
          <a:noFill/>
        </p:spPr>
        <p:txBody>
          <a:bodyPr wrap="square" rtlCol="0" anchor="t">
            <a:spAutoFit/>
          </a:bodyPr>
          <a:lstStyle/>
          <a:p>
            <a:pPr>
              <a:spcAft>
                <a:spcPts val="2400"/>
              </a:spcAft>
              <a:buSzPct val="125000"/>
            </a:pPr>
            <a:r>
              <a:rPr lang="en-US" sz="1400" b="1" dirty="0">
                <a:solidFill>
                  <a:schemeClr val="accent6"/>
                </a:solidFill>
                <a:latin typeface="Georgia Pro" panose="02040502050405020303" pitchFamily="18" charset="0"/>
                <a:cs typeface="Arial" panose="020B0604020202020204" pitchFamily="34" charset="0"/>
              </a:rPr>
              <a:t>Contribute 10%</a:t>
            </a:r>
          </a:p>
        </p:txBody>
      </p:sp>
      <p:sp>
        <p:nvSpPr>
          <p:cNvPr id="65" name="Content Placeholder 3">
            <a:extLst>
              <a:ext uri="{FF2B5EF4-FFF2-40B4-BE49-F238E27FC236}">
                <a16:creationId xmlns:a16="http://schemas.microsoft.com/office/drawing/2014/main" id="{1723A6BE-8DC9-B042-A343-0FAECC66873F}"/>
              </a:ext>
            </a:extLst>
          </p:cNvPr>
          <p:cNvSpPr txBox="1">
            <a:spLocks/>
          </p:cNvSpPr>
          <p:nvPr/>
        </p:nvSpPr>
        <p:spPr>
          <a:xfrm>
            <a:off x="964769" y="2257910"/>
            <a:ext cx="1501669" cy="307777"/>
          </a:xfrm>
          <a:prstGeom prst="rect">
            <a:avLst/>
          </a:prstGeom>
          <a:noFill/>
        </p:spPr>
        <p:txBody>
          <a:bodyPr wrap="square" rtlCol="0" anchor="t">
            <a:spAutoFit/>
          </a:bodyPr>
          <a:lstStyle/>
          <a:p>
            <a:pPr>
              <a:spcAft>
                <a:spcPts val="2400"/>
              </a:spcAft>
              <a:buSzPct val="125000"/>
            </a:pPr>
            <a:r>
              <a:rPr lang="en-US" sz="1400" b="1" dirty="0">
                <a:solidFill>
                  <a:schemeClr val="accent6"/>
                </a:solidFill>
                <a:latin typeface="Georgia Pro" panose="02040502050405020303" pitchFamily="18" charset="0"/>
                <a:cs typeface="Arial" panose="020B0604020202020204" pitchFamily="34" charset="0"/>
              </a:rPr>
              <a:t>Contribute 5%</a:t>
            </a:r>
          </a:p>
        </p:txBody>
      </p:sp>
    </p:spTree>
    <p:extLst>
      <p:ext uri="{BB962C8B-B14F-4D97-AF65-F5344CB8AC3E}">
        <p14:creationId xmlns:p14="http://schemas.microsoft.com/office/powerpoint/2010/main" val="404123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AEF70E4-C3D1-BE4F-9778-DFD7C8604CE6}"/>
              </a:ext>
            </a:extLst>
          </p:cNvPr>
          <p:cNvSpPr>
            <a:spLocks noGrp="1"/>
          </p:cNvSpPr>
          <p:nvPr>
            <p:ph type="title"/>
          </p:nvPr>
        </p:nvSpPr>
        <p:spPr/>
        <p:txBody>
          <a:bodyPr/>
          <a:lstStyle/>
          <a:p>
            <a:r>
              <a:rPr lang="en-US" dirty="0"/>
              <a:t>SMALL STEPS CAN ADD UP OVER TIME</a:t>
            </a:r>
          </a:p>
        </p:txBody>
      </p:sp>
      <p:sp>
        <p:nvSpPr>
          <p:cNvPr id="4" name="Slide Number Placeholder 3">
            <a:extLst>
              <a:ext uri="{FF2B5EF4-FFF2-40B4-BE49-F238E27FC236}">
                <a16:creationId xmlns:a16="http://schemas.microsoft.com/office/drawing/2014/main" id="{624079C1-66B8-C343-A968-300C6270E6CB}"/>
              </a:ext>
            </a:extLst>
          </p:cNvPr>
          <p:cNvSpPr>
            <a:spLocks noGrp="1"/>
          </p:cNvSpPr>
          <p:nvPr>
            <p:ph type="sldNum" sz="quarter" idx="10"/>
          </p:nvPr>
        </p:nvSpPr>
        <p:spPr>
          <a:xfrm>
            <a:off x="8732520" y="4846320"/>
            <a:ext cx="365760" cy="273844"/>
          </a:xfrm>
        </p:spPr>
        <p:txBody>
          <a:bodyPr/>
          <a:lstStyle/>
          <a:p>
            <a:fld id="{716BC1C3-C832-FA4C-9911-3E1C355083BA}" type="slidenum">
              <a:rPr lang="en-US" smtClean="0"/>
              <a:pPr/>
              <a:t>14</a:t>
            </a:fld>
            <a:endParaRPr lang="en-US" dirty="0"/>
          </a:p>
        </p:txBody>
      </p:sp>
      <p:sp>
        <p:nvSpPr>
          <p:cNvPr id="5" name="Content Placeholder 3">
            <a:extLst>
              <a:ext uri="{FF2B5EF4-FFF2-40B4-BE49-F238E27FC236}">
                <a16:creationId xmlns:a16="http://schemas.microsoft.com/office/drawing/2014/main" id="{FCC2932C-1371-864D-9350-A85FC0A8FECF}"/>
              </a:ext>
            </a:extLst>
          </p:cNvPr>
          <p:cNvSpPr txBox="1">
            <a:spLocks/>
          </p:cNvSpPr>
          <p:nvPr/>
        </p:nvSpPr>
        <p:spPr>
          <a:xfrm>
            <a:off x="382505" y="1170611"/>
            <a:ext cx="8474777" cy="276999"/>
          </a:xfrm>
          <a:prstGeom prst="rect">
            <a:avLst/>
          </a:prstGeom>
          <a:noFill/>
        </p:spPr>
        <p:txBody>
          <a:bodyPr wrap="square" rtlCol="0">
            <a:spAutoFit/>
          </a:bodyPr>
          <a:lstStyle/>
          <a:p>
            <a:pPr defTabSz="609022"/>
            <a:r>
              <a:rPr lang="en-US" sz="1200" b="1" dirty="0">
                <a:solidFill>
                  <a:schemeClr val="accent6"/>
                </a:solidFill>
              </a:rPr>
              <a:t>DOLLAR-COST AVERAGING AT WORK</a:t>
            </a:r>
          </a:p>
        </p:txBody>
      </p:sp>
      <p:sp>
        <p:nvSpPr>
          <p:cNvPr id="6" name="Content Placeholder 12">
            <a:extLst>
              <a:ext uri="{FF2B5EF4-FFF2-40B4-BE49-F238E27FC236}">
                <a16:creationId xmlns:a16="http://schemas.microsoft.com/office/drawing/2014/main" id="{2B47D85C-E9E2-974B-80DF-98E1B5A3C331}"/>
              </a:ext>
            </a:extLst>
          </p:cNvPr>
          <p:cNvSpPr txBox="1">
            <a:spLocks/>
          </p:cNvSpPr>
          <p:nvPr/>
        </p:nvSpPr>
        <p:spPr>
          <a:xfrm>
            <a:off x="376554" y="1442957"/>
            <a:ext cx="6894755" cy="250150"/>
          </a:xfrm>
          <a:prstGeom prst="rect">
            <a:avLst/>
          </a:prstGeom>
        </p:spPr>
        <p:txBody>
          <a:bodyPr anchor="t"/>
          <a:lst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800"/>
              </a:spcBef>
              <a:spcAft>
                <a:spcPts val="800"/>
              </a:spcAft>
              <a:buSzPct val="125000"/>
              <a:buNone/>
            </a:pPr>
            <a:r>
              <a:rPr lang="en-US" sz="1200" dirty="0">
                <a:solidFill>
                  <a:schemeClr val="tx1"/>
                </a:solidFill>
                <a:latin typeface="+mn-lt"/>
              </a:rPr>
              <a:t>See how investing all at once, or with smaller amounts over time, can affect your returns.</a:t>
            </a:r>
            <a:endParaRPr lang="en-US" sz="1200" b="1" dirty="0">
              <a:solidFill>
                <a:schemeClr val="tx1"/>
              </a:solidFill>
              <a:latin typeface="+mn-lt"/>
            </a:endParaRPr>
          </a:p>
        </p:txBody>
      </p:sp>
      <p:sp>
        <p:nvSpPr>
          <p:cNvPr id="12" name="Content Placeholder 12">
            <a:extLst>
              <a:ext uri="{FF2B5EF4-FFF2-40B4-BE49-F238E27FC236}">
                <a16:creationId xmlns:a16="http://schemas.microsoft.com/office/drawing/2014/main" id="{DEC77197-E275-124D-A8D3-7A95CC65034B}"/>
              </a:ext>
            </a:extLst>
          </p:cNvPr>
          <p:cNvSpPr txBox="1">
            <a:spLocks/>
          </p:cNvSpPr>
          <p:nvPr/>
        </p:nvSpPr>
        <p:spPr>
          <a:xfrm>
            <a:off x="182833" y="4679902"/>
            <a:ext cx="8216888" cy="418153"/>
          </a:xfrm>
          <a:prstGeom prst="rect">
            <a:avLst/>
          </a:prstGeom>
        </p:spPr>
        <p:txBody>
          <a:bodyPr anchor="t"/>
          <a:lst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800"/>
              </a:spcBef>
              <a:spcAft>
                <a:spcPts val="800"/>
              </a:spcAft>
              <a:buSzPct val="125000"/>
              <a:buNone/>
            </a:pPr>
            <a:r>
              <a:rPr lang="en-US" sz="1000" dirty="0">
                <a:solidFill>
                  <a:schemeClr val="tx1"/>
                </a:solidFill>
              </a:rPr>
              <a:t>Illustration is hypothetical and not meant to reflect of any specific investment. Dollar-cost averaging does not guarantee a profit or protect against a loss in a declining market, so you should consider your ability to continue investing through periods of adverse market conditions. </a:t>
            </a:r>
          </a:p>
        </p:txBody>
      </p:sp>
      <p:pic>
        <p:nvPicPr>
          <p:cNvPr id="11" name="Picture 10">
            <a:extLst>
              <a:ext uri="{FF2B5EF4-FFF2-40B4-BE49-F238E27FC236}">
                <a16:creationId xmlns:a16="http://schemas.microsoft.com/office/drawing/2014/main" id="{5CAF58AF-9CA8-7848-A23E-23D0DD038FD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42213" y="2091069"/>
            <a:ext cx="4419969" cy="2289545"/>
          </a:xfrm>
          <a:prstGeom prst="rect">
            <a:avLst/>
          </a:prstGeom>
        </p:spPr>
      </p:pic>
      <p:sp>
        <p:nvSpPr>
          <p:cNvPr id="13" name="Content Placeholder 12">
            <a:extLst>
              <a:ext uri="{FF2B5EF4-FFF2-40B4-BE49-F238E27FC236}">
                <a16:creationId xmlns:a16="http://schemas.microsoft.com/office/drawing/2014/main" id="{A108E1A7-12A7-AC42-93D8-BF80318C98ED}"/>
              </a:ext>
            </a:extLst>
          </p:cNvPr>
          <p:cNvSpPr txBox="1">
            <a:spLocks/>
          </p:cNvSpPr>
          <p:nvPr/>
        </p:nvSpPr>
        <p:spPr>
          <a:xfrm>
            <a:off x="787680" y="2008225"/>
            <a:ext cx="1189976" cy="1139013"/>
          </a:xfrm>
          <a:prstGeom prst="rect">
            <a:avLst/>
          </a:prstGeom>
        </p:spPr>
        <p:txBody>
          <a:bodyPr anchor="t"/>
          <a:lst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SzPct val="125000"/>
              <a:buNone/>
            </a:pPr>
            <a:r>
              <a:rPr lang="en-US" sz="1400" dirty="0">
                <a:solidFill>
                  <a:schemeClr val="accent2"/>
                </a:solidFill>
                <a:latin typeface="Georgia Pro" panose="02040502050405020303" pitchFamily="18" charset="0"/>
              </a:rPr>
              <a:t>Lump-Sum</a:t>
            </a:r>
          </a:p>
          <a:p>
            <a:pPr marL="0" indent="0" algn="ctr">
              <a:spcBef>
                <a:spcPts val="0"/>
              </a:spcBef>
              <a:buSzPct val="125000"/>
              <a:buNone/>
            </a:pPr>
            <a:r>
              <a:rPr lang="en-US" sz="1400" dirty="0">
                <a:solidFill>
                  <a:schemeClr val="accent2"/>
                </a:solidFill>
                <a:latin typeface="Georgia Pro" panose="02040502050405020303" pitchFamily="18" charset="0"/>
              </a:rPr>
              <a:t>Investment</a:t>
            </a:r>
          </a:p>
          <a:p>
            <a:pPr marL="0" indent="0" algn="ctr">
              <a:spcBef>
                <a:spcPts val="0"/>
              </a:spcBef>
              <a:buSzPct val="125000"/>
              <a:buNone/>
            </a:pPr>
            <a:r>
              <a:rPr lang="en-US" sz="1400" b="1" dirty="0">
                <a:solidFill>
                  <a:schemeClr val="accent2"/>
                </a:solidFill>
                <a:latin typeface="Georgia Pro" panose="02040502050405020303" pitchFamily="18" charset="0"/>
              </a:rPr>
              <a:t>$8,000</a:t>
            </a:r>
            <a:endParaRPr lang="en-US" sz="2400" b="1" dirty="0">
              <a:solidFill>
                <a:schemeClr val="accent2"/>
              </a:solidFill>
              <a:latin typeface="Georgia Pro" panose="02040502050405020303" pitchFamily="18" charset="0"/>
            </a:endParaRPr>
          </a:p>
        </p:txBody>
      </p:sp>
      <p:sp>
        <p:nvSpPr>
          <p:cNvPr id="14" name="Content Placeholder 12">
            <a:extLst>
              <a:ext uri="{FF2B5EF4-FFF2-40B4-BE49-F238E27FC236}">
                <a16:creationId xmlns:a16="http://schemas.microsoft.com/office/drawing/2014/main" id="{97B16261-9311-0A44-9D99-5D7E222B3F83}"/>
              </a:ext>
            </a:extLst>
          </p:cNvPr>
          <p:cNvSpPr txBox="1">
            <a:spLocks/>
          </p:cNvSpPr>
          <p:nvPr/>
        </p:nvSpPr>
        <p:spPr>
          <a:xfrm>
            <a:off x="787680" y="3181350"/>
            <a:ext cx="1189976" cy="1139013"/>
          </a:xfrm>
          <a:prstGeom prst="rect">
            <a:avLst/>
          </a:prstGeom>
        </p:spPr>
        <p:txBody>
          <a:bodyPr anchor="t"/>
          <a:lst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SzPct val="125000"/>
              <a:buNone/>
            </a:pPr>
            <a:r>
              <a:rPr lang="en-US" sz="1400" dirty="0">
                <a:solidFill>
                  <a:schemeClr val="bg2"/>
                </a:solidFill>
                <a:latin typeface="Georgia Pro" panose="02040502050405020303" pitchFamily="18" charset="0"/>
              </a:rPr>
              <a:t>Monthly</a:t>
            </a:r>
          </a:p>
          <a:p>
            <a:pPr marL="0" indent="0" algn="ctr">
              <a:spcBef>
                <a:spcPts val="0"/>
              </a:spcBef>
              <a:buSzPct val="125000"/>
              <a:buNone/>
            </a:pPr>
            <a:r>
              <a:rPr lang="en-US" sz="1400" dirty="0">
                <a:solidFill>
                  <a:schemeClr val="bg2"/>
                </a:solidFill>
                <a:latin typeface="Georgia Pro" panose="02040502050405020303" pitchFamily="18" charset="0"/>
              </a:rPr>
              <a:t>Investment</a:t>
            </a:r>
          </a:p>
          <a:p>
            <a:pPr marL="0" indent="0" algn="ctr">
              <a:spcBef>
                <a:spcPts val="0"/>
              </a:spcBef>
              <a:buSzPct val="125000"/>
              <a:buNone/>
            </a:pPr>
            <a:r>
              <a:rPr lang="en-US" sz="1400" b="1" dirty="0">
                <a:solidFill>
                  <a:schemeClr val="bg2"/>
                </a:solidFill>
                <a:latin typeface="Georgia Pro" panose="02040502050405020303" pitchFamily="18" charset="0"/>
              </a:rPr>
              <a:t>$1,000</a:t>
            </a:r>
            <a:endParaRPr lang="en-US" sz="2400" b="1" dirty="0">
              <a:solidFill>
                <a:schemeClr val="bg2"/>
              </a:solidFill>
              <a:latin typeface="Georgia Pro" panose="02040502050405020303" pitchFamily="18" charset="0"/>
            </a:endParaRPr>
          </a:p>
        </p:txBody>
      </p:sp>
      <p:sp>
        <p:nvSpPr>
          <p:cNvPr id="15" name="Content Placeholder 12">
            <a:extLst>
              <a:ext uri="{FF2B5EF4-FFF2-40B4-BE49-F238E27FC236}">
                <a16:creationId xmlns:a16="http://schemas.microsoft.com/office/drawing/2014/main" id="{BAE88FE6-4A2B-8C45-8D18-B6FF52870DA7}"/>
              </a:ext>
            </a:extLst>
          </p:cNvPr>
          <p:cNvSpPr txBox="1">
            <a:spLocks/>
          </p:cNvSpPr>
          <p:nvPr/>
        </p:nvSpPr>
        <p:spPr>
          <a:xfrm>
            <a:off x="6271437" y="2157081"/>
            <a:ext cx="1189976" cy="1139013"/>
          </a:xfrm>
          <a:prstGeom prst="rect">
            <a:avLst/>
          </a:prstGeom>
        </p:spPr>
        <p:txBody>
          <a:bodyPr anchor="t"/>
          <a:lst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SzPct val="125000"/>
              <a:buNone/>
            </a:pPr>
            <a:r>
              <a:rPr lang="en-US" sz="1100" dirty="0">
                <a:solidFill>
                  <a:schemeClr val="accent2"/>
                </a:solidFill>
                <a:latin typeface="Georgia Pro" panose="02040502050405020303" pitchFamily="18" charset="0"/>
              </a:rPr>
              <a:t>Return on Lump-Sum</a:t>
            </a:r>
          </a:p>
          <a:p>
            <a:pPr marL="0" indent="0" algn="ctr">
              <a:spcBef>
                <a:spcPts val="0"/>
              </a:spcBef>
              <a:buSzPct val="125000"/>
              <a:buNone/>
            </a:pPr>
            <a:r>
              <a:rPr lang="en-US" sz="1100" dirty="0">
                <a:solidFill>
                  <a:schemeClr val="accent2"/>
                </a:solidFill>
                <a:latin typeface="Georgia Pro" panose="02040502050405020303" pitchFamily="18" charset="0"/>
              </a:rPr>
              <a:t>Investment</a:t>
            </a:r>
          </a:p>
          <a:p>
            <a:pPr marL="0" indent="0" algn="ctr">
              <a:spcBef>
                <a:spcPts val="0"/>
              </a:spcBef>
              <a:buSzPct val="125000"/>
              <a:buNone/>
            </a:pPr>
            <a:r>
              <a:rPr lang="en-US" sz="1400" b="1" dirty="0">
                <a:solidFill>
                  <a:schemeClr val="accent2"/>
                </a:solidFill>
                <a:latin typeface="Georgia Pro" panose="02040502050405020303" pitchFamily="18" charset="0"/>
              </a:rPr>
              <a:t>0%</a:t>
            </a:r>
            <a:endParaRPr lang="en-US" sz="2400" b="1" dirty="0">
              <a:solidFill>
                <a:schemeClr val="accent2"/>
              </a:solidFill>
              <a:latin typeface="Georgia Pro" panose="02040502050405020303" pitchFamily="18" charset="0"/>
            </a:endParaRPr>
          </a:p>
        </p:txBody>
      </p:sp>
      <p:sp>
        <p:nvSpPr>
          <p:cNvPr id="16" name="Content Placeholder 12">
            <a:extLst>
              <a:ext uri="{FF2B5EF4-FFF2-40B4-BE49-F238E27FC236}">
                <a16:creationId xmlns:a16="http://schemas.microsoft.com/office/drawing/2014/main" id="{94D55C31-C0C9-DE41-B4DB-4AF89026A312}"/>
              </a:ext>
            </a:extLst>
          </p:cNvPr>
          <p:cNvSpPr txBox="1">
            <a:spLocks/>
          </p:cNvSpPr>
          <p:nvPr/>
        </p:nvSpPr>
        <p:spPr>
          <a:xfrm>
            <a:off x="6271437" y="3223880"/>
            <a:ext cx="1189976" cy="1139013"/>
          </a:xfrm>
          <a:prstGeom prst="rect">
            <a:avLst/>
          </a:prstGeom>
        </p:spPr>
        <p:txBody>
          <a:bodyPr anchor="t"/>
          <a:lst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SzPct val="125000"/>
              <a:buNone/>
            </a:pPr>
            <a:r>
              <a:rPr lang="en-US" sz="1100" dirty="0">
                <a:solidFill>
                  <a:schemeClr val="bg2"/>
                </a:solidFill>
                <a:latin typeface="Georgia Pro" panose="02040502050405020303" pitchFamily="18" charset="0"/>
              </a:rPr>
              <a:t>Return on Monthly</a:t>
            </a:r>
          </a:p>
          <a:p>
            <a:pPr marL="0" indent="0" algn="ctr">
              <a:spcBef>
                <a:spcPts val="0"/>
              </a:spcBef>
              <a:buSzPct val="125000"/>
              <a:buNone/>
            </a:pPr>
            <a:r>
              <a:rPr lang="en-US" sz="1100" dirty="0">
                <a:solidFill>
                  <a:schemeClr val="bg2"/>
                </a:solidFill>
                <a:latin typeface="Georgia Pro" panose="02040502050405020303" pitchFamily="18" charset="0"/>
              </a:rPr>
              <a:t>Investment</a:t>
            </a:r>
          </a:p>
          <a:p>
            <a:pPr marL="0" indent="0" algn="ctr">
              <a:spcBef>
                <a:spcPts val="0"/>
              </a:spcBef>
              <a:buSzPct val="125000"/>
              <a:buNone/>
            </a:pPr>
            <a:r>
              <a:rPr lang="en-US" sz="1400" b="1" dirty="0">
                <a:solidFill>
                  <a:schemeClr val="bg2"/>
                </a:solidFill>
                <a:latin typeface="Georgia Pro" panose="02040502050405020303" pitchFamily="18" charset="0"/>
              </a:rPr>
              <a:t>4.07%</a:t>
            </a:r>
            <a:endParaRPr lang="en-US" sz="2400" b="1" dirty="0">
              <a:solidFill>
                <a:schemeClr val="bg2"/>
              </a:solidFill>
              <a:latin typeface="Georgia Pro" panose="02040502050405020303" pitchFamily="18" charset="0"/>
            </a:endParaRPr>
          </a:p>
        </p:txBody>
      </p:sp>
    </p:spTree>
    <p:extLst>
      <p:ext uri="{BB962C8B-B14F-4D97-AF65-F5344CB8AC3E}">
        <p14:creationId xmlns:p14="http://schemas.microsoft.com/office/powerpoint/2010/main" val="1653647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1F8A3D0-8558-2440-B0CC-2E9B2FD8AC49}"/>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flipH="1">
            <a:off x="0" y="2038920"/>
            <a:ext cx="5431536" cy="3108680"/>
          </a:xfrm>
          <a:custGeom>
            <a:avLst/>
            <a:gdLst>
              <a:gd name="connsiteX0" fmla="*/ 0 w 7598778"/>
              <a:gd name="connsiteY0" fmla="*/ 0 h 4359834"/>
              <a:gd name="connsiteX1" fmla="*/ 1493574 w 7598778"/>
              <a:gd name="connsiteY1" fmla="*/ 4359834 h 4359834"/>
              <a:gd name="connsiteX2" fmla="*/ 7598778 w 7598778"/>
              <a:gd name="connsiteY2" fmla="*/ 4358528 h 4359834"/>
              <a:gd name="connsiteX3" fmla="*/ 7598778 w 7598778"/>
              <a:gd name="connsiteY3" fmla="*/ 1307 h 4359834"/>
              <a:gd name="connsiteX4" fmla="*/ 0 w 7598778"/>
              <a:gd name="connsiteY4" fmla="*/ 0 h 4359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8778" h="4359834">
                <a:moveTo>
                  <a:pt x="0" y="0"/>
                </a:moveTo>
                <a:lnTo>
                  <a:pt x="1493574" y="4359834"/>
                </a:lnTo>
                <a:lnTo>
                  <a:pt x="7598778" y="4358528"/>
                </a:lnTo>
                <a:lnTo>
                  <a:pt x="7598778" y="1307"/>
                </a:lnTo>
                <a:cubicBezTo>
                  <a:pt x="5065639" y="871"/>
                  <a:pt x="2533138" y="436"/>
                  <a:pt x="0" y="0"/>
                </a:cubicBezTo>
                <a:close/>
              </a:path>
            </a:pathLst>
          </a:custGeom>
        </p:spPr>
      </p:pic>
      <p:sp>
        <p:nvSpPr>
          <p:cNvPr id="2" name="Slide Number Placeholder 1">
            <a:extLst>
              <a:ext uri="{FF2B5EF4-FFF2-40B4-BE49-F238E27FC236}">
                <a16:creationId xmlns:a16="http://schemas.microsoft.com/office/drawing/2014/main" id="{D05222D3-152C-4A42-B6C1-EEAB0C600B31}"/>
              </a:ext>
            </a:extLst>
          </p:cNvPr>
          <p:cNvSpPr>
            <a:spLocks noGrp="1"/>
          </p:cNvSpPr>
          <p:nvPr>
            <p:ph type="sldNum" sz="quarter" idx="10"/>
          </p:nvPr>
        </p:nvSpPr>
        <p:spPr>
          <a:xfrm>
            <a:off x="8732520" y="4846320"/>
            <a:ext cx="365760" cy="273844"/>
          </a:xfrm>
        </p:spPr>
        <p:txBody>
          <a:bodyPr/>
          <a:lstStyle/>
          <a:p>
            <a:fld id="{B860EA5E-C501-EE46-95BA-D6951046621D}" type="slidenum">
              <a:rPr lang="en-US" smtClean="0"/>
              <a:pPr/>
              <a:t>15</a:t>
            </a:fld>
            <a:endParaRPr lang="en-US" dirty="0"/>
          </a:p>
        </p:txBody>
      </p:sp>
      <p:sp>
        <p:nvSpPr>
          <p:cNvPr id="9" name="Title 8">
            <a:extLst>
              <a:ext uri="{FF2B5EF4-FFF2-40B4-BE49-F238E27FC236}">
                <a16:creationId xmlns:a16="http://schemas.microsoft.com/office/drawing/2014/main" id="{B8A52C68-A815-AE4E-9661-F2DDC23EBE3E}"/>
              </a:ext>
            </a:extLst>
          </p:cNvPr>
          <p:cNvSpPr>
            <a:spLocks noGrp="1"/>
          </p:cNvSpPr>
          <p:nvPr>
            <p:ph type="title"/>
          </p:nvPr>
        </p:nvSpPr>
        <p:spPr>
          <a:xfrm>
            <a:off x="362190" y="1186244"/>
            <a:ext cx="6822381" cy="306301"/>
          </a:xfrm>
        </p:spPr>
        <p:txBody>
          <a:bodyPr/>
          <a:lstStyle/>
          <a:p>
            <a:r>
              <a:rPr lang="en-US" dirty="0"/>
              <a:t>PLAN FEATURES</a:t>
            </a:r>
          </a:p>
        </p:txBody>
      </p:sp>
      <p:sp>
        <p:nvSpPr>
          <p:cNvPr id="6" name="Content Placeholder 12">
            <a:extLst>
              <a:ext uri="{FF2B5EF4-FFF2-40B4-BE49-F238E27FC236}">
                <a16:creationId xmlns:a16="http://schemas.microsoft.com/office/drawing/2014/main" id="{315E0BCE-3B82-BE40-8BD7-18670D211C28}"/>
              </a:ext>
            </a:extLst>
          </p:cNvPr>
          <p:cNvSpPr txBox="1">
            <a:spLocks/>
          </p:cNvSpPr>
          <p:nvPr/>
        </p:nvSpPr>
        <p:spPr>
          <a:xfrm>
            <a:off x="204985" y="1474966"/>
            <a:ext cx="6280875" cy="290039"/>
          </a:xfrm>
          <a:prstGeom prst="rect">
            <a:avLst/>
          </a:prstGeom>
        </p:spPr>
        <p:txBody>
          <a:bodyPr vert="horz"/>
          <a:lstStyle>
            <a:lvl1pPr marL="112713" indent="-112713" algn="l" defTabSz="457200" rtl="0" eaLnBrk="1" latinLnBrk="0" hangingPunct="1">
              <a:spcBef>
                <a:spcPts val="0"/>
              </a:spcBef>
              <a:buClr>
                <a:schemeClr val="bg1"/>
              </a:buClr>
              <a:buSzPct val="85000"/>
              <a:buFont typeface="Lucida Grande"/>
              <a:buChar char=" "/>
              <a:defRPr sz="16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6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6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350" lvl="1" indent="0">
              <a:spcBef>
                <a:spcPts val="600"/>
              </a:spcBef>
              <a:buNone/>
              <a:defRPr/>
            </a:pPr>
            <a:r>
              <a:rPr lang="en-US" sz="1200" dirty="0">
                <a:solidFill>
                  <a:schemeClr val="bg1"/>
                </a:solidFill>
              </a:rPr>
              <a:t>Important details to help optimize your retirement plan</a:t>
            </a:r>
          </a:p>
        </p:txBody>
      </p:sp>
    </p:spTree>
    <p:extLst>
      <p:ext uri="{BB962C8B-B14F-4D97-AF65-F5344CB8AC3E}">
        <p14:creationId xmlns:p14="http://schemas.microsoft.com/office/powerpoint/2010/main" val="1007390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CD7F71-1797-5841-91CB-05FC32E21ED9}"/>
              </a:ext>
            </a:extLst>
          </p:cNvPr>
          <p:cNvSpPr>
            <a:spLocks noGrp="1"/>
          </p:cNvSpPr>
          <p:nvPr>
            <p:ph type="sldNum" sz="quarter" idx="10"/>
          </p:nvPr>
        </p:nvSpPr>
        <p:spPr/>
        <p:txBody>
          <a:bodyPr/>
          <a:lstStyle/>
          <a:p>
            <a:fld id="{B860EA5E-C501-EE46-95BA-D6951046621D}" type="slidenum">
              <a:rPr lang="en-US" smtClean="0"/>
              <a:t>16</a:t>
            </a:fld>
            <a:endParaRPr lang="en-US" dirty="0"/>
          </a:p>
        </p:txBody>
      </p:sp>
      <p:pic>
        <p:nvPicPr>
          <p:cNvPr id="4" name="Picture 3">
            <a:extLst>
              <a:ext uri="{FF2B5EF4-FFF2-40B4-BE49-F238E27FC236}">
                <a16:creationId xmlns:a16="http://schemas.microsoft.com/office/drawing/2014/main" id="{745043D3-1EEF-33AA-97B0-18FF32F2130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072" y="-3175"/>
            <a:ext cx="4005742" cy="5149850"/>
          </a:xfrm>
          <a:custGeom>
            <a:avLst/>
            <a:gdLst>
              <a:gd name="connsiteX0" fmla="*/ 901303 w 4005742"/>
              <a:gd name="connsiteY0" fmla="*/ 0 h 5149850"/>
              <a:gd name="connsiteX1" fmla="*/ 4005742 w 4005742"/>
              <a:gd name="connsiteY1" fmla="*/ 1763 h 5149850"/>
              <a:gd name="connsiteX2" fmla="*/ 2632914 w 4005742"/>
              <a:gd name="connsiteY2" fmla="*/ 4055113 h 5149850"/>
              <a:gd name="connsiteX3" fmla="*/ 2267481 w 4005742"/>
              <a:gd name="connsiteY3" fmla="*/ 5146117 h 5149850"/>
              <a:gd name="connsiteX4" fmla="*/ 0 w 4005742"/>
              <a:gd name="connsiteY4" fmla="*/ 5149850 h 5149850"/>
              <a:gd name="connsiteX5" fmla="*/ 16 w 4005742"/>
              <a:gd name="connsiteY5" fmla="*/ 2637820 h 5149850"/>
              <a:gd name="connsiteX6" fmla="*/ 901303 w 4005742"/>
              <a:gd name="connsiteY6" fmla="*/ 0 h 51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5742" h="5149850">
                <a:moveTo>
                  <a:pt x="901303" y="0"/>
                </a:moveTo>
                <a:lnTo>
                  <a:pt x="4005742" y="1763"/>
                </a:lnTo>
                <a:lnTo>
                  <a:pt x="2632914" y="4055113"/>
                </a:lnTo>
                <a:lnTo>
                  <a:pt x="2267481" y="5146117"/>
                </a:lnTo>
                <a:lnTo>
                  <a:pt x="0" y="5149850"/>
                </a:lnTo>
                <a:cubicBezTo>
                  <a:pt x="5" y="4312507"/>
                  <a:pt x="11" y="3475164"/>
                  <a:pt x="16" y="2637820"/>
                </a:cubicBezTo>
                <a:lnTo>
                  <a:pt x="901303" y="0"/>
                </a:lnTo>
                <a:close/>
              </a:path>
            </a:pathLst>
          </a:custGeom>
        </p:spPr>
      </p:pic>
      <p:sp>
        <p:nvSpPr>
          <p:cNvPr id="5" name="Shape 258">
            <a:extLst>
              <a:ext uri="{FF2B5EF4-FFF2-40B4-BE49-F238E27FC236}">
                <a16:creationId xmlns:a16="http://schemas.microsoft.com/office/drawing/2014/main" id="{CF3F899B-DF5B-2766-2882-2C8E42E3397C}"/>
              </a:ext>
            </a:extLst>
          </p:cNvPr>
          <p:cNvSpPr/>
          <p:nvPr/>
        </p:nvSpPr>
        <p:spPr>
          <a:xfrm flipV="1">
            <a:off x="0" y="0"/>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bg2"/>
          </a:solidFill>
          <a:ln w="12700">
            <a:miter lim="400000"/>
          </a:ln>
        </p:spPr>
        <p:txBody>
          <a:bodyPr lIns="50800" tIns="50800" rIns="50800" bIns="50800" anchor="ctr"/>
          <a:lstStyle/>
          <a:p>
            <a:pPr marL="0" marR="0" lvl="0" indent="0" algn="l" defTabSz="6858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3200" b="0" i="0" u="none" strike="noStrike" kern="1200" cap="none" spc="0" normalizeH="0" baseline="0" noProof="0" dirty="0">
              <a:ln>
                <a:noFill/>
              </a:ln>
              <a:solidFill>
                <a:srgbClr val="EE0000"/>
              </a:solidFill>
              <a:effectLst/>
              <a:uLnTx/>
              <a:uFillTx/>
              <a:latin typeface="Arial" panose="020B0604020202020204"/>
              <a:ea typeface="+mn-ea"/>
              <a:cs typeface="+mn-cs"/>
            </a:endParaRPr>
          </a:p>
        </p:txBody>
      </p:sp>
      <p:sp>
        <p:nvSpPr>
          <p:cNvPr id="9" name="Title 2">
            <a:extLst>
              <a:ext uri="{FF2B5EF4-FFF2-40B4-BE49-F238E27FC236}">
                <a16:creationId xmlns:a16="http://schemas.microsoft.com/office/drawing/2014/main" id="{D5F8C5CE-4B4E-25B3-849A-F2EF4E215895}"/>
              </a:ext>
            </a:extLst>
          </p:cNvPr>
          <p:cNvSpPr>
            <a:spLocks noGrp="1"/>
          </p:cNvSpPr>
          <p:nvPr>
            <p:ph type="title"/>
          </p:nvPr>
        </p:nvSpPr>
        <p:spPr>
          <a:xfrm>
            <a:off x="3914129" y="1539622"/>
            <a:ext cx="4900933" cy="358980"/>
          </a:xfrm>
        </p:spPr>
        <p:txBody>
          <a:bodyPr/>
          <a:lstStyle/>
          <a:p>
            <a:r>
              <a:rPr lang="en-US" dirty="0"/>
              <a:t>Understanding terms and plan features</a:t>
            </a:r>
          </a:p>
        </p:txBody>
      </p:sp>
      <p:sp>
        <p:nvSpPr>
          <p:cNvPr id="3" name="Content Placeholder 12">
            <a:extLst>
              <a:ext uri="{FF2B5EF4-FFF2-40B4-BE49-F238E27FC236}">
                <a16:creationId xmlns:a16="http://schemas.microsoft.com/office/drawing/2014/main" id="{BE118BC8-3F6E-AB65-3862-6EDB34B9F9BE}"/>
              </a:ext>
            </a:extLst>
          </p:cNvPr>
          <p:cNvSpPr txBox="1">
            <a:spLocks/>
          </p:cNvSpPr>
          <p:nvPr/>
        </p:nvSpPr>
        <p:spPr>
          <a:xfrm>
            <a:off x="3788238" y="2046709"/>
            <a:ext cx="2473813" cy="1021597"/>
          </a:xfrm>
          <a:prstGeom prst="rect">
            <a:avLst/>
          </a:prstGeom>
        </p:spPr>
        <p:txBody>
          <a:bodyPr vert="horz"/>
          <a:lstStyle>
            <a:lvl1pPr marL="112713" indent="-112713" algn="l" defTabSz="457200" rtl="0" eaLnBrk="1" latinLnBrk="0" hangingPunct="1">
              <a:spcBef>
                <a:spcPts val="0"/>
              </a:spcBef>
              <a:buClr>
                <a:schemeClr val="bg1"/>
              </a:buClr>
              <a:buSzPct val="85000"/>
              <a:buFont typeface="Lucida Grande"/>
              <a:buChar char=" "/>
              <a:defRPr sz="16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6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6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350" lvl="1" indent="0">
              <a:spcBef>
                <a:spcPts val="600"/>
              </a:spcBef>
              <a:buNone/>
              <a:defRPr/>
            </a:pPr>
            <a:r>
              <a:rPr lang="en-US" sz="1200" b="1" cap="all" dirty="0">
                <a:solidFill>
                  <a:schemeClr val="bg2"/>
                </a:solidFill>
                <a:latin typeface="+mn-lt"/>
              </a:rPr>
              <a:t>Common Terms</a:t>
            </a:r>
          </a:p>
          <a:p>
            <a:pPr lvl="1">
              <a:spcBef>
                <a:spcPts val="600"/>
              </a:spcBef>
              <a:defRPr/>
            </a:pPr>
            <a:r>
              <a:rPr lang="en-US" sz="1200" dirty="0"/>
              <a:t>Eligibility</a:t>
            </a:r>
          </a:p>
          <a:p>
            <a:pPr lvl="1">
              <a:spcBef>
                <a:spcPts val="600"/>
              </a:spcBef>
              <a:defRPr/>
            </a:pPr>
            <a:r>
              <a:rPr lang="en-US" sz="1200" dirty="0"/>
              <a:t>Auto-enroll</a:t>
            </a:r>
          </a:p>
          <a:p>
            <a:pPr lvl="1">
              <a:spcBef>
                <a:spcPts val="600"/>
              </a:spcBef>
              <a:defRPr/>
            </a:pPr>
            <a:r>
              <a:rPr lang="en-US" sz="1200" dirty="0"/>
              <a:t>Contributions</a:t>
            </a:r>
          </a:p>
        </p:txBody>
      </p:sp>
      <p:sp>
        <p:nvSpPr>
          <p:cNvPr id="6" name="Content Placeholder 12">
            <a:extLst>
              <a:ext uri="{FF2B5EF4-FFF2-40B4-BE49-F238E27FC236}">
                <a16:creationId xmlns:a16="http://schemas.microsoft.com/office/drawing/2014/main" id="{4AD0A1C9-2014-F6A3-05D0-7C2E690F9AF2}"/>
              </a:ext>
            </a:extLst>
          </p:cNvPr>
          <p:cNvSpPr txBox="1">
            <a:spLocks/>
          </p:cNvSpPr>
          <p:nvPr/>
        </p:nvSpPr>
        <p:spPr>
          <a:xfrm>
            <a:off x="5477435" y="2291932"/>
            <a:ext cx="2473813" cy="1021597"/>
          </a:xfrm>
          <a:prstGeom prst="rect">
            <a:avLst/>
          </a:prstGeom>
        </p:spPr>
        <p:txBody>
          <a:bodyPr vert="horz"/>
          <a:lstStyle>
            <a:lvl1pPr marL="112713" indent="-112713" algn="l" defTabSz="457200" rtl="0" eaLnBrk="1" latinLnBrk="0" hangingPunct="1">
              <a:spcBef>
                <a:spcPts val="0"/>
              </a:spcBef>
              <a:buClr>
                <a:schemeClr val="bg1"/>
              </a:buClr>
              <a:buSzPct val="85000"/>
              <a:buFont typeface="Lucida Grande"/>
              <a:buChar char=" "/>
              <a:defRPr sz="16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6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6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2575" lvl="1" indent="-149225">
              <a:spcBef>
                <a:spcPts val="600"/>
              </a:spcBef>
              <a:defRPr/>
            </a:pPr>
            <a:r>
              <a:rPr lang="en-US" sz="1200" dirty="0"/>
              <a:t>Company match</a:t>
            </a:r>
          </a:p>
          <a:p>
            <a:pPr marL="282575" lvl="1" indent="-149225">
              <a:spcBef>
                <a:spcPts val="600"/>
              </a:spcBef>
              <a:defRPr/>
            </a:pPr>
            <a:r>
              <a:rPr lang="en-US" sz="1200" dirty="0"/>
              <a:t>Employer contribution</a:t>
            </a:r>
          </a:p>
          <a:p>
            <a:pPr marL="282575" lvl="1" indent="-149225">
              <a:spcBef>
                <a:spcPts val="600"/>
              </a:spcBef>
              <a:defRPr/>
            </a:pPr>
            <a:r>
              <a:rPr lang="en-US" sz="1200" dirty="0"/>
              <a:t>Vesting schedule</a:t>
            </a:r>
          </a:p>
          <a:p>
            <a:pPr marL="133350" lvl="1" indent="0">
              <a:spcBef>
                <a:spcPts val="600"/>
              </a:spcBef>
              <a:buNone/>
              <a:defRPr/>
            </a:pPr>
            <a:endParaRPr lang="en-US" sz="1200" dirty="0"/>
          </a:p>
        </p:txBody>
      </p:sp>
    </p:spTree>
    <p:extLst>
      <p:ext uri="{BB962C8B-B14F-4D97-AF65-F5344CB8AC3E}">
        <p14:creationId xmlns:p14="http://schemas.microsoft.com/office/powerpoint/2010/main" val="3562350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CD7F71-1797-5841-91CB-05FC32E21ED9}"/>
              </a:ext>
            </a:extLst>
          </p:cNvPr>
          <p:cNvSpPr>
            <a:spLocks noGrp="1"/>
          </p:cNvSpPr>
          <p:nvPr>
            <p:ph type="sldNum" sz="quarter" idx="10"/>
          </p:nvPr>
        </p:nvSpPr>
        <p:spPr/>
        <p:txBody>
          <a:bodyPr/>
          <a:lstStyle/>
          <a:p>
            <a:fld id="{B860EA5E-C501-EE46-95BA-D6951046621D}" type="slidenum">
              <a:rPr lang="en-US" smtClean="0"/>
              <a:t>17</a:t>
            </a:fld>
            <a:endParaRPr lang="en-US" dirty="0"/>
          </a:p>
        </p:txBody>
      </p:sp>
      <p:pic>
        <p:nvPicPr>
          <p:cNvPr id="4" name="Picture 3">
            <a:extLst>
              <a:ext uri="{FF2B5EF4-FFF2-40B4-BE49-F238E27FC236}">
                <a16:creationId xmlns:a16="http://schemas.microsoft.com/office/drawing/2014/main" id="{CAA14903-2336-671A-0351-AC9B080EB5B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072" y="-3175"/>
            <a:ext cx="4005742" cy="5149850"/>
          </a:xfrm>
          <a:custGeom>
            <a:avLst/>
            <a:gdLst>
              <a:gd name="connsiteX0" fmla="*/ 901303 w 4005742"/>
              <a:gd name="connsiteY0" fmla="*/ 0 h 5149850"/>
              <a:gd name="connsiteX1" fmla="*/ 4005742 w 4005742"/>
              <a:gd name="connsiteY1" fmla="*/ 1763 h 5149850"/>
              <a:gd name="connsiteX2" fmla="*/ 2632914 w 4005742"/>
              <a:gd name="connsiteY2" fmla="*/ 4055113 h 5149850"/>
              <a:gd name="connsiteX3" fmla="*/ 2267481 w 4005742"/>
              <a:gd name="connsiteY3" fmla="*/ 5146117 h 5149850"/>
              <a:gd name="connsiteX4" fmla="*/ 0 w 4005742"/>
              <a:gd name="connsiteY4" fmla="*/ 5149850 h 5149850"/>
              <a:gd name="connsiteX5" fmla="*/ 16 w 4005742"/>
              <a:gd name="connsiteY5" fmla="*/ 2637820 h 5149850"/>
              <a:gd name="connsiteX6" fmla="*/ 901303 w 4005742"/>
              <a:gd name="connsiteY6" fmla="*/ 0 h 51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5742" h="5149850">
                <a:moveTo>
                  <a:pt x="901303" y="0"/>
                </a:moveTo>
                <a:lnTo>
                  <a:pt x="4005742" y="1763"/>
                </a:lnTo>
                <a:lnTo>
                  <a:pt x="2632914" y="4055113"/>
                </a:lnTo>
                <a:lnTo>
                  <a:pt x="2267481" y="5146117"/>
                </a:lnTo>
                <a:lnTo>
                  <a:pt x="0" y="5149850"/>
                </a:lnTo>
                <a:cubicBezTo>
                  <a:pt x="5" y="4312507"/>
                  <a:pt x="11" y="3475164"/>
                  <a:pt x="16" y="2637820"/>
                </a:cubicBezTo>
                <a:lnTo>
                  <a:pt x="901303" y="0"/>
                </a:lnTo>
                <a:close/>
              </a:path>
            </a:pathLst>
          </a:custGeom>
        </p:spPr>
      </p:pic>
      <p:sp>
        <p:nvSpPr>
          <p:cNvPr id="5" name="Shape 258">
            <a:extLst>
              <a:ext uri="{FF2B5EF4-FFF2-40B4-BE49-F238E27FC236}">
                <a16:creationId xmlns:a16="http://schemas.microsoft.com/office/drawing/2014/main" id="{F1A4D5DB-348A-8BB4-D5D1-3AD4B1F2E98D}"/>
              </a:ext>
            </a:extLst>
          </p:cNvPr>
          <p:cNvSpPr/>
          <p:nvPr/>
        </p:nvSpPr>
        <p:spPr>
          <a:xfrm flipV="1">
            <a:off x="0" y="0"/>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bg2"/>
          </a:solidFill>
          <a:ln w="12700">
            <a:miter lim="400000"/>
          </a:ln>
        </p:spPr>
        <p:txBody>
          <a:bodyPr lIns="50800" tIns="50800" rIns="50800" bIns="50800" anchor="ctr"/>
          <a:lstStyle/>
          <a:p>
            <a:pPr marL="0" marR="0" lvl="0" indent="0" algn="l" defTabSz="6858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3200" b="0" i="0" u="none" strike="noStrike" kern="1200" cap="none" spc="0" normalizeH="0" baseline="0" noProof="0" dirty="0">
              <a:ln>
                <a:noFill/>
              </a:ln>
              <a:solidFill>
                <a:srgbClr val="EE0000"/>
              </a:solidFill>
              <a:effectLst/>
              <a:uLnTx/>
              <a:uFillTx/>
              <a:latin typeface="Arial" panose="020B0604020202020204"/>
              <a:ea typeface="+mn-ea"/>
              <a:cs typeface="+mn-cs"/>
            </a:endParaRPr>
          </a:p>
        </p:txBody>
      </p:sp>
      <p:sp>
        <p:nvSpPr>
          <p:cNvPr id="8" name="Title 2">
            <a:extLst>
              <a:ext uri="{FF2B5EF4-FFF2-40B4-BE49-F238E27FC236}">
                <a16:creationId xmlns:a16="http://schemas.microsoft.com/office/drawing/2014/main" id="{0AF8D7DC-27C8-95A6-0724-7C242197DE29}"/>
              </a:ext>
            </a:extLst>
          </p:cNvPr>
          <p:cNvSpPr txBox="1">
            <a:spLocks/>
          </p:cNvSpPr>
          <p:nvPr/>
        </p:nvSpPr>
        <p:spPr>
          <a:xfrm>
            <a:off x="3911671" y="1537989"/>
            <a:ext cx="4153191" cy="320913"/>
          </a:xfrm>
          <a:prstGeom prst="rect">
            <a:avLst/>
          </a:prstGeom>
        </p:spPr>
        <p:txBody>
          <a:bodyPr/>
          <a:lstStyle>
            <a:lvl1pPr algn="l" defTabSz="685800" rtl="0" eaLnBrk="1" latinLnBrk="0" hangingPunct="1">
              <a:lnSpc>
                <a:spcPct val="100000"/>
              </a:lnSpc>
              <a:spcBef>
                <a:spcPct val="0"/>
              </a:spcBef>
              <a:buNone/>
              <a:defRPr sz="2000" kern="1200" cap="all" baseline="0">
                <a:solidFill>
                  <a:schemeClr val="tx1"/>
                </a:solidFill>
                <a:latin typeface="Impact" panose="020B0806030902050204" pitchFamily="34" charset="0"/>
                <a:ea typeface="+mj-ea"/>
                <a:cs typeface="+mj-cs"/>
              </a:defRPr>
            </a:lvl1pPr>
          </a:lstStyle>
          <a:p>
            <a:r>
              <a:rPr lang="en-US" dirty="0"/>
              <a:t>ELIGIBILITY</a:t>
            </a:r>
          </a:p>
        </p:txBody>
      </p:sp>
      <p:sp>
        <p:nvSpPr>
          <p:cNvPr id="10" name="Content Placeholder 2">
            <a:extLst>
              <a:ext uri="{FF2B5EF4-FFF2-40B4-BE49-F238E27FC236}">
                <a16:creationId xmlns:a16="http://schemas.microsoft.com/office/drawing/2014/main" id="{0B2EAE65-0FE6-B8D7-12A2-A145C52902F6}"/>
              </a:ext>
            </a:extLst>
          </p:cNvPr>
          <p:cNvSpPr txBox="1">
            <a:spLocks/>
          </p:cNvSpPr>
          <p:nvPr/>
        </p:nvSpPr>
        <p:spPr>
          <a:xfrm>
            <a:off x="3766729" y="1928004"/>
            <a:ext cx="4461830" cy="17202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33350" lvl="1" indent="0" defTabSz="457200">
              <a:lnSpc>
                <a:spcPct val="100000"/>
              </a:lnSpc>
              <a:spcBef>
                <a:spcPts val="600"/>
              </a:spcBef>
              <a:buSzPct val="85000"/>
              <a:buNone/>
              <a:defRPr/>
            </a:pPr>
            <a:r>
              <a:rPr lang="en-US" sz="1200" dirty="0"/>
              <a:t>Eligibility requirements to enroll in the plan:</a:t>
            </a:r>
            <a:endParaRPr lang="en-US" sz="1200" dirty="0">
              <a:solidFill>
                <a:srgbClr val="40474B"/>
              </a:solidFill>
              <a:cs typeface="Arial"/>
            </a:endParaRPr>
          </a:p>
          <a:p>
            <a:pPr marL="323850" lvl="1" indent="-176213">
              <a:lnSpc>
                <a:spcPct val="100000"/>
              </a:lnSpc>
              <a:spcBef>
                <a:spcPts val="600"/>
              </a:spcBef>
              <a:buClr>
                <a:schemeClr val="tx1"/>
              </a:buClr>
              <a:buSzPct val="85000"/>
              <a:defRPr/>
            </a:pPr>
            <a:r>
              <a:rPr lang="en-US" sz="1200" dirty="0"/>
              <a:t>[Criteria 1]</a:t>
            </a:r>
          </a:p>
          <a:p>
            <a:pPr marL="323850" lvl="1" indent="-176213">
              <a:lnSpc>
                <a:spcPct val="100000"/>
              </a:lnSpc>
              <a:spcBef>
                <a:spcPts val="600"/>
              </a:spcBef>
              <a:buClr>
                <a:schemeClr val="tx1"/>
              </a:buClr>
              <a:buSzPct val="85000"/>
              <a:defRPr/>
            </a:pPr>
            <a:r>
              <a:rPr lang="en-US" sz="1200" dirty="0"/>
              <a:t>[Criteria 2]</a:t>
            </a:r>
          </a:p>
          <a:p>
            <a:pPr marL="323850" lvl="1" indent="-176213">
              <a:lnSpc>
                <a:spcPct val="100000"/>
              </a:lnSpc>
              <a:spcBef>
                <a:spcPts val="600"/>
              </a:spcBef>
              <a:buClr>
                <a:schemeClr val="tx1"/>
              </a:buClr>
              <a:buSzPct val="85000"/>
              <a:defRPr/>
            </a:pPr>
            <a:r>
              <a:rPr lang="en-US" sz="1200" dirty="0"/>
              <a:t>[Criteria 3]</a:t>
            </a:r>
          </a:p>
        </p:txBody>
      </p:sp>
    </p:spTree>
    <p:extLst>
      <p:ext uri="{BB962C8B-B14F-4D97-AF65-F5344CB8AC3E}">
        <p14:creationId xmlns:p14="http://schemas.microsoft.com/office/powerpoint/2010/main" val="735502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CD7F71-1797-5841-91CB-05FC32E21ED9}"/>
              </a:ext>
            </a:extLst>
          </p:cNvPr>
          <p:cNvSpPr>
            <a:spLocks noGrp="1"/>
          </p:cNvSpPr>
          <p:nvPr>
            <p:ph type="sldNum" sz="quarter" idx="10"/>
          </p:nvPr>
        </p:nvSpPr>
        <p:spPr/>
        <p:txBody>
          <a:bodyPr/>
          <a:lstStyle/>
          <a:p>
            <a:fld id="{B860EA5E-C501-EE46-95BA-D6951046621D}" type="slidenum">
              <a:rPr lang="en-US" smtClean="0"/>
              <a:t>18</a:t>
            </a:fld>
            <a:endParaRPr lang="en-US" dirty="0"/>
          </a:p>
        </p:txBody>
      </p:sp>
      <p:sp>
        <p:nvSpPr>
          <p:cNvPr id="12" name="Content Placeholder 2">
            <a:extLst>
              <a:ext uri="{FF2B5EF4-FFF2-40B4-BE49-F238E27FC236}">
                <a16:creationId xmlns:a16="http://schemas.microsoft.com/office/drawing/2014/main" id="{6903A6F5-01D1-7248-869C-5D409F5A57D7}"/>
              </a:ext>
            </a:extLst>
          </p:cNvPr>
          <p:cNvSpPr txBox="1">
            <a:spLocks/>
          </p:cNvSpPr>
          <p:nvPr/>
        </p:nvSpPr>
        <p:spPr>
          <a:xfrm>
            <a:off x="2835350" y="4690782"/>
            <a:ext cx="6251944" cy="155538"/>
          </a:xfrm>
          <a:prstGeom prst="rect">
            <a:avLst/>
          </a:prstGeom>
        </p:spPr>
        <p:txBody>
          <a:bodyPr anchor="t"/>
          <a:lst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0" i="0" dirty="0">
                <a:solidFill>
                  <a:schemeClr val="tx1"/>
                </a:solidFill>
                <a:effectLst/>
                <a:latin typeface="Arial" panose="020B0604020202020204" pitchFamily="34" charset="0"/>
                <a:cs typeface="Arial" panose="020B0604020202020204" pitchFamily="34" charset="0"/>
              </a:rPr>
              <a:t>Matching contributions may be subject to plan vesting requirements. Descriptions of plan features </a:t>
            </a:r>
            <a:br>
              <a:rPr lang="en-US" sz="1000" b="0" i="0" dirty="0">
                <a:solidFill>
                  <a:schemeClr val="tx1"/>
                </a:solidFill>
                <a:effectLst/>
                <a:latin typeface="Arial" panose="020B0604020202020204" pitchFamily="34" charset="0"/>
                <a:cs typeface="Arial" panose="020B0604020202020204" pitchFamily="34" charset="0"/>
              </a:rPr>
            </a:br>
            <a:r>
              <a:rPr lang="en-US" sz="1000" b="0" i="0" dirty="0">
                <a:solidFill>
                  <a:schemeClr val="tx1"/>
                </a:solidFill>
                <a:effectLst/>
                <a:latin typeface="Arial" panose="020B0604020202020204" pitchFamily="34" charset="0"/>
                <a:cs typeface="Arial" panose="020B0604020202020204" pitchFamily="34" charset="0"/>
              </a:rPr>
              <a:t>and benefits are subject to the plan document, which will govern in case of any inconsistencies. </a:t>
            </a:r>
            <a:r>
              <a:rPr lang="en-US" sz="1000" dirty="0">
                <a:solidFill>
                  <a:schemeClr val="tx1"/>
                </a:solidFill>
                <a:latin typeface="Arial" panose="020B060402020202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6AF4F1D2-0157-0700-0DEB-76CD53ADD5B1}"/>
              </a:ext>
            </a:extLst>
          </p:cNvPr>
          <p:cNvPicPr>
            <a:picLocks noChangeAspect="1"/>
          </p:cNvPicPr>
          <p:nvPr/>
        </p:nvPicPr>
        <p:blipFill>
          <a:blip r:embed="rId3" cstate="screen">
            <a:extLst>
              <a:ext uri="{28A0092B-C50C-407E-A947-70E740481C1C}">
                <a14:useLocalDpi xmlns:a14="http://schemas.microsoft.com/office/drawing/2010/main"/>
              </a:ext>
            </a:extLst>
          </a:blip>
          <a:srcRect l="1450" t="52" r="54993" b="396"/>
          <a:stretch/>
        </p:blipFill>
        <p:spPr>
          <a:xfrm>
            <a:off x="-9072" y="-3175"/>
            <a:ext cx="4005742" cy="5149850"/>
          </a:xfrm>
          <a:custGeom>
            <a:avLst/>
            <a:gdLst>
              <a:gd name="connsiteX0" fmla="*/ 901303 w 4005742"/>
              <a:gd name="connsiteY0" fmla="*/ 0 h 5149850"/>
              <a:gd name="connsiteX1" fmla="*/ 4005742 w 4005742"/>
              <a:gd name="connsiteY1" fmla="*/ 1763 h 5149850"/>
              <a:gd name="connsiteX2" fmla="*/ 2632914 w 4005742"/>
              <a:gd name="connsiteY2" fmla="*/ 4055113 h 5149850"/>
              <a:gd name="connsiteX3" fmla="*/ 2267481 w 4005742"/>
              <a:gd name="connsiteY3" fmla="*/ 5146117 h 5149850"/>
              <a:gd name="connsiteX4" fmla="*/ 0 w 4005742"/>
              <a:gd name="connsiteY4" fmla="*/ 5149850 h 5149850"/>
              <a:gd name="connsiteX5" fmla="*/ 16 w 4005742"/>
              <a:gd name="connsiteY5" fmla="*/ 2637820 h 5149850"/>
              <a:gd name="connsiteX6" fmla="*/ 901303 w 4005742"/>
              <a:gd name="connsiteY6" fmla="*/ 0 h 51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5742" h="5149850">
                <a:moveTo>
                  <a:pt x="901303" y="0"/>
                </a:moveTo>
                <a:lnTo>
                  <a:pt x="4005742" y="1763"/>
                </a:lnTo>
                <a:lnTo>
                  <a:pt x="2632914" y="4055113"/>
                </a:lnTo>
                <a:lnTo>
                  <a:pt x="2267481" y="5146117"/>
                </a:lnTo>
                <a:lnTo>
                  <a:pt x="0" y="5149850"/>
                </a:lnTo>
                <a:cubicBezTo>
                  <a:pt x="5" y="4312507"/>
                  <a:pt x="11" y="3475164"/>
                  <a:pt x="16" y="2637820"/>
                </a:cubicBezTo>
                <a:lnTo>
                  <a:pt x="901303" y="0"/>
                </a:lnTo>
                <a:close/>
              </a:path>
            </a:pathLst>
          </a:custGeom>
        </p:spPr>
      </p:pic>
      <p:sp>
        <p:nvSpPr>
          <p:cNvPr id="4" name="Shape 258">
            <a:extLst>
              <a:ext uri="{FF2B5EF4-FFF2-40B4-BE49-F238E27FC236}">
                <a16:creationId xmlns:a16="http://schemas.microsoft.com/office/drawing/2014/main" id="{B14D3826-C62F-D2FB-F102-DDFCDCF16ECD}"/>
              </a:ext>
            </a:extLst>
          </p:cNvPr>
          <p:cNvSpPr/>
          <p:nvPr/>
        </p:nvSpPr>
        <p:spPr>
          <a:xfrm flipV="1">
            <a:off x="0" y="0"/>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bg2"/>
          </a:solidFill>
          <a:ln w="12700">
            <a:miter lim="400000"/>
          </a:ln>
        </p:spPr>
        <p:txBody>
          <a:bodyPr lIns="50800" tIns="50800" rIns="50800" bIns="50800" anchor="ctr"/>
          <a:lstStyle/>
          <a:p>
            <a:pPr marL="0" marR="0" lvl="0" indent="0" algn="l" defTabSz="6858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3200" b="0" i="0" u="none" strike="noStrike" kern="1200" cap="none" spc="0" normalizeH="0" baseline="0" noProof="0" dirty="0">
              <a:ln>
                <a:noFill/>
              </a:ln>
              <a:solidFill>
                <a:srgbClr val="EE0000"/>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554AD5F8-D6FF-8279-BA5D-F6BDEF195B8E}"/>
              </a:ext>
            </a:extLst>
          </p:cNvPr>
          <p:cNvSpPr txBox="1">
            <a:spLocks/>
          </p:cNvSpPr>
          <p:nvPr/>
        </p:nvSpPr>
        <p:spPr>
          <a:xfrm>
            <a:off x="3705747" y="1238318"/>
            <a:ext cx="5134257" cy="595931"/>
          </a:xfrm>
          <a:prstGeom prst="rect">
            <a:avLst/>
          </a:prstGeom>
        </p:spPr>
        <p:txBody>
          <a:bodyPr/>
          <a:lstStyle>
            <a:lvl1pPr algn="l" defTabSz="685800" rtl="0" eaLnBrk="1" latinLnBrk="0" hangingPunct="1">
              <a:lnSpc>
                <a:spcPct val="100000"/>
              </a:lnSpc>
              <a:spcBef>
                <a:spcPct val="0"/>
              </a:spcBef>
              <a:buNone/>
              <a:defRPr sz="2000" kern="1200" cap="all" baseline="0">
                <a:solidFill>
                  <a:schemeClr val="tx1"/>
                </a:solidFill>
                <a:latin typeface="Impact" panose="020B0806030902050204" pitchFamily="34" charset="0"/>
                <a:ea typeface="+mj-ea"/>
                <a:cs typeface="+mj-cs"/>
              </a:defRPr>
            </a:lvl1pPr>
          </a:lstStyle>
          <a:p>
            <a:r>
              <a:rPr lang="en-US" dirty="0"/>
              <a:t>You may have been auto-enrolled in the plan</a:t>
            </a:r>
          </a:p>
        </p:txBody>
      </p:sp>
      <p:sp>
        <p:nvSpPr>
          <p:cNvPr id="6" name="TextBox 5">
            <a:extLst>
              <a:ext uri="{FF2B5EF4-FFF2-40B4-BE49-F238E27FC236}">
                <a16:creationId xmlns:a16="http://schemas.microsoft.com/office/drawing/2014/main" id="{1A9F1694-B22B-4F82-7E55-821490E2E0F8}"/>
              </a:ext>
            </a:extLst>
          </p:cNvPr>
          <p:cNvSpPr txBox="1"/>
          <p:nvPr/>
        </p:nvSpPr>
        <p:spPr>
          <a:xfrm>
            <a:off x="3705746" y="3765674"/>
            <a:ext cx="3839491" cy="523220"/>
          </a:xfrm>
          <a:prstGeom prst="rect">
            <a:avLst/>
          </a:prstGeom>
          <a:noFill/>
        </p:spPr>
        <p:txBody>
          <a:bodyPr wrap="square" rtlCol="0">
            <a:spAutoFit/>
          </a:bodyPr>
          <a:lstStyle/>
          <a:p>
            <a:pPr marL="177796" lvl="1"/>
            <a:r>
              <a:rPr lang="en-US" sz="1400" dirty="0">
                <a:solidFill>
                  <a:schemeClr val="bg2"/>
                </a:solidFill>
                <a:latin typeface="Georgia" panose="02040502050405020303" pitchFamily="18" charset="0"/>
              </a:rPr>
              <a:t>Don’t know whether you’ve been auto-enrolled? Please check with your employer.</a:t>
            </a:r>
          </a:p>
        </p:txBody>
      </p:sp>
      <p:sp>
        <p:nvSpPr>
          <p:cNvPr id="7" name="Content Placeholder 12">
            <a:extLst>
              <a:ext uri="{FF2B5EF4-FFF2-40B4-BE49-F238E27FC236}">
                <a16:creationId xmlns:a16="http://schemas.microsoft.com/office/drawing/2014/main" id="{248DE74B-B2ED-56E5-9B9B-240BF17EF84A}"/>
              </a:ext>
            </a:extLst>
          </p:cNvPr>
          <p:cNvSpPr txBox="1">
            <a:spLocks/>
          </p:cNvSpPr>
          <p:nvPr/>
        </p:nvSpPr>
        <p:spPr>
          <a:xfrm>
            <a:off x="3581054" y="1680114"/>
            <a:ext cx="5014822" cy="2259663"/>
          </a:xfrm>
          <a:prstGeom prst="rect">
            <a:avLst/>
          </a:prstGeom>
        </p:spPr>
        <p:txBody>
          <a:bodyPr vert="horz"/>
          <a:lstStyle>
            <a:lvl1pPr marL="112713" indent="-112713" algn="l" defTabSz="457200" rtl="0" eaLnBrk="1" latinLnBrk="0" hangingPunct="1">
              <a:spcBef>
                <a:spcPts val="0"/>
              </a:spcBef>
              <a:buClr>
                <a:schemeClr val="bg1"/>
              </a:buClr>
              <a:buSzPct val="85000"/>
              <a:buFont typeface="Lucida Grande"/>
              <a:buChar char=" "/>
              <a:defRPr sz="16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6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6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98450" lvl="1" indent="-179388">
              <a:spcBef>
                <a:spcPts val="800"/>
              </a:spcBef>
              <a:buClr>
                <a:schemeClr val="tx1"/>
              </a:buClr>
            </a:pPr>
            <a:r>
              <a:rPr lang="en-US" sz="1200" dirty="0">
                <a:solidFill>
                  <a:schemeClr val="tx1"/>
                </a:solidFill>
              </a:rPr>
              <a:t>Your plan auto-enrolls eligible employees. Eligibility for auto-enrollment is [enter auto-enroll requirements here]</a:t>
            </a:r>
          </a:p>
          <a:p>
            <a:pPr marL="298450" lvl="1" indent="-179388">
              <a:spcBef>
                <a:spcPts val="800"/>
              </a:spcBef>
              <a:buClr>
                <a:schemeClr val="tx1"/>
              </a:buClr>
            </a:pPr>
            <a:r>
              <a:rPr lang="en-US" sz="1200" dirty="0">
                <a:solidFill>
                  <a:schemeClr val="tx1"/>
                </a:solidFill>
              </a:rPr>
              <a:t>Your employer set the contribution rate for auto-enrollment at [</a:t>
            </a:r>
            <a:r>
              <a:rPr lang="en-US" sz="1200" dirty="0">
                <a:solidFill>
                  <a:schemeClr val="tx1"/>
                </a:solidFill>
                <a:latin typeface="Georgia" panose="02040502050405020303" pitchFamily="18" charset="0"/>
              </a:rPr>
              <a:t>X</a:t>
            </a:r>
            <a:r>
              <a:rPr lang="en-US" sz="1200" dirty="0">
                <a:solidFill>
                  <a:schemeClr val="tx1"/>
                </a:solidFill>
              </a:rPr>
              <a:t>%] </a:t>
            </a:r>
          </a:p>
          <a:p>
            <a:pPr marL="298450" lvl="1" indent="-179388">
              <a:spcBef>
                <a:spcPts val="800"/>
              </a:spcBef>
              <a:buClr>
                <a:schemeClr val="tx1"/>
              </a:buClr>
            </a:pPr>
            <a:r>
              <a:rPr lang="en-US" sz="1200" dirty="0">
                <a:solidFill>
                  <a:schemeClr val="tx1"/>
                </a:solidFill>
              </a:rPr>
              <a:t>[Your employer has set your contribution rate to automatically increase by [</a:t>
            </a:r>
            <a:r>
              <a:rPr lang="en-US" sz="1200" dirty="0">
                <a:solidFill>
                  <a:schemeClr val="tx1"/>
                </a:solidFill>
                <a:latin typeface="Georgia" panose="02040502050405020303" pitchFamily="18" charset="0"/>
              </a:rPr>
              <a:t>X</a:t>
            </a:r>
            <a:r>
              <a:rPr lang="en-US" sz="1200" dirty="0">
                <a:solidFill>
                  <a:schemeClr val="tx1"/>
                </a:solidFill>
              </a:rPr>
              <a:t>%] every [</a:t>
            </a:r>
            <a:r>
              <a:rPr lang="en-US" sz="1200" dirty="0">
                <a:solidFill>
                  <a:schemeClr val="tx1"/>
                </a:solidFill>
                <a:latin typeface="Georgia" panose="02040502050405020303" pitchFamily="18" charset="0"/>
              </a:rPr>
              <a:t>X</a:t>
            </a:r>
            <a:r>
              <a:rPr lang="en-US" sz="1200" dirty="0">
                <a:solidFill>
                  <a:schemeClr val="tx1"/>
                </a:solidFill>
              </a:rPr>
              <a:t> years]. You can turn this off any time.] </a:t>
            </a:r>
          </a:p>
          <a:p>
            <a:pPr marL="298450" lvl="1" indent="-179388">
              <a:spcBef>
                <a:spcPts val="800"/>
              </a:spcBef>
              <a:buClr>
                <a:schemeClr val="tx1"/>
              </a:buClr>
            </a:pPr>
            <a:r>
              <a:rPr lang="en-US" sz="1200" dirty="0">
                <a:solidFill>
                  <a:schemeClr val="tx1"/>
                </a:solidFill>
              </a:rPr>
              <a:t>This presentation will help you understand why the plan is important toward achieving a financially fit future</a:t>
            </a:r>
          </a:p>
          <a:p>
            <a:pPr lvl="1"/>
            <a:endParaRPr lang="en-US" sz="1200" dirty="0">
              <a:solidFill>
                <a:schemeClr val="tx1"/>
              </a:solidFill>
            </a:endParaRPr>
          </a:p>
        </p:txBody>
      </p:sp>
    </p:spTree>
    <p:extLst>
      <p:ext uri="{BB962C8B-B14F-4D97-AF65-F5344CB8AC3E}">
        <p14:creationId xmlns:p14="http://schemas.microsoft.com/office/powerpoint/2010/main" val="3467210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210D8E-3367-3745-AB85-C61425E0685C}"/>
              </a:ext>
            </a:extLst>
          </p:cNvPr>
          <p:cNvSpPr>
            <a:spLocks noGrp="1"/>
          </p:cNvSpPr>
          <p:nvPr>
            <p:ph type="title"/>
          </p:nvPr>
        </p:nvSpPr>
        <p:spPr>
          <a:xfrm>
            <a:off x="380678" y="287574"/>
            <a:ext cx="7310117" cy="320913"/>
          </a:xfrm>
        </p:spPr>
        <p:txBody>
          <a:bodyPr/>
          <a:lstStyle/>
          <a:p>
            <a:r>
              <a:rPr lang="en-US" dirty="0"/>
              <a:t>Pretax and roth contributions</a:t>
            </a:r>
          </a:p>
        </p:txBody>
      </p:sp>
      <p:sp>
        <p:nvSpPr>
          <p:cNvPr id="2" name="Slide Number Placeholder 1">
            <a:extLst>
              <a:ext uri="{FF2B5EF4-FFF2-40B4-BE49-F238E27FC236}">
                <a16:creationId xmlns:a16="http://schemas.microsoft.com/office/drawing/2014/main" id="{B2CD7F71-1797-5841-91CB-05FC32E21ED9}"/>
              </a:ext>
            </a:extLst>
          </p:cNvPr>
          <p:cNvSpPr>
            <a:spLocks noGrp="1"/>
          </p:cNvSpPr>
          <p:nvPr>
            <p:ph type="sldNum" sz="quarter" idx="10"/>
          </p:nvPr>
        </p:nvSpPr>
        <p:spPr/>
        <p:txBody>
          <a:bodyPr/>
          <a:lstStyle/>
          <a:p>
            <a:fld id="{B860EA5E-C501-EE46-95BA-D6951046621D}" type="slidenum">
              <a:rPr lang="en-US" smtClean="0">
                <a:solidFill>
                  <a:srgbClr val="40474B"/>
                </a:solidFill>
              </a:rPr>
              <a:t>19</a:t>
            </a:fld>
            <a:endParaRPr lang="en-US" dirty="0">
              <a:solidFill>
                <a:srgbClr val="40474B"/>
              </a:solidFill>
            </a:endParaRPr>
          </a:p>
        </p:txBody>
      </p:sp>
      <p:graphicFrame>
        <p:nvGraphicFramePr>
          <p:cNvPr id="27" name="Table 26">
            <a:extLst>
              <a:ext uri="{FF2B5EF4-FFF2-40B4-BE49-F238E27FC236}">
                <a16:creationId xmlns:a16="http://schemas.microsoft.com/office/drawing/2014/main" id="{5EB41C18-233E-C349-84B3-A16C2FEEB7FF}"/>
              </a:ext>
            </a:extLst>
          </p:cNvPr>
          <p:cNvGraphicFramePr>
            <a:graphicFrameLocks noGrp="1"/>
          </p:cNvGraphicFramePr>
          <p:nvPr>
            <p:extLst>
              <p:ext uri="{D42A27DB-BD31-4B8C-83A1-F6EECF244321}">
                <p14:modId xmlns:p14="http://schemas.microsoft.com/office/powerpoint/2010/main" val="1308508835"/>
              </p:ext>
            </p:extLst>
          </p:nvPr>
        </p:nvGraphicFramePr>
        <p:xfrm>
          <a:off x="481809" y="762000"/>
          <a:ext cx="8305140" cy="2695494"/>
        </p:xfrm>
        <a:graphic>
          <a:graphicData uri="http://schemas.openxmlformats.org/drawingml/2006/table">
            <a:tbl>
              <a:tblPr firstRow="1" bandRow="1">
                <a:tableStyleId>{5C22544A-7EE6-4342-B048-85BDC9FD1C3A}</a:tableStyleId>
              </a:tblPr>
              <a:tblGrid>
                <a:gridCol w="1621490">
                  <a:extLst>
                    <a:ext uri="{9D8B030D-6E8A-4147-A177-3AD203B41FA5}">
                      <a16:colId xmlns:a16="http://schemas.microsoft.com/office/drawing/2014/main" val="456883358"/>
                    </a:ext>
                  </a:extLst>
                </a:gridCol>
                <a:gridCol w="3750530">
                  <a:extLst>
                    <a:ext uri="{9D8B030D-6E8A-4147-A177-3AD203B41FA5}">
                      <a16:colId xmlns:a16="http://schemas.microsoft.com/office/drawing/2014/main" val="3663354864"/>
                    </a:ext>
                  </a:extLst>
                </a:gridCol>
                <a:gridCol w="2933120">
                  <a:extLst>
                    <a:ext uri="{9D8B030D-6E8A-4147-A177-3AD203B41FA5}">
                      <a16:colId xmlns:a16="http://schemas.microsoft.com/office/drawing/2014/main" val="4091749198"/>
                    </a:ext>
                  </a:extLst>
                </a:gridCol>
              </a:tblGrid>
              <a:tr h="368919">
                <a:tc>
                  <a:txBody>
                    <a:bodyPr/>
                    <a:lstStyle/>
                    <a:p>
                      <a:r>
                        <a:rPr lang="en-US" sz="1050" dirty="0"/>
                        <a:t>C</a:t>
                      </a:r>
                    </a:p>
                  </a:txBody>
                  <a:tcPr marL="155308" marR="155308" marT="77655" marB="77655" anchor="ctr">
                    <a:lnB w="3175" cap="flat" cmpd="sng" algn="ctr">
                      <a:solidFill>
                        <a:schemeClr val="tx1"/>
                      </a:solidFill>
                      <a:prstDash val="solid"/>
                      <a:round/>
                      <a:headEnd type="none" w="med" len="med"/>
                      <a:tailEnd type="none" w="med" len="med"/>
                    </a:lnB>
                    <a:noFill/>
                  </a:tcPr>
                </a:tc>
                <a:tc>
                  <a:txBody>
                    <a:bodyPr/>
                    <a:lstStyle/>
                    <a:p>
                      <a:r>
                        <a:rPr lang="en-US" sz="1050" b="1" i="0" dirty="0">
                          <a:latin typeface="Avenir Next" panose="020B0503020202020204" pitchFamily="34" charset="0"/>
                        </a:rPr>
                        <a:t>TRADITIONAL</a:t>
                      </a:r>
                    </a:p>
                  </a:txBody>
                  <a:tcPr marL="155308" marR="155308" marT="137160" marB="77655" anchor="ctr">
                    <a:lnB w="3175" cap="flat" cmpd="sng" algn="ctr">
                      <a:solidFill>
                        <a:schemeClr val="tx1"/>
                      </a:solidFill>
                      <a:prstDash val="solid"/>
                      <a:round/>
                      <a:headEnd type="none" w="med" len="med"/>
                      <a:tailEnd type="none" w="med" len="med"/>
                    </a:lnB>
                    <a:solidFill>
                      <a:schemeClr val="bg2"/>
                    </a:solidFill>
                  </a:tcPr>
                </a:tc>
                <a:tc>
                  <a:txBody>
                    <a:bodyPr/>
                    <a:lstStyle/>
                    <a:p>
                      <a:r>
                        <a:rPr lang="en-US" sz="1050" b="1" i="0" dirty="0">
                          <a:latin typeface="Avenir Next" panose="020B0503020202020204" pitchFamily="34" charset="0"/>
                        </a:rPr>
                        <a:t>ROTH [401(k) 403(b)</a:t>
                      </a:r>
                    </a:p>
                  </a:txBody>
                  <a:tcPr marL="155308" marR="155308" marT="137160" marB="77655" anchor="ctr">
                    <a:lnB w="31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980008273"/>
                  </a:ext>
                </a:extLst>
              </a:tr>
              <a:tr h="478048">
                <a:tc>
                  <a:txBody>
                    <a:bodyPr/>
                    <a:lstStyle/>
                    <a:p>
                      <a:r>
                        <a:rPr lang="en-US" sz="1100" b="1" dirty="0">
                          <a:solidFill>
                            <a:schemeClr val="tx1"/>
                          </a:solidFill>
                          <a:latin typeface="Arial" panose="020B0604020202020204" pitchFamily="34" charset="0"/>
                          <a:cs typeface="Arial" panose="020B0604020202020204" pitchFamily="34" charset="0"/>
                        </a:rPr>
                        <a:t>Contributions</a:t>
                      </a:r>
                    </a:p>
                  </a:txBody>
                  <a:tcPr marL="155308" marR="155308" marT="77655" marB="7765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050" dirty="0">
                          <a:solidFill>
                            <a:schemeClr val="tx1"/>
                          </a:solidFill>
                          <a:latin typeface="Arial" panose="020B0604020202020204" pitchFamily="34" charset="0"/>
                          <a:cs typeface="Arial" panose="020B0604020202020204" pitchFamily="34" charset="0"/>
                        </a:rPr>
                        <a:t>Pretax, lowers taxable income¹</a:t>
                      </a:r>
                    </a:p>
                  </a:txBody>
                  <a:tcPr marL="155308" marR="155308" marT="77655" marB="7765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050" dirty="0">
                          <a:solidFill>
                            <a:schemeClr val="tx1"/>
                          </a:solidFill>
                          <a:latin typeface="Arial" panose="020B0604020202020204" pitchFamily="34" charset="0"/>
                          <a:cs typeface="Arial" panose="020B0604020202020204" pitchFamily="34" charset="0"/>
                        </a:rPr>
                        <a:t>After tax</a:t>
                      </a:r>
                    </a:p>
                  </a:txBody>
                  <a:tcPr marL="155308" marR="155308" marT="77655" marB="7765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00426831"/>
                  </a:ext>
                </a:extLst>
              </a:tr>
              <a:tr h="411851">
                <a:tc>
                  <a:txBody>
                    <a:bodyPr/>
                    <a:lstStyle/>
                    <a:p>
                      <a:r>
                        <a:rPr lang="en-US" sz="1100" b="1" dirty="0">
                          <a:solidFill>
                            <a:schemeClr val="tx1"/>
                          </a:solidFill>
                          <a:latin typeface="Arial" panose="020B0604020202020204" pitchFamily="34" charset="0"/>
                          <a:cs typeface="Arial" panose="020B0604020202020204" pitchFamily="34" charset="0"/>
                        </a:rPr>
                        <a:t>Earnings</a:t>
                      </a:r>
                    </a:p>
                  </a:txBody>
                  <a:tcPr marL="155308" marR="155308" marT="77655" marB="7765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050" dirty="0">
                          <a:solidFill>
                            <a:schemeClr val="tx1"/>
                          </a:solidFill>
                          <a:latin typeface="Arial" panose="020B0604020202020204" pitchFamily="34" charset="0"/>
                          <a:cs typeface="Arial" panose="020B0604020202020204" pitchFamily="34" charset="0"/>
                        </a:rPr>
                        <a:t>Tax-deferred</a:t>
                      </a:r>
                    </a:p>
                  </a:txBody>
                  <a:tcPr marL="155308" marR="155308" marT="77655" marB="7765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050" dirty="0">
                          <a:solidFill>
                            <a:schemeClr val="tx1"/>
                          </a:solidFill>
                          <a:latin typeface="Arial" panose="020B0604020202020204" pitchFamily="34" charset="0"/>
                          <a:cs typeface="Arial" panose="020B0604020202020204" pitchFamily="34" charset="0"/>
                        </a:rPr>
                        <a:t>Tax free³</a:t>
                      </a:r>
                    </a:p>
                  </a:txBody>
                  <a:tcPr marL="155308" marR="155308" marT="77655" marB="7765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7568851"/>
                  </a:ext>
                </a:extLst>
              </a:tr>
              <a:tr h="467849">
                <a:tc>
                  <a:txBody>
                    <a:bodyPr/>
                    <a:lstStyle/>
                    <a:p>
                      <a:r>
                        <a:rPr lang="en-US" sz="1100" b="1" dirty="0">
                          <a:solidFill>
                            <a:schemeClr val="tx1"/>
                          </a:solidFill>
                          <a:latin typeface="Arial" panose="020B0604020202020204" pitchFamily="34" charset="0"/>
                          <a:cs typeface="Arial" panose="020B0604020202020204" pitchFamily="34" charset="0"/>
                        </a:rPr>
                        <a:t>Withdrawals</a:t>
                      </a:r>
                    </a:p>
                  </a:txBody>
                  <a:tcPr marL="155308" marR="155308" marT="77655" marB="7765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050" dirty="0">
                          <a:solidFill>
                            <a:schemeClr val="tx1"/>
                          </a:solidFill>
                          <a:latin typeface="Arial" panose="020B0604020202020204" pitchFamily="34" charset="0"/>
                          <a:cs typeface="Arial" panose="020B0604020202020204" pitchFamily="34" charset="0"/>
                        </a:rPr>
                        <a:t>Income tax due on all distributions (10% IRS penalty may apply before age 59½)</a:t>
                      </a:r>
                    </a:p>
                  </a:txBody>
                  <a:tcPr marL="155308" marR="155308" marT="77655" marB="7765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050" dirty="0">
                          <a:solidFill>
                            <a:schemeClr val="tx1"/>
                          </a:solidFill>
                          <a:latin typeface="Arial" panose="020B0604020202020204" pitchFamily="34" charset="0"/>
                          <a:cs typeface="Arial" panose="020B0604020202020204" pitchFamily="34" charset="0"/>
                        </a:rPr>
                        <a:t>No tax due on qualified withdrawals²</a:t>
                      </a:r>
                    </a:p>
                  </a:txBody>
                  <a:tcPr marL="155308" marR="155308" marT="77655" marB="7765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2525657"/>
                  </a:ext>
                </a:extLst>
              </a:tr>
              <a:tr h="940333">
                <a:tc>
                  <a:txBody>
                    <a:bodyPr/>
                    <a:lstStyle/>
                    <a:p>
                      <a:r>
                        <a:rPr lang="en-US" sz="1100" b="1" dirty="0">
                          <a:solidFill>
                            <a:schemeClr val="tx1"/>
                          </a:solidFill>
                          <a:latin typeface="Arial" panose="020B0604020202020204" pitchFamily="34" charset="0"/>
                          <a:cs typeface="Arial" panose="020B0604020202020204" pitchFamily="34" charset="0"/>
                        </a:rPr>
                        <a:t>Required minimum distributions (RMDS)</a:t>
                      </a:r>
                    </a:p>
                  </a:txBody>
                  <a:tcPr marL="155308" marR="155308" marT="77655" marB="7765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050" dirty="0">
                          <a:solidFill>
                            <a:schemeClr val="tx1"/>
                          </a:solidFill>
                          <a:latin typeface="Arial" panose="020B0604020202020204" pitchFamily="34" charset="0"/>
                          <a:cs typeface="Arial" panose="020B0604020202020204" pitchFamily="34" charset="0"/>
                        </a:rPr>
                        <a:t>If you turned 72 in 2022 or earlier and still work for the employer sponsoring your plan, you’ll have to take RMDs in the year you end employment. Otherwise, RMDs must begin in the year you turn 73 or end employment, whichever is later.*</a:t>
                      </a:r>
                    </a:p>
                  </a:txBody>
                  <a:tcPr marL="155308" marR="155308" marT="77655" marB="7765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en-US" sz="1050" dirty="0">
                          <a:solidFill>
                            <a:schemeClr val="tx1"/>
                          </a:solidFill>
                          <a:latin typeface="Arial" panose="020B0604020202020204" pitchFamily="34" charset="0"/>
                          <a:cs typeface="Arial" panose="020B0604020202020204" pitchFamily="34" charset="0"/>
                        </a:rPr>
                        <a:t>Currently, your RMD calculation includes your Roth balance, unless you roll into a Roth IRA.** Beginning in 2024, Roth balances will be excluded from the RMD calculation (same treatment as IRAs).³</a:t>
                      </a:r>
                    </a:p>
                  </a:txBody>
                  <a:tcPr marL="155308" marR="155308" marT="77655" marB="7765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38361970"/>
                  </a:ext>
                </a:extLst>
              </a:tr>
            </a:tbl>
          </a:graphicData>
        </a:graphic>
      </p:graphicFrame>
      <p:sp>
        <p:nvSpPr>
          <p:cNvPr id="32" name="Content Placeholder 12">
            <a:extLst>
              <a:ext uri="{FF2B5EF4-FFF2-40B4-BE49-F238E27FC236}">
                <a16:creationId xmlns:a16="http://schemas.microsoft.com/office/drawing/2014/main" id="{C09A6739-3041-D545-9E4D-2D3FFC0683D2}"/>
              </a:ext>
            </a:extLst>
          </p:cNvPr>
          <p:cNvSpPr txBox="1">
            <a:spLocks/>
          </p:cNvSpPr>
          <p:nvPr/>
        </p:nvSpPr>
        <p:spPr>
          <a:xfrm>
            <a:off x="239540" y="3577666"/>
            <a:ext cx="7848293" cy="1205470"/>
          </a:xfrm>
          <a:prstGeom prst="rect">
            <a:avLst/>
          </a:prstGeom>
        </p:spPr>
        <p:txBody>
          <a:bodyPr anchor="t"/>
          <a:lst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defTabSz="609585">
              <a:spcBef>
                <a:spcPts val="0"/>
              </a:spcBef>
              <a:buClrTx/>
              <a:buSzTx/>
              <a:defRPr/>
            </a:pPr>
            <a:r>
              <a:rPr lang="en-US" sz="900" dirty="0"/>
              <a:t>* This presumes you are actively employed (i.e., if you already terminated employment and are already 72, you should already have started receiving RMDs, or need to by April 1, 2023 if you turned 72 in 2022. </a:t>
            </a:r>
          </a:p>
          <a:p>
            <a:pPr lvl="0" defTabSz="609585">
              <a:spcBef>
                <a:spcPts val="0"/>
              </a:spcBef>
              <a:buClrTx/>
              <a:buSzTx/>
              <a:defRPr/>
            </a:pPr>
            <a:r>
              <a:rPr lang="en-US" sz="900" dirty="0"/>
              <a:t>** If you’ve already passed the calendar year in which RMDs have to start, there will be an RMD due from your retirement plan for the year in which you rolled it over. </a:t>
            </a:r>
          </a:p>
          <a:p>
            <a:pPr marL="0" lvl="0" indent="0" defTabSz="609585">
              <a:spcBef>
                <a:spcPts val="0"/>
              </a:spcBef>
              <a:buClrTx/>
              <a:buSzTx/>
              <a:buNone/>
              <a:defRPr/>
            </a:pPr>
            <a:r>
              <a:rPr lang="en-US" sz="900" dirty="0"/>
              <a:t>    ¹ Federal and most states.</a:t>
            </a:r>
          </a:p>
          <a:p>
            <a:pPr marL="0" lvl="0" indent="0" defTabSz="609585">
              <a:spcBef>
                <a:spcPts val="0"/>
              </a:spcBef>
              <a:buClrTx/>
              <a:buSzTx/>
              <a:buNone/>
              <a:defRPr/>
            </a:pPr>
            <a:r>
              <a:rPr lang="en-US" sz="900" dirty="0"/>
              <a:t>    ² You must hold account at least five years and past age 59½. Other withdrawals may be subject to a 10% IRS penalty if you are under age 59½. </a:t>
            </a:r>
          </a:p>
          <a:p>
            <a:pPr lvl="0" defTabSz="609585">
              <a:spcBef>
                <a:spcPts val="0"/>
              </a:spcBef>
              <a:buClrTx/>
              <a:buSzTx/>
              <a:defRPr/>
            </a:pPr>
            <a:r>
              <a:rPr lang="en-US" sz="900" dirty="0"/>
              <a:t>³ Employer-sponsored retirement plans may have features that you may find beneficial such as access to institutional funds, fiduciary selected investments, and other ERISA protections not afforded other investors. In deciding whether to do a rollover from a retirement plan, be sure to consider whether the asset transfer changes any features or benefits that may be important to you. Review the fees and expenses you pay to see if rolling over into an IRA could help reduce your costs.</a:t>
            </a:r>
          </a:p>
        </p:txBody>
      </p:sp>
    </p:spTree>
    <p:extLst>
      <p:ext uri="{BB962C8B-B14F-4D97-AF65-F5344CB8AC3E}">
        <p14:creationId xmlns:p14="http://schemas.microsoft.com/office/powerpoint/2010/main" val="230796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CD7F71-1797-5841-91CB-05FC32E21ED9}"/>
              </a:ext>
            </a:extLst>
          </p:cNvPr>
          <p:cNvSpPr>
            <a:spLocks noGrp="1"/>
          </p:cNvSpPr>
          <p:nvPr>
            <p:ph type="sldNum" sz="quarter" idx="10"/>
          </p:nvPr>
        </p:nvSpPr>
        <p:spPr/>
        <p:txBody>
          <a:bodyPr/>
          <a:lstStyle/>
          <a:p>
            <a:fld id="{B860EA5E-C501-EE46-95BA-D6951046621D}" type="slidenum">
              <a:rPr lang="en-US" smtClean="0"/>
              <a:t>2</a:t>
            </a:fld>
            <a:endParaRPr lang="en-US" dirty="0"/>
          </a:p>
        </p:txBody>
      </p:sp>
      <p:sp>
        <p:nvSpPr>
          <p:cNvPr id="3" name="Title 2">
            <a:extLst>
              <a:ext uri="{FF2B5EF4-FFF2-40B4-BE49-F238E27FC236}">
                <a16:creationId xmlns:a16="http://schemas.microsoft.com/office/drawing/2014/main" id="{2C8B415B-F5D9-D548-8CAD-1F01F9557B7B}"/>
              </a:ext>
            </a:extLst>
          </p:cNvPr>
          <p:cNvSpPr>
            <a:spLocks noGrp="1"/>
          </p:cNvSpPr>
          <p:nvPr>
            <p:ph type="title"/>
          </p:nvPr>
        </p:nvSpPr>
        <p:spPr>
          <a:xfrm>
            <a:off x="4005888" y="1639429"/>
            <a:ext cx="4153191" cy="320913"/>
          </a:xfrm>
        </p:spPr>
        <p:txBody>
          <a:bodyPr/>
          <a:lstStyle/>
          <a:p>
            <a:r>
              <a:rPr lang="en-US" dirty="0"/>
              <a:t>TODAY’S AGENDA</a:t>
            </a:r>
          </a:p>
        </p:txBody>
      </p:sp>
      <p:sp>
        <p:nvSpPr>
          <p:cNvPr id="6" name="Content Placeholder 2">
            <a:extLst>
              <a:ext uri="{FF2B5EF4-FFF2-40B4-BE49-F238E27FC236}">
                <a16:creationId xmlns:a16="http://schemas.microsoft.com/office/drawing/2014/main" id="{A6E0BF25-F646-4340-A5F6-AC467F0A2982}"/>
              </a:ext>
            </a:extLst>
          </p:cNvPr>
          <p:cNvSpPr txBox="1">
            <a:spLocks/>
          </p:cNvSpPr>
          <p:nvPr/>
        </p:nvSpPr>
        <p:spPr>
          <a:xfrm>
            <a:off x="4017617" y="2131080"/>
            <a:ext cx="3874992" cy="198540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209550" defTabSz="457200">
              <a:lnSpc>
                <a:spcPct val="100000"/>
              </a:lnSpc>
              <a:spcBef>
                <a:spcPts val="600"/>
              </a:spcBef>
              <a:spcAft>
                <a:spcPts val="600"/>
              </a:spcAft>
              <a:buSzPct val="85000"/>
              <a:buFont typeface="Arial"/>
              <a:buChar char="•"/>
              <a:defRPr/>
            </a:pPr>
            <a:r>
              <a:rPr lang="en-US" sz="1200" dirty="0">
                <a:solidFill>
                  <a:srgbClr val="40474B"/>
                </a:solidFill>
                <a:latin typeface="Arial"/>
                <a:cs typeface="Arial"/>
              </a:rPr>
              <a:t>Importance of saving for retirement</a:t>
            </a:r>
          </a:p>
          <a:p>
            <a:pPr marL="0" indent="-209550" defTabSz="457200">
              <a:lnSpc>
                <a:spcPct val="100000"/>
              </a:lnSpc>
              <a:spcBef>
                <a:spcPts val="600"/>
              </a:spcBef>
              <a:spcAft>
                <a:spcPts val="600"/>
              </a:spcAft>
              <a:buSzPct val="85000"/>
              <a:buFont typeface="Arial"/>
              <a:buChar char="•"/>
              <a:defRPr/>
            </a:pPr>
            <a:r>
              <a:rPr lang="en-US" sz="1200" dirty="0">
                <a:solidFill>
                  <a:srgbClr val="40474B"/>
                </a:solidFill>
                <a:latin typeface="Arial"/>
                <a:cs typeface="Arial"/>
              </a:rPr>
              <a:t>How your retirement plan can help</a:t>
            </a:r>
          </a:p>
          <a:p>
            <a:pPr marL="0" indent="-209550" defTabSz="457200">
              <a:lnSpc>
                <a:spcPct val="100000"/>
              </a:lnSpc>
              <a:spcBef>
                <a:spcPts val="600"/>
              </a:spcBef>
              <a:spcAft>
                <a:spcPts val="600"/>
              </a:spcAft>
              <a:buSzPct val="85000"/>
              <a:buFont typeface="Arial"/>
              <a:buChar char="•"/>
              <a:defRPr/>
            </a:pPr>
            <a:r>
              <a:rPr lang="en-US" sz="1200" dirty="0">
                <a:solidFill>
                  <a:srgbClr val="40474B"/>
                </a:solidFill>
                <a:latin typeface="Arial"/>
                <a:cs typeface="Arial"/>
              </a:rPr>
              <a:t>Plan features &amp; services</a:t>
            </a:r>
          </a:p>
          <a:p>
            <a:pPr marL="0" indent="-209550" defTabSz="457200">
              <a:lnSpc>
                <a:spcPct val="100000"/>
              </a:lnSpc>
              <a:spcBef>
                <a:spcPts val="600"/>
              </a:spcBef>
              <a:spcAft>
                <a:spcPts val="600"/>
              </a:spcAft>
              <a:buSzPct val="85000"/>
              <a:buFont typeface="Arial"/>
              <a:buChar char="•"/>
              <a:defRPr/>
            </a:pPr>
            <a:r>
              <a:rPr lang="en-US" sz="1200" dirty="0">
                <a:solidFill>
                  <a:srgbClr val="40474B"/>
                </a:solidFill>
                <a:latin typeface="Arial"/>
                <a:cs typeface="Arial"/>
              </a:rPr>
              <a:t>How to enroll today</a:t>
            </a:r>
          </a:p>
          <a:p>
            <a:pPr marL="0" indent="-209550" defTabSz="457200">
              <a:lnSpc>
                <a:spcPct val="100000"/>
              </a:lnSpc>
              <a:spcBef>
                <a:spcPts val="600"/>
              </a:spcBef>
              <a:spcAft>
                <a:spcPts val="600"/>
              </a:spcAft>
              <a:buSzPct val="85000"/>
              <a:buFont typeface="Arial"/>
              <a:buChar char="•"/>
              <a:defRPr/>
            </a:pPr>
            <a:r>
              <a:rPr lang="en-US" sz="1200" dirty="0">
                <a:solidFill>
                  <a:srgbClr val="40474B"/>
                </a:solidFill>
                <a:latin typeface="Arial"/>
                <a:cs typeface="Arial"/>
              </a:rPr>
              <a:t>How Transamerica can help</a:t>
            </a:r>
            <a:endParaRPr lang="en-US" sz="1200" strike="sngStrike" dirty="0">
              <a:solidFill>
                <a:srgbClr val="40474B"/>
              </a:solidFill>
              <a:latin typeface="Arial"/>
              <a:cs typeface="Arial"/>
            </a:endParaRPr>
          </a:p>
        </p:txBody>
      </p:sp>
      <p:pic>
        <p:nvPicPr>
          <p:cNvPr id="4" name="Picture 3">
            <a:extLst>
              <a:ext uri="{FF2B5EF4-FFF2-40B4-BE49-F238E27FC236}">
                <a16:creationId xmlns:a16="http://schemas.microsoft.com/office/drawing/2014/main" id="{78B440BA-F882-98B2-6A5A-2B7EC979E1C4}"/>
              </a:ext>
            </a:extLst>
          </p:cNvPr>
          <p:cNvPicPr>
            <a:picLocks noChangeAspect="1"/>
          </p:cNvPicPr>
          <p:nvPr/>
        </p:nvPicPr>
        <p:blipFill>
          <a:blip r:embed="rId3" cstate="screen">
            <a:extLst>
              <a:ext uri="{28A0092B-C50C-407E-A947-70E740481C1C}">
                <a14:useLocalDpi xmlns:a14="http://schemas.microsoft.com/office/drawing/2010/main"/>
              </a:ext>
            </a:extLst>
          </a:blip>
          <a:srcRect l="663" t="389" r="55645"/>
          <a:stretch/>
        </p:blipFill>
        <p:spPr>
          <a:xfrm>
            <a:off x="-9072" y="-3174"/>
            <a:ext cx="4005742" cy="5149709"/>
          </a:xfrm>
          <a:custGeom>
            <a:avLst/>
            <a:gdLst>
              <a:gd name="connsiteX0" fmla="*/ 901303 w 4005742"/>
              <a:gd name="connsiteY0" fmla="*/ 0 h 5149709"/>
              <a:gd name="connsiteX1" fmla="*/ 4005742 w 4005742"/>
              <a:gd name="connsiteY1" fmla="*/ 1763 h 5149709"/>
              <a:gd name="connsiteX2" fmla="*/ 2632914 w 4005742"/>
              <a:gd name="connsiteY2" fmla="*/ 4055113 h 5149709"/>
              <a:gd name="connsiteX3" fmla="*/ 2267481 w 4005742"/>
              <a:gd name="connsiteY3" fmla="*/ 5146117 h 5149709"/>
              <a:gd name="connsiteX4" fmla="*/ 85646 w 4005742"/>
              <a:gd name="connsiteY4" fmla="*/ 5149709 h 5149709"/>
              <a:gd name="connsiteX5" fmla="*/ 0 w 4005742"/>
              <a:gd name="connsiteY5" fmla="*/ 5149709 h 5149709"/>
              <a:gd name="connsiteX6" fmla="*/ 16 w 4005742"/>
              <a:gd name="connsiteY6" fmla="*/ 2637820 h 5149709"/>
              <a:gd name="connsiteX7" fmla="*/ 901303 w 4005742"/>
              <a:gd name="connsiteY7" fmla="*/ 0 h 514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5742" h="5149709">
                <a:moveTo>
                  <a:pt x="901303" y="0"/>
                </a:moveTo>
                <a:lnTo>
                  <a:pt x="4005742" y="1763"/>
                </a:lnTo>
                <a:lnTo>
                  <a:pt x="2632914" y="4055113"/>
                </a:lnTo>
                <a:lnTo>
                  <a:pt x="2267481" y="5146117"/>
                </a:lnTo>
                <a:lnTo>
                  <a:pt x="85646" y="5149709"/>
                </a:lnTo>
                <a:lnTo>
                  <a:pt x="0" y="5149709"/>
                </a:lnTo>
                <a:lnTo>
                  <a:pt x="16" y="2637820"/>
                </a:lnTo>
                <a:lnTo>
                  <a:pt x="901303" y="0"/>
                </a:lnTo>
                <a:close/>
              </a:path>
            </a:pathLst>
          </a:custGeom>
        </p:spPr>
      </p:pic>
      <p:sp>
        <p:nvSpPr>
          <p:cNvPr id="5" name="Shape 258">
            <a:extLst>
              <a:ext uri="{FF2B5EF4-FFF2-40B4-BE49-F238E27FC236}">
                <a16:creationId xmlns:a16="http://schemas.microsoft.com/office/drawing/2014/main" id="{EFA4706F-B256-F864-B624-33368FAEFC4F}"/>
              </a:ext>
            </a:extLst>
          </p:cNvPr>
          <p:cNvSpPr/>
          <p:nvPr/>
        </p:nvSpPr>
        <p:spPr>
          <a:xfrm flipV="1">
            <a:off x="0" y="0"/>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marL="0" marR="0" lvl="0" indent="0" algn="l" defTabSz="6858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3200" b="0" i="0" u="none" strike="noStrike" kern="1200" cap="none" spc="0" normalizeH="0" baseline="0" noProof="0" dirty="0">
              <a:ln>
                <a:noFill/>
              </a:ln>
              <a:solidFill>
                <a:srgbClr val="EE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6203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CD7F71-1797-5841-91CB-05FC32E21ED9}"/>
              </a:ext>
            </a:extLst>
          </p:cNvPr>
          <p:cNvSpPr>
            <a:spLocks noGrp="1"/>
          </p:cNvSpPr>
          <p:nvPr>
            <p:ph type="sldNum" sz="quarter" idx="10"/>
          </p:nvPr>
        </p:nvSpPr>
        <p:spPr/>
        <p:txBody>
          <a:bodyPr/>
          <a:lstStyle/>
          <a:p>
            <a:fld id="{B860EA5E-C501-EE46-95BA-D6951046621D}" type="slidenum">
              <a:rPr lang="en-US" smtClean="0"/>
              <a:t>20</a:t>
            </a:fld>
            <a:endParaRPr lang="en-US" dirty="0"/>
          </a:p>
        </p:txBody>
      </p:sp>
      <p:pic>
        <p:nvPicPr>
          <p:cNvPr id="4" name="Picture 3">
            <a:extLst>
              <a:ext uri="{FF2B5EF4-FFF2-40B4-BE49-F238E27FC236}">
                <a16:creationId xmlns:a16="http://schemas.microsoft.com/office/drawing/2014/main" id="{3E1794F4-8973-BEE6-FF8E-C3B50291D0F3}"/>
              </a:ext>
            </a:extLst>
          </p:cNvPr>
          <p:cNvPicPr>
            <a:picLocks noChangeAspect="1"/>
          </p:cNvPicPr>
          <p:nvPr/>
        </p:nvPicPr>
        <p:blipFill>
          <a:blip r:embed="rId3" cstate="screen">
            <a:extLst>
              <a:ext uri="{28A0092B-C50C-407E-A947-70E740481C1C}">
                <a14:useLocalDpi xmlns:a14="http://schemas.microsoft.com/office/drawing/2010/main"/>
              </a:ext>
            </a:extLst>
          </a:blip>
          <a:srcRect l="4940" t="370" r="51631" b="370"/>
          <a:stretch/>
        </p:blipFill>
        <p:spPr>
          <a:xfrm>
            <a:off x="-9072" y="-3175"/>
            <a:ext cx="4005742" cy="5149850"/>
          </a:xfrm>
          <a:custGeom>
            <a:avLst/>
            <a:gdLst>
              <a:gd name="connsiteX0" fmla="*/ 901303 w 4005742"/>
              <a:gd name="connsiteY0" fmla="*/ 0 h 5149850"/>
              <a:gd name="connsiteX1" fmla="*/ 4005742 w 4005742"/>
              <a:gd name="connsiteY1" fmla="*/ 1763 h 5149850"/>
              <a:gd name="connsiteX2" fmla="*/ 2632914 w 4005742"/>
              <a:gd name="connsiteY2" fmla="*/ 4055113 h 5149850"/>
              <a:gd name="connsiteX3" fmla="*/ 2267481 w 4005742"/>
              <a:gd name="connsiteY3" fmla="*/ 5146117 h 5149850"/>
              <a:gd name="connsiteX4" fmla="*/ 0 w 4005742"/>
              <a:gd name="connsiteY4" fmla="*/ 5149850 h 5149850"/>
              <a:gd name="connsiteX5" fmla="*/ 16 w 4005742"/>
              <a:gd name="connsiteY5" fmla="*/ 2637820 h 5149850"/>
              <a:gd name="connsiteX6" fmla="*/ 901303 w 4005742"/>
              <a:gd name="connsiteY6" fmla="*/ 0 h 51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5742" h="5149850">
                <a:moveTo>
                  <a:pt x="901303" y="0"/>
                </a:moveTo>
                <a:lnTo>
                  <a:pt x="4005742" y="1763"/>
                </a:lnTo>
                <a:lnTo>
                  <a:pt x="2632914" y="4055113"/>
                </a:lnTo>
                <a:lnTo>
                  <a:pt x="2267481" y="5146117"/>
                </a:lnTo>
                <a:lnTo>
                  <a:pt x="0" y="5149850"/>
                </a:lnTo>
                <a:cubicBezTo>
                  <a:pt x="5" y="4312507"/>
                  <a:pt x="11" y="3475164"/>
                  <a:pt x="16" y="2637820"/>
                </a:cubicBezTo>
                <a:lnTo>
                  <a:pt x="901303" y="0"/>
                </a:lnTo>
                <a:close/>
              </a:path>
            </a:pathLst>
          </a:custGeom>
        </p:spPr>
      </p:pic>
      <p:sp>
        <p:nvSpPr>
          <p:cNvPr id="5" name="Shape 258">
            <a:extLst>
              <a:ext uri="{FF2B5EF4-FFF2-40B4-BE49-F238E27FC236}">
                <a16:creationId xmlns:a16="http://schemas.microsoft.com/office/drawing/2014/main" id="{AEB3A66D-F1EF-ED54-188D-8771D049C4A0}"/>
              </a:ext>
            </a:extLst>
          </p:cNvPr>
          <p:cNvSpPr/>
          <p:nvPr/>
        </p:nvSpPr>
        <p:spPr>
          <a:xfrm flipV="1">
            <a:off x="0" y="0"/>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bg2"/>
          </a:solidFill>
          <a:ln w="12700">
            <a:miter lim="400000"/>
          </a:ln>
        </p:spPr>
        <p:txBody>
          <a:bodyPr lIns="50800" tIns="50800" rIns="50800" bIns="50800" anchor="ctr"/>
          <a:lstStyle/>
          <a:p>
            <a:pPr marL="0" marR="0" lvl="0" indent="0" algn="l" defTabSz="6858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3200" b="0" i="0" u="none" strike="noStrike" kern="1200" cap="none" spc="0" normalizeH="0" baseline="0" noProof="0" dirty="0">
              <a:ln>
                <a:noFill/>
              </a:ln>
              <a:solidFill>
                <a:srgbClr val="EE0000"/>
              </a:solidFill>
              <a:effectLst/>
              <a:uLnTx/>
              <a:uFillTx/>
              <a:latin typeface="Arial" panose="020B0604020202020204"/>
              <a:ea typeface="+mn-ea"/>
              <a:cs typeface="+mn-cs"/>
            </a:endParaRPr>
          </a:p>
        </p:txBody>
      </p:sp>
      <p:sp>
        <p:nvSpPr>
          <p:cNvPr id="10" name="Title 2">
            <a:extLst>
              <a:ext uri="{FF2B5EF4-FFF2-40B4-BE49-F238E27FC236}">
                <a16:creationId xmlns:a16="http://schemas.microsoft.com/office/drawing/2014/main" id="{5C76FC06-2236-C129-2A1A-1BF6F21CE904}"/>
              </a:ext>
            </a:extLst>
          </p:cNvPr>
          <p:cNvSpPr>
            <a:spLocks noGrp="1"/>
          </p:cNvSpPr>
          <p:nvPr>
            <p:ph type="title"/>
          </p:nvPr>
        </p:nvSpPr>
        <p:spPr>
          <a:xfrm>
            <a:off x="3794378" y="1523847"/>
            <a:ext cx="4832037" cy="320913"/>
          </a:xfrm>
        </p:spPr>
        <p:txBody>
          <a:bodyPr/>
          <a:lstStyle/>
          <a:p>
            <a:r>
              <a:rPr lang="en-US" dirty="0"/>
              <a:t>TAX ADVANTAGES WITH ROTH CONTRIBUTIONS</a:t>
            </a:r>
          </a:p>
        </p:txBody>
      </p:sp>
      <p:sp>
        <p:nvSpPr>
          <p:cNvPr id="11" name="Content Placeholder 12">
            <a:extLst>
              <a:ext uri="{FF2B5EF4-FFF2-40B4-BE49-F238E27FC236}">
                <a16:creationId xmlns:a16="http://schemas.microsoft.com/office/drawing/2014/main" id="{55E9E8C0-45B3-D64C-BCBB-85973A65AB8C}"/>
              </a:ext>
            </a:extLst>
          </p:cNvPr>
          <p:cNvSpPr txBox="1">
            <a:spLocks/>
          </p:cNvSpPr>
          <p:nvPr/>
        </p:nvSpPr>
        <p:spPr>
          <a:xfrm>
            <a:off x="4308671" y="1983279"/>
            <a:ext cx="4005742" cy="1732321"/>
          </a:xfrm>
          <a:prstGeom prst="rect">
            <a:avLst/>
          </a:prstGeom>
        </p:spPr>
        <p:txBody>
          <a:bodyPr vert="horz"/>
          <a:lstStyle>
            <a:lvl1pPr marL="112713" indent="-112713" algn="l" defTabSz="457200" rtl="0" eaLnBrk="1" latinLnBrk="0" hangingPunct="1">
              <a:spcBef>
                <a:spcPts val="0"/>
              </a:spcBef>
              <a:buClr>
                <a:schemeClr val="bg1"/>
              </a:buClr>
              <a:buSzPct val="85000"/>
              <a:buFont typeface="Lucida Grande"/>
              <a:buChar char=" "/>
              <a:defRPr sz="16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6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6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350" lvl="1" indent="0">
              <a:spcBef>
                <a:spcPts val="600"/>
              </a:spcBef>
              <a:buNone/>
              <a:defRPr/>
            </a:pPr>
            <a:r>
              <a:rPr lang="en-US" sz="1400" b="1" dirty="0">
                <a:solidFill>
                  <a:schemeClr val="bg2"/>
                </a:solidFill>
                <a:latin typeface="Arial" panose="020B0604020202020204" pitchFamily="34" charset="0"/>
                <a:cs typeface="Arial" panose="020B0604020202020204" pitchFamily="34" charset="0"/>
              </a:rPr>
              <a:t>PAY TAXES NOW </a:t>
            </a:r>
          </a:p>
          <a:p>
            <a:pPr marL="133350" lvl="1" indent="0">
              <a:spcBef>
                <a:spcPts val="600"/>
              </a:spcBef>
              <a:buNone/>
              <a:defRPr/>
            </a:pPr>
            <a:r>
              <a:rPr lang="en-US" sz="1200" dirty="0">
                <a:solidFill>
                  <a:schemeClr val="bg2"/>
                </a:solidFill>
                <a:latin typeface="Georgia" panose="02040502050405020303" pitchFamily="18" charset="0"/>
              </a:rPr>
              <a:t>Roth contributions are taxed now</a:t>
            </a:r>
          </a:p>
          <a:p>
            <a:pPr marL="133350" lvl="1" indent="0">
              <a:spcBef>
                <a:spcPts val="600"/>
              </a:spcBef>
              <a:buNone/>
              <a:defRPr/>
            </a:pPr>
            <a:r>
              <a:rPr lang="en-US" sz="1200" dirty="0"/>
              <a:t>Withdrawal and investment earnings are tax-free at retirement, as long as:</a:t>
            </a:r>
          </a:p>
          <a:p>
            <a:pPr marL="274638" lvl="1" indent="-141288">
              <a:spcBef>
                <a:spcPts val="600"/>
              </a:spcBef>
              <a:spcAft>
                <a:spcPts val="600"/>
              </a:spcAft>
              <a:buClr>
                <a:schemeClr val="tx1"/>
              </a:buClr>
              <a:buFont typeface="Arial" panose="020B0604020202020204" pitchFamily="34" charset="0"/>
              <a:buChar char="•"/>
              <a:defRPr/>
            </a:pPr>
            <a:r>
              <a:rPr lang="en-US" sz="1200" dirty="0"/>
              <a:t>You’re at least 59½ years old</a:t>
            </a:r>
          </a:p>
          <a:p>
            <a:pPr marL="274638" lvl="1" indent="-141288">
              <a:spcBef>
                <a:spcPts val="600"/>
              </a:spcBef>
              <a:spcAft>
                <a:spcPts val="600"/>
              </a:spcAft>
              <a:buClr>
                <a:schemeClr val="tx1"/>
              </a:buClr>
              <a:buFont typeface="Arial" panose="020B0604020202020204" pitchFamily="34" charset="0"/>
              <a:buChar char="•"/>
              <a:defRPr/>
            </a:pPr>
            <a:r>
              <a:rPr lang="en-US" sz="1200" dirty="0"/>
              <a:t>It’s been at least five years since your initial </a:t>
            </a:r>
            <a:br>
              <a:rPr lang="en-US" sz="1200" dirty="0"/>
            </a:br>
            <a:r>
              <a:rPr lang="en-US" sz="1200" dirty="0"/>
              <a:t>Roth contribution</a:t>
            </a:r>
          </a:p>
          <a:p>
            <a:pPr marL="133350" lvl="1" indent="0">
              <a:spcBef>
                <a:spcPts val="600"/>
              </a:spcBef>
              <a:buNone/>
              <a:defRPr/>
            </a:pPr>
            <a:endParaRPr lang="en-US" sz="1200" dirty="0"/>
          </a:p>
          <a:p>
            <a:pPr marL="133350" lvl="1" indent="0">
              <a:spcBef>
                <a:spcPts val="600"/>
              </a:spcBef>
              <a:buNone/>
              <a:defRPr/>
            </a:pPr>
            <a:endParaRPr lang="en-US" sz="1200" dirty="0"/>
          </a:p>
        </p:txBody>
      </p:sp>
      <p:pic>
        <p:nvPicPr>
          <p:cNvPr id="12" name="Graphic 11">
            <a:extLst>
              <a:ext uri="{FF2B5EF4-FFF2-40B4-BE49-F238E27FC236}">
                <a16:creationId xmlns:a16="http://schemas.microsoft.com/office/drawing/2014/main" id="{9E5303B3-7A20-9653-F291-6F785ABE6DC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868594" y="2046540"/>
            <a:ext cx="426420" cy="419498"/>
          </a:xfrm>
          <a:prstGeom prst="rect">
            <a:avLst/>
          </a:prstGeom>
        </p:spPr>
      </p:pic>
    </p:spTree>
    <p:extLst>
      <p:ext uri="{BB962C8B-B14F-4D97-AF65-F5344CB8AC3E}">
        <p14:creationId xmlns:p14="http://schemas.microsoft.com/office/powerpoint/2010/main" val="408598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0D625F-D39F-EA48-AD1D-78721ACD03AE}"/>
              </a:ext>
            </a:extLst>
          </p:cNvPr>
          <p:cNvSpPr>
            <a:spLocks noGrp="1"/>
          </p:cNvSpPr>
          <p:nvPr>
            <p:ph type="sldNum" sz="quarter" idx="10"/>
          </p:nvPr>
        </p:nvSpPr>
        <p:spPr/>
        <p:txBody>
          <a:bodyPr/>
          <a:lstStyle/>
          <a:p>
            <a:fld id="{B860EA5E-C501-EE46-95BA-D6951046621D}" type="slidenum">
              <a:rPr lang="en-US" smtClean="0"/>
              <a:pPr/>
              <a:t>21</a:t>
            </a:fld>
            <a:endParaRPr lang="en-US" dirty="0"/>
          </a:p>
        </p:txBody>
      </p:sp>
      <p:sp>
        <p:nvSpPr>
          <p:cNvPr id="10" name="Title 9">
            <a:extLst>
              <a:ext uri="{FF2B5EF4-FFF2-40B4-BE49-F238E27FC236}">
                <a16:creationId xmlns:a16="http://schemas.microsoft.com/office/drawing/2014/main" id="{7EBBCDE0-37BD-F144-AB02-EB05E80C77BE}"/>
              </a:ext>
            </a:extLst>
          </p:cNvPr>
          <p:cNvSpPr>
            <a:spLocks noGrp="1"/>
          </p:cNvSpPr>
          <p:nvPr>
            <p:ph type="title"/>
          </p:nvPr>
        </p:nvSpPr>
        <p:spPr/>
        <p:txBody>
          <a:bodyPr/>
          <a:lstStyle/>
          <a:p>
            <a:r>
              <a:rPr lang="en-US" dirty="0"/>
              <a:t>EMPLOYER MATCH &amp; VESTING</a:t>
            </a:r>
          </a:p>
        </p:txBody>
      </p:sp>
      <p:pic>
        <p:nvPicPr>
          <p:cNvPr id="4" name="Picture 3">
            <a:extLst>
              <a:ext uri="{FF2B5EF4-FFF2-40B4-BE49-F238E27FC236}">
                <a16:creationId xmlns:a16="http://schemas.microsoft.com/office/drawing/2014/main" id="{6D1CC4EE-5731-6B45-9236-F2CF6652AE8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61556" y="751439"/>
            <a:ext cx="8323027" cy="1043812"/>
          </a:xfrm>
          <a:prstGeom prst="rect">
            <a:avLst/>
          </a:prstGeom>
        </p:spPr>
      </p:pic>
      <p:sp>
        <p:nvSpPr>
          <p:cNvPr id="3" name="TextBox 2">
            <a:extLst>
              <a:ext uri="{FF2B5EF4-FFF2-40B4-BE49-F238E27FC236}">
                <a16:creationId xmlns:a16="http://schemas.microsoft.com/office/drawing/2014/main" id="{55F15D92-2EC3-5048-A32B-26C46D27ED02}"/>
              </a:ext>
            </a:extLst>
          </p:cNvPr>
          <p:cNvSpPr txBox="1"/>
          <p:nvPr/>
        </p:nvSpPr>
        <p:spPr>
          <a:xfrm>
            <a:off x="359414" y="4801757"/>
            <a:ext cx="7990688" cy="275396"/>
          </a:xfrm>
          <a:prstGeom prst="rect">
            <a:avLst/>
          </a:prstGeom>
          <a:noFill/>
        </p:spPr>
        <p:txBody>
          <a:bodyPr wrap="square" rtlCol="0">
            <a:spAutoFit/>
          </a:bodyPr>
          <a:lstStyle/>
          <a:p>
            <a:pPr defTabSz="609022">
              <a:lnSpc>
                <a:spcPts val="1599"/>
              </a:lnSpc>
            </a:pPr>
            <a:r>
              <a:rPr lang="en-US" sz="900" dirty="0">
                <a:solidFill>
                  <a:srgbClr val="40474B"/>
                </a:solidFill>
                <a:latin typeface="Arial "/>
                <a:ea typeface="Calibri" pitchFamily="-60" charset="0"/>
                <a:cs typeface="Arial Narrow"/>
              </a:rPr>
              <a:t>Descriptions of plan features and benefits are subject to the plan document, which will govern in case of any inconsistencies.</a:t>
            </a:r>
            <a:endParaRPr lang="en-US" sz="900" dirty="0">
              <a:solidFill>
                <a:srgbClr val="40474B"/>
              </a:solidFill>
              <a:cs typeface="Arial"/>
            </a:endParaRPr>
          </a:p>
        </p:txBody>
      </p:sp>
      <p:sp>
        <p:nvSpPr>
          <p:cNvPr id="11" name="Content Placeholder 12">
            <a:extLst>
              <a:ext uri="{FF2B5EF4-FFF2-40B4-BE49-F238E27FC236}">
                <a16:creationId xmlns:a16="http://schemas.microsoft.com/office/drawing/2014/main" id="{7D041277-2C3E-104A-91CD-3F8E19F82DF1}"/>
              </a:ext>
            </a:extLst>
          </p:cNvPr>
          <p:cNvSpPr txBox="1">
            <a:spLocks/>
          </p:cNvSpPr>
          <p:nvPr/>
        </p:nvSpPr>
        <p:spPr>
          <a:xfrm>
            <a:off x="177073" y="2299048"/>
            <a:ext cx="4709482" cy="254871"/>
          </a:xfrm>
          <a:prstGeom prst="rect">
            <a:avLst/>
          </a:prstGeom>
        </p:spPr>
        <p:txBody>
          <a:bodyPr/>
          <a:lst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7636" lvl="1" indent="0">
              <a:buNone/>
            </a:pPr>
            <a:r>
              <a:rPr lang="en-US" sz="1200" b="1" cap="all" dirty="0">
                <a:solidFill>
                  <a:schemeClr val="bg2"/>
                </a:solidFill>
                <a:latin typeface="+mn-lt"/>
              </a:rPr>
              <a:t>Your contributions — always yours</a:t>
            </a:r>
          </a:p>
        </p:txBody>
      </p:sp>
      <p:cxnSp>
        <p:nvCxnSpPr>
          <p:cNvPr id="5" name="Straight Connector 4">
            <a:extLst>
              <a:ext uri="{FF2B5EF4-FFF2-40B4-BE49-F238E27FC236}">
                <a16:creationId xmlns:a16="http://schemas.microsoft.com/office/drawing/2014/main" id="{79A40556-B587-A669-BD61-FE9BF89D9292}"/>
              </a:ext>
            </a:extLst>
          </p:cNvPr>
          <p:cNvCxnSpPr>
            <a:cxnSpLocks/>
          </p:cNvCxnSpPr>
          <p:nvPr/>
        </p:nvCxnSpPr>
        <p:spPr>
          <a:xfrm flipV="1">
            <a:off x="4211593" y="3615871"/>
            <a:ext cx="0" cy="669342"/>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 name="Content Placeholder 12">
            <a:extLst>
              <a:ext uri="{FF2B5EF4-FFF2-40B4-BE49-F238E27FC236}">
                <a16:creationId xmlns:a16="http://schemas.microsoft.com/office/drawing/2014/main" id="{22B49AD6-5598-A299-DFEB-A5F9193DA526}"/>
              </a:ext>
            </a:extLst>
          </p:cNvPr>
          <p:cNvSpPr txBox="1">
            <a:spLocks/>
          </p:cNvSpPr>
          <p:nvPr/>
        </p:nvSpPr>
        <p:spPr>
          <a:xfrm>
            <a:off x="2140084" y="2747290"/>
            <a:ext cx="4863831" cy="1593236"/>
          </a:xfrm>
          <a:prstGeom prst="rect">
            <a:avLst/>
          </a:prstGeom>
        </p:spPr>
        <p:txBody>
          <a:bodyPr/>
          <a:lst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7636" lvl="1" indent="0">
              <a:lnSpc>
                <a:spcPts val="1600"/>
              </a:lnSpc>
              <a:buNone/>
            </a:pPr>
            <a:r>
              <a:rPr lang="en-US" sz="1200" b="1" dirty="0"/>
              <a:t>[COMPANY MATCH][and][EMPLOYER CONTRIBUTIONS]</a:t>
            </a:r>
            <a:br>
              <a:rPr lang="en-US" sz="1200" b="1" dirty="0"/>
            </a:br>
            <a:r>
              <a:rPr lang="en-US" sz="1200" dirty="0"/>
              <a:t>[Yours no matter how long you’ve worked for CLIENT NAME] </a:t>
            </a:r>
            <a:br>
              <a:rPr lang="en-US" sz="1200" dirty="0"/>
            </a:br>
            <a:r>
              <a:rPr lang="en-US" sz="1200" dirty="0"/>
              <a:t>[Depends how long you’ve been with CLIENT NAME:</a:t>
            </a:r>
          </a:p>
          <a:p>
            <a:pPr marL="177636" lvl="1" indent="0">
              <a:buNone/>
            </a:pPr>
            <a:endParaRPr lang="en-US" sz="1200" dirty="0"/>
          </a:p>
          <a:p>
            <a:pPr lvl="1" indent="-165100">
              <a:buClr>
                <a:schemeClr val="tx1"/>
              </a:buClr>
            </a:pPr>
            <a:r>
              <a:rPr lang="en-US" sz="1200" dirty="0"/>
              <a:t>X% after X years</a:t>
            </a:r>
          </a:p>
          <a:p>
            <a:pPr lvl="1" indent="-165100">
              <a:buClr>
                <a:schemeClr val="tx1"/>
              </a:buClr>
            </a:pPr>
            <a:r>
              <a:rPr lang="en-US" sz="1200" dirty="0"/>
              <a:t>X% after X years</a:t>
            </a:r>
          </a:p>
          <a:p>
            <a:pPr lvl="1" indent="-165100">
              <a:buClr>
                <a:schemeClr val="tx1"/>
              </a:buClr>
            </a:pPr>
            <a:r>
              <a:rPr lang="en-US" sz="1200" dirty="0"/>
              <a:t>X% after X years</a:t>
            </a:r>
          </a:p>
        </p:txBody>
      </p:sp>
      <p:sp>
        <p:nvSpPr>
          <p:cNvPr id="7" name="Content Placeholder 12">
            <a:extLst>
              <a:ext uri="{FF2B5EF4-FFF2-40B4-BE49-F238E27FC236}">
                <a16:creationId xmlns:a16="http://schemas.microsoft.com/office/drawing/2014/main" id="{E6EDCC92-07FD-A3BB-4523-02DFD5C86036}"/>
              </a:ext>
            </a:extLst>
          </p:cNvPr>
          <p:cNvSpPr txBox="1">
            <a:spLocks/>
          </p:cNvSpPr>
          <p:nvPr/>
        </p:nvSpPr>
        <p:spPr>
          <a:xfrm>
            <a:off x="4429267" y="3633417"/>
            <a:ext cx="2190424" cy="747977"/>
          </a:xfrm>
          <a:prstGeom prst="rect">
            <a:avLst/>
          </a:prstGeom>
        </p:spPr>
        <p:txBody>
          <a:bodyPr vert="horz" lIns="121920" tIns="60960" rIns="121920" bIns="60960" rtlCol="0">
            <a:noAutofit/>
          </a:bodyPr>
          <a:lstStyle>
            <a:lvl1pPr marL="112713" indent="-112713" algn="l" defTabSz="457200" rtl="0" eaLnBrk="1" latinLnBrk="0" hangingPunct="1">
              <a:spcBef>
                <a:spcPts val="0"/>
              </a:spcBef>
              <a:buClr>
                <a:schemeClr val="bg1"/>
              </a:buClr>
              <a:buSzPct val="85000"/>
              <a:buFont typeface="Lucida Grande"/>
              <a:buChar char=" "/>
              <a:defRPr sz="16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6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600" kern="1200">
                <a:solidFill>
                  <a:srgbClr val="40474B"/>
                </a:solidFill>
                <a:latin typeface="Arial"/>
                <a:ea typeface="+mn-ea"/>
                <a:cs typeface="Arial"/>
              </a:defRPr>
            </a:lvl3pPr>
            <a:lvl4pPr marL="874713" indent="-268288" algn="l" defTabSz="457200" rtl="0" eaLnBrk="1" latinLnBrk="0" hangingPunct="1">
              <a:spcBef>
                <a:spcPts val="0"/>
              </a:spcBef>
              <a:buSzPct val="75000"/>
              <a:buFont typeface="Wingdings" charset="2"/>
              <a:buChar char="§"/>
              <a:defRPr sz="16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spcBef>
                <a:spcPts val="288"/>
              </a:spcBef>
              <a:buClr>
                <a:schemeClr val="tx1"/>
              </a:buClr>
            </a:pPr>
            <a:r>
              <a:rPr lang="en-US" sz="1200" dirty="0"/>
              <a:t>X% after X years</a:t>
            </a:r>
          </a:p>
          <a:p>
            <a:pPr lvl="1">
              <a:spcBef>
                <a:spcPts val="288"/>
              </a:spcBef>
              <a:buClr>
                <a:schemeClr val="tx1"/>
              </a:buClr>
            </a:pPr>
            <a:r>
              <a:rPr lang="en-US" sz="1200" dirty="0"/>
              <a:t>X% after X years</a:t>
            </a:r>
          </a:p>
          <a:p>
            <a:pPr lvl="1">
              <a:spcBef>
                <a:spcPts val="288"/>
              </a:spcBef>
              <a:buClr>
                <a:schemeClr val="tx1"/>
              </a:buClr>
            </a:pPr>
            <a:r>
              <a:rPr lang="en-US" sz="1200" dirty="0"/>
              <a:t>X% after X years]</a:t>
            </a:r>
          </a:p>
        </p:txBody>
      </p:sp>
    </p:spTree>
    <p:extLst>
      <p:ext uri="{BB962C8B-B14F-4D97-AF65-F5344CB8AC3E}">
        <p14:creationId xmlns:p14="http://schemas.microsoft.com/office/powerpoint/2010/main" val="150155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CD7F71-1797-5841-91CB-05FC32E21ED9}"/>
              </a:ext>
            </a:extLst>
          </p:cNvPr>
          <p:cNvSpPr>
            <a:spLocks noGrp="1"/>
          </p:cNvSpPr>
          <p:nvPr>
            <p:ph type="sldNum" sz="quarter" idx="10"/>
          </p:nvPr>
        </p:nvSpPr>
        <p:spPr/>
        <p:txBody>
          <a:bodyPr/>
          <a:lstStyle/>
          <a:p>
            <a:fld id="{B860EA5E-C501-EE46-95BA-D6951046621D}" type="slidenum">
              <a:rPr lang="en-US" smtClean="0"/>
              <a:t>22</a:t>
            </a:fld>
            <a:endParaRPr lang="en-US" dirty="0"/>
          </a:p>
        </p:txBody>
      </p:sp>
      <p:sp>
        <p:nvSpPr>
          <p:cNvPr id="33" name="TextBox 32">
            <a:extLst>
              <a:ext uri="{FF2B5EF4-FFF2-40B4-BE49-F238E27FC236}">
                <a16:creationId xmlns:a16="http://schemas.microsoft.com/office/drawing/2014/main" id="{DD61C639-7FD8-B043-AA38-02FB00B270FF}"/>
              </a:ext>
            </a:extLst>
          </p:cNvPr>
          <p:cNvSpPr txBox="1"/>
          <p:nvPr/>
        </p:nvSpPr>
        <p:spPr>
          <a:xfrm>
            <a:off x="3419291" y="4757239"/>
            <a:ext cx="5100932" cy="290624"/>
          </a:xfrm>
          <a:prstGeom prst="rect">
            <a:avLst/>
          </a:prstGeom>
          <a:noFill/>
        </p:spPr>
        <p:txBody>
          <a:bodyPr wrap="square" lIns="0" tIns="0" rIns="0" bIns="0" rtlCol="0">
            <a:noAutofit/>
          </a:bodyPr>
          <a:lstStyle/>
          <a:p>
            <a:r>
              <a:rPr lang="en-US" sz="900" dirty="0">
                <a:solidFill>
                  <a:srgbClr val="40474B"/>
                </a:solidFill>
                <a:latin typeface="Arial "/>
                <a:cs typeface="Arial Narrow"/>
              </a:rPr>
              <a:t>Employer contributions may be subject to plan vesting requirements. Descriptions of plan features and benefits are subject to the plan document, which will govern in case of inconsistencies.</a:t>
            </a:r>
          </a:p>
        </p:txBody>
      </p:sp>
      <p:pic>
        <p:nvPicPr>
          <p:cNvPr id="3" name="Picture 2">
            <a:extLst>
              <a:ext uri="{FF2B5EF4-FFF2-40B4-BE49-F238E27FC236}">
                <a16:creationId xmlns:a16="http://schemas.microsoft.com/office/drawing/2014/main" id="{CCED8AB3-9138-8F15-85BA-2F735DCFD2C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072" y="-3175"/>
            <a:ext cx="4005742" cy="5149850"/>
          </a:xfrm>
          <a:custGeom>
            <a:avLst/>
            <a:gdLst>
              <a:gd name="connsiteX0" fmla="*/ 901303 w 4005742"/>
              <a:gd name="connsiteY0" fmla="*/ 0 h 5149850"/>
              <a:gd name="connsiteX1" fmla="*/ 4005742 w 4005742"/>
              <a:gd name="connsiteY1" fmla="*/ 1763 h 5149850"/>
              <a:gd name="connsiteX2" fmla="*/ 2632914 w 4005742"/>
              <a:gd name="connsiteY2" fmla="*/ 4055113 h 5149850"/>
              <a:gd name="connsiteX3" fmla="*/ 2267481 w 4005742"/>
              <a:gd name="connsiteY3" fmla="*/ 5146117 h 5149850"/>
              <a:gd name="connsiteX4" fmla="*/ 0 w 4005742"/>
              <a:gd name="connsiteY4" fmla="*/ 5149850 h 5149850"/>
              <a:gd name="connsiteX5" fmla="*/ 16 w 4005742"/>
              <a:gd name="connsiteY5" fmla="*/ 2637820 h 5149850"/>
              <a:gd name="connsiteX6" fmla="*/ 901303 w 4005742"/>
              <a:gd name="connsiteY6" fmla="*/ 0 h 51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5742" h="5149850">
                <a:moveTo>
                  <a:pt x="901303" y="0"/>
                </a:moveTo>
                <a:lnTo>
                  <a:pt x="4005742" y="1763"/>
                </a:lnTo>
                <a:lnTo>
                  <a:pt x="2632914" y="4055113"/>
                </a:lnTo>
                <a:lnTo>
                  <a:pt x="2267481" y="5146117"/>
                </a:lnTo>
                <a:lnTo>
                  <a:pt x="0" y="5149850"/>
                </a:lnTo>
                <a:cubicBezTo>
                  <a:pt x="5" y="4312507"/>
                  <a:pt x="11" y="3475164"/>
                  <a:pt x="16" y="2637820"/>
                </a:cubicBezTo>
                <a:lnTo>
                  <a:pt x="901303" y="0"/>
                </a:lnTo>
                <a:close/>
              </a:path>
            </a:pathLst>
          </a:custGeom>
        </p:spPr>
      </p:pic>
      <p:sp>
        <p:nvSpPr>
          <p:cNvPr id="4" name="Shape 258">
            <a:extLst>
              <a:ext uri="{FF2B5EF4-FFF2-40B4-BE49-F238E27FC236}">
                <a16:creationId xmlns:a16="http://schemas.microsoft.com/office/drawing/2014/main" id="{412338DF-5AEA-A369-8DC4-4D8C44DA0121}"/>
              </a:ext>
            </a:extLst>
          </p:cNvPr>
          <p:cNvSpPr/>
          <p:nvPr/>
        </p:nvSpPr>
        <p:spPr>
          <a:xfrm flipV="1">
            <a:off x="0" y="0"/>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bg2"/>
          </a:solidFill>
          <a:ln w="12700">
            <a:miter lim="400000"/>
          </a:ln>
        </p:spPr>
        <p:txBody>
          <a:bodyPr lIns="50800" tIns="50800" rIns="50800" bIns="50800" anchor="ctr"/>
          <a:lstStyle/>
          <a:p>
            <a:pPr marL="0" marR="0" lvl="0" indent="0" algn="l" defTabSz="6858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3200" b="0" i="0" u="none" strike="noStrike" kern="1200" cap="none" spc="0" normalizeH="0" baseline="0" noProof="0" dirty="0">
              <a:ln>
                <a:noFill/>
              </a:ln>
              <a:solidFill>
                <a:srgbClr val="EE0000"/>
              </a:solidFill>
              <a:effectLst/>
              <a:uLnTx/>
              <a:uFillTx/>
              <a:latin typeface="Arial" panose="020B0604020202020204"/>
              <a:ea typeface="+mn-ea"/>
              <a:cs typeface="+mn-cs"/>
            </a:endParaRPr>
          </a:p>
        </p:txBody>
      </p:sp>
      <p:cxnSp>
        <p:nvCxnSpPr>
          <p:cNvPr id="5" name="Straight Connector 4">
            <a:extLst>
              <a:ext uri="{FF2B5EF4-FFF2-40B4-BE49-F238E27FC236}">
                <a16:creationId xmlns:a16="http://schemas.microsoft.com/office/drawing/2014/main" id="{157893AA-CC3A-5ADD-C0E9-86BE37FF59A0}"/>
              </a:ext>
            </a:extLst>
          </p:cNvPr>
          <p:cNvCxnSpPr>
            <a:cxnSpLocks/>
          </p:cNvCxnSpPr>
          <p:nvPr/>
        </p:nvCxnSpPr>
        <p:spPr>
          <a:xfrm>
            <a:off x="4108805" y="2965795"/>
            <a:ext cx="3694634"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6" name="Graphic 5">
            <a:extLst>
              <a:ext uri="{FF2B5EF4-FFF2-40B4-BE49-F238E27FC236}">
                <a16:creationId xmlns:a16="http://schemas.microsoft.com/office/drawing/2014/main" id="{151D1E9A-21D2-A2DC-71F2-A16E8BE8B1B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010963" y="3467235"/>
            <a:ext cx="376896" cy="369505"/>
          </a:xfrm>
          <a:prstGeom prst="rect">
            <a:avLst/>
          </a:prstGeom>
        </p:spPr>
      </p:pic>
      <p:sp>
        <p:nvSpPr>
          <p:cNvPr id="7" name="TextBox 6">
            <a:extLst>
              <a:ext uri="{FF2B5EF4-FFF2-40B4-BE49-F238E27FC236}">
                <a16:creationId xmlns:a16="http://schemas.microsoft.com/office/drawing/2014/main" id="{2208D0DA-22EB-9297-A587-BCC7221AE966}"/>
              </a:ext>
            </a:extLst>
          </p:cNvPr>
          <p:cNvSpPr txBox="1"/>
          <p:nvPr/>
        </p:nvSpPr>
        <p:spPr>
          <a:xfrm>
            <a:off x="4435963" y="3534336"/>
            <a:ext cx="3767328" cy="235135"/>
          </a:xfrm>
          <a:prstGeom prst="rect">
            <a:avLst/>
          </a:prstGeom>
          <a:noFill/>
        </p:spPr>
        <p:txBody>
          <a:bodyPr wrap="square" lIns="0" tIns="0" rIns="0" bIns="0" rtlCol="0">
            <a:noAutofit/>
          </a:bodyPr>
          <a:lstStyle/>
          <a:p>
            <a:r>
              <a:rPr lang="en-US" sz="1400" b="1" dirty="0">
                <a:latin typeface="Arial" panose="020B0604020202020204" pitchFamily="34" charset="0"/>
                <a:cs typeface="Arial" panose="020B0604020202020204" pitchFamily="34" charset="0"/>
              </a:rPr>
              <a:t>transamerica.com/portal/[url]</a:t>
            </a:r>
          </a:p>
          <a:p>
            <a:endParaRPr lang="en-US" sz="1400" dirty="0">
              <a:latin typeface="Arial"/>
              <a:cs typeface="Arial"/>
            </a:endParaRPr>
          </a:p>
        </p:txBody>
      </p:sp>
      <p:sp>
        <p:nvSpPr>
          <p:cNvPr id="8" name="Title 4">
            <a:extLst>
              <a:ext uri="{FF2B5EF4-FFF2-40B4-BE49-F238E27FC236}">
                <a16:creationId xmlns:a16="http://schemas.microsoft.com/office/drawing/2014/main" id="{B660C75A-716E-D434-2603-8C5CF869E3F8}"/>
              </a:ext>
            </a:extLst>
          </p:cNvPr>
          <p:cNvSpPr txBox="1">
            <a:spLocks/>
          </p:cNvSpPr>
          <p:nvPr/>
        </p:nvSpPr>
        <p:spPr>
          <a:xfrm>
            <a:off x="3996670" y="1555434"/>
            <a:ext cx="3936141" cy="391882"/>
          </a:xfrm>
          <a:prstGeom prst="rect">
            <a:avLst/>
          </a:prstGeom>
        </p:spPr>
        <p:txBody>
          <a:bodyPr/>
          <a:lstStyle>
            <a:lvl1pPr algn="l" defTabSz="685800" rtl="0" eaLnBrk="1" latinLnBrk="0" hangingPunct="1">
              <a:lnSpc>
                <a:spcPct val="100000"/>
              </a:lnSpc>
              <a:spcBef>
                <a:spcPct val="0"/>
              </a:spcBef>
              <a:buNone/>
              <a:defRPr sz="2000" kern="1200" cap="all" baseline="0">
                <a:solidFill>
                  <a:schemeClr val="tx1"/>
                </a:solidFill>
                <a:latin typeface="Impact" panose="020B0806030902050204" pitchFamily="34" charset="0"/>
                <a:ea typeface="+mj-ea"/>
                <a:cs typeface="+mj-cs"/>
              </a:defRPr>
            </a:lvl1pPr>
          </a:lstStyle>
          <a:p>
            <a:r>
              <a:rPr lang="en-US" dirty="0"/>
              <a:t>EMPLOYER CONTRIBUTIONS</a:t>
            </a:r>
          </a:p>
        </p:txBody>
      </p:sp>
      <p:sp>
        <p:nvSpPr>
          <p:cNvPr id="9" name="Content Placeholder 12">
            <a:extLst>
              <a:ext uri="{FF2B5EF4-FFF2-40B4-BE49-F238E27FC236}">
                <a16:creationId xmlns:a16="http://schemas.microsoft.com/office/drawing/2014/main" id="{31544BB2-908F-1C3C-9EC0-AA1713D18D53}"/>
              </a:ext>
            </a:extLst>
          </p:cNvPr>
          <p:cNvSpPr txBox="1">
            <a:spLocks/>
          </p:cNvSpPr>
          <p:nvPr/>
        </p:nvSpPr>
        <p:spPr>
          <a:xfrm>
            <a:off x="4010963" y="3083063"/>
            <a:ext cx="3936140" cy="48715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ts val="1600"/>
              </a:lnSpc>
              <a:spcBef>
                <a:spcPts val="799"/>
              </a:spcBef>
              <a:buSzPct val="125000"/>
              <a:buFont typeface="Arial" panose="020B0604020202020204" pitchFamily="34" charset="0"/>
              <a:buNone/>
            </a:pPr>
            <a:r>
              <a:rPr lang="en-US" sz="1400" dirty="0">
                <a:solidFill>
                  <a:schemeClr val="bg2"/>
                </a:solidFill>
                <a:latin typeface="Georgia" panose="02040502050405020303" pitchFamily="18" charset="0"/>
                <a:cs typeface="Arial" panose="020B0604020202020204" pitchFamily="34" charset="0"/>
              </a:rPr>
              <a:t>Create an online account to see contributions. </a:t>
            </a:r>
            <a:endParaRPr lang="en-US" sz="1400" dirty="0">
              <a:solidFill>
                <a:schemeClr val="bg2"/>
              </a:solidFill>
              <a:latin typeface="Georgia" panose="02040502050405020303" pitchFamily="18" charset="0"/>
            </a:endParaRPr>
          </a:p>
        </p:txBody>
      </p:sp>
      <p:sp>
        <p:nvSpPr>
          <p:cNvPr id="10" name="Content Placeholder 12">
            <a:extLst>
              <a:ext uri="{FF2B5EF4-FFF2-40B4-BE49-F238E27FC236}">
                <a16:creationId xmlns:a16="http://schemas.microsoft.com/office/drawing/2014/main" id="{B14CCB3E-AEA1-EC92-BE83-321EC0848DE9}"/>
              </a:ext>
            </a:extLst>
          </p:cNvPr>
          <p:cNvSpPr txBox="1">
            <a:spLocks/>
          </p:cNvSpPr>
          <p:nvPr/>
        </p:nvSpPr>
        <p:spPr>
          <a:xfrm>
            <a:off x="4010963" y="2010224"/>
            <a:ext cx="3856996" cy="882453"/>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799"/>
              </a:spcBef>
              <a:spcAft>
                <a:spcPts val="799"/>
              </a:spcAft>
              <a:buSzPct val="125000"/>
              <a:buFont typeface="Arial" panose="020B0604020202020204" pitchFamily="34" charset="0"/>
              <a:buNone/>
            </a:pPr>
            <a:r>
              <a:rPr lang="en-US" sz="1200" dirty="0">
                <a:latin typeface="Arial" panose="020B0604020202020204" pitchFamily="34" charset="0"/>
                <a:cs typeface="Arial" panose="020B0604020202020204" pitchFamily="34" charset="0"/>
              </a:rPr>
              <a:t>Your employer </a:t>
            </a:r>
            <a:r>
              <a:rPr lang="en-US" sz="1200" b="1" dirty="0">
                <a:latin typeface="Arial" panose="020B0604020202020204" pitchFamily="34" charset="0"/>
                <a:cs typeface="Arial" panose="020B0604020202020204" pitchFamily="34" charset="0"/>
              </a:rPr>
              <a:t>may contribute </a:t>
            </a:r>
            <a:r>
              <a:rPr lang="en-US" sz="1200" dirty="0">
                <a:latin typeface="Arial" panose="020B0604020202020204" pitchFamily="34" charset="0"/>
                <a:cs typeface="Arial" panose="020B0604020202020204" pitchFamily="34" charset="0"/>
              </a:rPr>
              <a:t>money to your retirement account, with no action required by you. </a:t>
            </a:r>
          </a:p>
          <a:p>
            <a:pPr marL="0" indent="0">
              <a:spcBef>
                <a:spcPts val="799"/>
              </a:spcBef>
              <a:spcAft>
                <a:spcPts val="799"/>
              </a:spcAft>
              <a:buSzPct val="125000"/>
              <a:buFont typeface="Arial" panose="020B0604020202020204" pitchFamily="34" charset="0"/>
              <a:buNone/>
            </a:pPr>
            <a:r>
              <a:rPr lang="en-US" sz="1200" b="1" dirty="0">
                <a:latin typeface="Arial" panose="020B0604020202020204" pitchFamily="34" charset="0"/>
                <a:cs typeface="Arial" panose="020B0604020202020204" pitchFamily="34" charset="0"/>
              </a:rPr>
              <a:t>[X Amount] </a:t>
            </a:r>
            <a:r>
              <a:rPr lang="en-US" sz="1200" dirty="0">
                <a:latin typeface="Arial" panose="020B0604020202020204" pitchFamily="34" charset="0"/>
                <a:cs typeface="Arial" panose="020B0604020202020204" pitchFamily="34" charset="0"/>
              </a:rPr>
              <a:t>straight into your account. </a:t>
            </a:r>
            <a:endParaRPr lang="en-US" sz="1400" dirty="0">
              <a:solidFill>
                <a:schemeClr val="bg2"/>
              </a:solidFill>
              <a:latin typeface="Georgia" panose="02040502050405020303" pitchFamily="18" charset="0"/>
            </a:endParaRPr>
          </a:p>
        </p:txBody>
      </p:sp>
    </p:spTree>
    <p:extLst>
      <p:ext uri="{BB962C8B-B14F-4D97-AF65-F5344CB8AC3E}">
        <p14:creationId xmlns:p14="http://schemas.microsoft.com/office/powerpoint/2010/main" val="2170712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210D8E-3367-3745-AB85-C61425E0685C}"/>
              </a:ext>
            </a:extLst>
          </p:cNvPr>
          <p:cNvSpPr>
            <a:spLocks noGrp="1"/>
          </p:cNvSpPr>
          <p:nvPr>
            <p:ph type="title"/>
          </p:nvPr>
        </p:nvSpPr>
        <p:spPr>
          <a:xfrm>
            <a:off x="380678" y="729595"/>
            <a:ext cx="7310117" cy="320913"/>
          </a:xfrm>
        </p:spPr>
        <p:txBody>
          <a:bodyPr/>
          <a:lstStyle/>
          <a:p>
            <a:r>
              <a:rPr lang="en-US" dirty="0"/>
              <a:t>AUTO-INCREASE</a:t>
            </a:r>
          </a:p>
        </p:txBody>
      </p:sp>
      <p:sp>
        <p:nvSpPr>
          <p:cNvPr id="2" name="Slide Number Placeholder 1">
            <a:extLst>
              <a:ext uri="{FF2B5EF4-FFF2-40B4-BE49-F238E27FC236}">
                <a16:creationId xmlns:a16="http://schemas.microsoft.com/office/drawing/2014/main" id="{B2CD7F71-1797-5841-91CB-05FC32E21ED9}"/>
              </a:ext>
            </a:extLst>
          </p:cNvPr>
          <p:cNvSpPr>
            <a:spLocks noGrp="1"/>
          </p:cNvSpPr>
          <p:nvPr>
            <p:ph type="sldNum" sz="quarter" idx="10"/>
          </p:nvPr>
        </p:nvSpPr>
        <p:spPr/>
        <p:txBody>
          <a:bodyPr/>
          <a:lstStyle/>
          <a:p>
            <a:fld id="{B860EA5E-C501-EE46-95BA-D6951046621D}" type="slidenum">
              <a:rPr lang="en-US" smtClean="0">
                <a:solidFill>
                  <a:srgbClr val="40474B"/>
                </a:solidFill>
              </a:rPr>
              <a:t>23</a:t>
            </a:fld>
            <a:endParaRPr lang="en-US" dirty="0">
              <a:solidFill>
                <a:srgbClr val="40474B"/>
              </a:solidFill>
            </a:endParaRPr>
          </a:p>
        </p:txBody>
      </p:sp>
      <p:sp>
        <p:nvSpPr>
          <p:cNvPr id="32" name="Content Placeholder 12">
            <a:extLst>
              <a:ext uri="{FF2B5EF4-FFF2-40B4-BE49-F238E27FC236}">
                <a16:creationId xmlns:a16="http://schemas.microsoft.com/office/drawing/2014/main" id="{C09A6739-3041-D545-9E4D-2D3FFC0683D2}"/>
              </a:ext>
            </a:extLst>
          </p:cNvPr>
          <p:cNvSpPr txBox="1">
            <a:spLocks/>
          </p:cNvSpPr>
          <p:nvPr/>
        </p:nvSpPr>
        <p:spPr>
          <a:xfrm>
            <a:off x="239540" y="4715006"/>
            <a:ext cx="7848293" cy="406633"/>
          </a:xfrm>
          <a:prstGeom prst="rect">
            <a:avLst/>
          </a:prstGeom>
        </p:spPr>
        <p:txBody>
          <a:bodyPr anchor="t"/>
          <a:lst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09037"/>
            <a:r>
              <a:rPr lang="en-US" sz="900" dirty="0">
                <a:cs typeface="Arial" panose="020B0604020202020204" pitchFamily="34" charset="0"/>
              </a:rPr>
              <a:t>Illustration is hypothetical and not meant to reflect the return of any specific investment. You should evaluate your ability to continue the auto-increase service in the event of a prolonged market decline, unexpected expenses, or an unforeseeable emergency.</a:t>
            </a:r>
            <a:endParaRPr lang="en-US" sz="900" dirty="0"/>
          </a:p>
        </p:txBody>
      </p:sp>
      <p:sp>
        <p:nvSpPr>
          <p:cNvPr id="7" name="Content Placeholder 12">
            <a:extLst>
              <a:ext uri="{FF2B5EF4-FFF2-40B4-BE49-F238E27FC236}">
                <a16:creationId xmlns:a16="http://schemas.microsoft.com/office/drawing/2014/main" id="{0CD6E622-D1CE-7B4D-A75E-DDD9EDA51E0F}"/>
              </a:ext>
            </a:extLst>
          </p:cNvPr>
          <p:cNvSpPr txBox="1">
            <a:spLocks/>
          </p:cNvSpPr>
          <p:nvPr/>
        </p:nvSpPr>
        <p:spPr>
          <a:xfrm>
            <a:off x="213871" y="1323721"/>
            <a:ext cx="2953612" cy="682288"/>
          </a:xfrm>
          <a:prstGeom prst="rect">
            <a:avLst/>
          </a:prstGeom>
        </p:spPr>
        <p:txBody>
          <a:bodyPr anchor="t"/>
          <a:lst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49856" indent="-149856">
              <a:spcBef>
                <a:spcPts val="1065"/>
              </a:spcBef>
              <a:buSzPct val="125000"/>
            </a:pPr>
            <a:r>
              <a:rPr lang="en-US" sz="1200" b="1" cap="all" dirty="0">
                <a:solidFill>
                  <a:schemeClr val="bg2"/>
                </a:solidFill>
              </a:rPr>
              <a:t>choose how much to increase your contribution rate and how often</a:t>
            </a:r>
          </a:p>
        </p:txBody>
      </p:sp>
      <p:sp>
        <p:nvSpPr>
          <p:cNvPr id="8" name="Content Placeholder 12">
            <a:extLst>
              <a:ext uri="{FF2B5EF4-FFF2-40B4-BE49-F238E27FC236}">
                <a16:creationId xmlns:a16="http://schemas.microsoft.com/office/drawing/2014/main" id="{6AB06C6B-E169-254A-B041-4BF625483DFF}"/>
              </a:ext>
            </a:extLst>
          </p:cNvPr>
          <p:cNvSpPr txBox="1">
            <a:spLocks/>
          </p:cNvSpPr>
          <p:nvPr/>
        </p:nvSpPr>
        <p:spPr>
          <a:xfrm>
            <a:off x="220960" y="2279222"/>
            <a:ext cx="3528790" cy="2290922"/>
          </a:xfrm>
          <a:prstGeom prst="rect">
            <a:avLst/>
          </a:prstGeom>
        </p:spPr>
        <p:txBody>
          <a:bodyPr anchor="t"/>
          <a:lst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49856" indent="-149856">
              <a:spcBef>
                <a:spcPts val="1065"/>
              </a:spcBef>
              <a:buSzPct val="125000"/>
            </a:pPr>
            <a:r>
              <a:rPr lang="en-US" sz="1200" b="1" dirty="0">
                <a:solidFill>
                  <a:schemeClr val="bg2"/>
                </a:solidFill>
                <a:latin typeface="Georgia" panose="02040502050405020303" pitchFamily="18" charset="0"/>
              </a:rPr>
              <a:t>Monica and Mary</a:t>
            </a:r>
          </a:p>
          <a:p>
            <a:pPr marL="149856" indent="-149856">
              <a:spcBef>
                <a:spcPts val="1065"/>
              </a:spcBef>
              <a:buSzPct val="125000"/>
            </a:pPr>
            <a:r>
              <a:rPr lang="en-US" sz="1200" dirty="0">
                <a:solidFill>
                  <a:schemeClr val="tx1"/>
                </a:solidFill>
              </a:rPr>
              <a:t>Both earn $30,000 salary, receive 3% raise each year, start saving at 35, earn 6% annually</a:t>
            </a:r>
          </a:p>
          <a:p>
            <a:pPr marL="149856" indent="-149856">
              <a:spcBef>
                <a:spcPts val="1065"/>
              </a:spcBef>
              <a:buSzPct val="125000"/>
            </a:pPr>
            <a:r>
              <a:rPr lang="en-US" sz="1200" b="1" dirty="0">
                <a:solidFill>
                  <a:schemeClr val="bg2"/>
                </a:solidFill>
                <a:latin typeface="Georgia" panose="02040502050405020303" pitchFamily="18" charset="0"/>
              </a:rPr>
              <a:t>Monica</a:t>
            </a:r>
            <a:r>
              <a:rPr lang="en-US" sz="1200" b="1" dirty="0">
                <a:solidFill>
                  <a:schemeClr val="tx1"/>
                </a:solidFill>
              </a:rPr>
              <a:t> </a:t>
            </a:r>
            <a:r>
              <a:rPr lang="en-US" sz="1200" dirty="0">
                <a:solidFill>
                  <a:schemeClr val="tx1"/>
                </a:solidFill>
              </a:rPr>
              <a:t>saves 2% annually</a:t>
            </a:r>
          </a:p>
          <a:p>
            <a:pPr marL="149856" indent="-149856">
              <a:spcBef>
                <a:spcPts val="1065"/>
              </a:spcBef>
              <a:buSzPct val="125000"/>
            </a:pPr>
            <a:r>
              <a:rPr lang="en-US" sz="1200" b="1" dirty="0">
                <a:solidFill>
                  <a:schemeClr val="bg2"/>
                </a:solidFill>
                <a:latin typeface="Georgia" panose="02040502050405020303" pitchFamily="18" charset="0"/>
              </a:rPr>
              <a:t>Mary</a:t>
            </a:r>
            <a:r>
              <a:rPr lang="en-US" sz="1200" b="1" dirty="0">
                <a:solidFill>
                  <a:schemeClr val="tx1"/>
                </a:solidFill>
              </a:rPr>
              <a:t> </a:t>
            </a:r>
            <a:r>
              <a:rPr lang="en-US" sz="1200" dirty="0">
                <a:solidFill>
                  <a:schemeClr val="tx1"/>
                </a:solidFill>
              </a:rPr>
              <a:t>starts saving 2%, raises contributions by 1% until 10%, and saves 10% for next 22 years</a:t>
            </a:r>
          </a:p>
        </p:txBody>
      </p:sp>
      <p:cxnSp>
        <p:nvCxnSpPr>
          <p:cNvPr id="9" name="Straight Connector 8">
            <a:extLst>
              <a:ext uri="{FF2B5EF4-FFF2-40B4-BE49-F238E27FC236}">
                <a16:creationId xmlns:a16="http://schemas.microsoft.com/office/drawing/2014/main" id="{B38FDB6C-1495-C348-9342-DFAFAF37F981}"/>
              </a:ext>
            </a:extLst>
          </p:cNvPr>
          <p:cNvCxnSpPr>
            <a:cxnSpLocks/>
          </p:cNvCxnSpPr>
          <p:nvPr/>
        </p:nvCxnSpPr>
        <p:spPr>
          <a:xfrm>
            <a:off x="456288" y="2150156"/>
            <a:ext cx="315169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0" name="Picture 9" descr="Graphical user interface&#10;&#10;Description automatically generated">
            <a:extLst>
              <a:ext uri="{FF2B5EF4-FFF2-40B4-BE49-F238E27FC236}">
                <a16:creationId xmlns:a16="http://schemas.microsoft.com/office/drawing/2014/main" id="{63BCF06C-83F4-1540-8710-23BD470B7DB0}"/>
              </a:ext>
            </a:extLst>
          </p:cNvPr>
          <p:cNvPicPr>
            <a:picLocks noChangeAspect="1"/>
          </p:cNvPicPr>
          <p:nvPr/>
        </p:nvPicPr>
        <p:blipFill>
          <a:blip r:embed="rId3"/>
          <a:stretch>
            <a:fillRect/>
          </a:stretch>
        </p:blipFill>
        <p:spPr>
          <a:xfrm>
            <a:off x="3927764" y="801832"/>
            <a:ext cx="4724400" cy="3429000"/>
          </a:xfrm>
          <a:prstGeom prst="rect">
            <a:avLst/>
          </a:prstGeom>
        </p:spPr>
      </p:pic>
    </p:spTree>
    <p:extLst>
      <p:ext uri="{BB962C8B-B14F-4D97-AF65-F5344CB8AC3E}">
        <p14:creationId xmlns:p14="http://schemas.microsoft.com/office/powerpoint/2010/main" val="204149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CD7F71-1797-5841-91CB-05FC32E21ED9}"/>
              </a:ext>
            </a:extLst>
          </p:cNvPr>
          <p:cNvSpPr>
            <a:spLocks noGrp="1"/>
          </p:cNvSpPr>
          <p:nvPr>
            <p:ph type="sldNum" sz="quarter" idx="10"/>
          </p:nvPr>
        </p:nvSpPr>
        <p:spPr/>
        <p:txBody>
          <a:bodyPr/>
          <a:lstStyle/>
          <a:p>
            <a:fld id="{B860EA5E-C501-EE46-95BA-D6951046621D}" type="slidenum">
              <a:rPr lang="en-US" smtClean="0"/>
              <a:t>24</a:t>
            </a:fld>
            <a:endParaRPr lang="en-US" dirty="0"/>
          </a:p>
        </p:txBody>
      </p:sp>
      <p:pic>
        <p:nvPicPr>
          <p:cNvPr id="4" name="Picture 3">
            <a:extLst>
              <a:ext uri="{FF2B5EF4-FFF2-40B4-BE49-F238E27FC236}">
                <a16:creationId xmlns:a16="http://schemas.microsoft.com/office/drawing/2014/main" id="{45E56997-B4E0-F46A-8D11-6034A46A9282}"/>
              </a:ext>
            </a:extLst>
          </p:cNvPr>
          <p:cNvPicPr>
            <a:picLocks noChangeAspect="1"/>
          </p:cNvPicPr>
          <p:nvPr/>
        </p:nvPicPr>
        <p:blipFill>
          <a:blip r:embed="rId3" cstate="screen">
            <a:extLst>
              <a:ext uri="{28A0092B-C50C-407E-A947-70E740481C1C}">
                <a14:useLocalDpi xmlns:a14="http://schemas.microsoft.com/office/drawing/2010/main"/>
              </a:ext>
            </a:extLst>
          </a:blip>
          <a:srcRect l="1475" t="600" r="55190" b="600"/>
          <a:stretch/>
        </p:blipFill>
        <p:spPr>
          <a:xfrm>
            <a:off x="-9072" y="-3175"/>
            <a:ext cx="4005742" cy="5149850"/>
          </a:xfrm>
          <a:custGeom>
            <a:avLst/>
            <a:gdLst>
              <a:gd name="connsiteX0" fmla="*/ 901303 w 4005742"/>
              <a:gd name="connsiteY0" fmla="*/ 0 h 5149850"/>
              <a:gd name="connsiteX1" fmla="*/ 4005742 w 4005742"/>
              <a:gd name="connsiteY1" fmla="*/ 1763 h 5149850"/>
              <a:gd name="connsiteX2" fmla="*/ 2632914 w 4005742"/>
              <a:gd name="connsiteY2" fmla="*/ 4055113 h 5149850"/>
              <a:gd name="connsiteX3" fmla="*/ 2267481 w 4005742"/>
              <a:gd name="connsiteY3" fmla="*/ 5146117 h 5149850"/>
              <a:gd name="connsiteX4" fmla="*/ 0 w 4005742"/>
              <a:gd name="connsiteY4" fmla="*/ 5149850 h 5149850"/>
              <a:gd name="connsiteX5" fmla="*/ 16 w 4005742"/>
              <a:gd name="connsiteY5" fmla="*/ 2637820 h 5149850"/>
              <a:gd name="connsiteX6" fmla="*/ 901303 w 4005742"/>
              <a:gd name="connsiteY6" fmla="*/ 0 h 51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5742" h="5149850">
                <a:moveTo>
                  <a:pt x="901303" y="0"/>
                </a:moveTo>
                <a:lnTo>
                  <a:pt x="4005742" y="1763"/>
                </a:lnTo>
                <a:lnTo>
                  <a:pt x="2632914" y="4055113"/>
                </a:lnTo>
                <a:lnTo>
                  <a:pt x="2267481" y="5146117"/>
                </a:lnTo>
                <a:lnTo>
                  <a:pt x="0" y="5149850"/>
                </a:lnTo>
                <a:cubicBezTo>
                  <a:pt x="5" y="4312507"/>
                  <a:pt x="11" y="3475164"/>
                  <a:pt x="16" y="2637820"/>
                </a:cubicBezTo>
                <a:lnTo>
                  <a:pt x="901303" y="0"/>
                </a:lnTo>
                <a:close/>
              </a:path>
            </a:pathLst>
          </a:custGeom>
        </p:spPr>
      </p:pic>
      <p:sp>
        <p:nvSpPr>
          <p:cNvPr id="5" name="Shape 258">
            <a:extLst>
              <a:ext uri="{FF2B5EF4-FFF2-40B4-BE49-F238E27FC236}">
                <a16:creationId xmlns:a16="http://schemas.microsoft.com/office/drawing/2014/main" id="{45F106BF-877A-1C42-738B-002854305E22}"/>
              </a:ext>
            </a:extLst>
          </p:cNvPr>
          <p:cNvSpPr/>
          <p:nvPr/>
        </p:nvSpPr>
        <p:spPr>
          <a:xfrm flipV="1">
            <a:off x="0" y="0"/>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bg2"/>
          </a:solidFill>
          <a:ln w="12700">
            <a:miter lim="400000"/>
          </a:ln>
        </p:spPr>
        <p:txBody>
          <a:bodyPr lIns="50800" tIns="50800" rIns="50800" bIns="50800" anchor="ctr"/>
          <a:lstStyle/>
          <a:p>
            <a:pPr marL="0" marR="0" lvl="0" indent="0" algn="l" defTabSz="6858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3200" b="0" i="0" u="none" strike="noStrike" kern="1200" cap="none" spc="0" normalizeH="0" baseline="0" noProof="0" dirty="0">
              <a:ln>
                <a:noFill/>
              </a:ln>
              <a:solidFill>
                <a:srgbClr val="EE0000"/>
              </a:solidFill>
              <a:effectLst/>
              <a:uLnTx/>
              <a:uFillTx/>
              <a:latin typeface="Arial" panose="020B0604020202020204"/>
              <a:ea typeface="+mn-ea"/>
              <a:cs typeface="+mn-cs"/>
            </a:endParaRPr>
          </a:p>
        </p:txBody>
      </p:sp>
      <p:sp>
        <p:nvSpPr>
          <p:cNvPr id="10" name="Title 2">
            <a:extLst>
              <a:ext uri="{FF2B5EF4-FFF2-40B4-BE49-F238E27FC236}">
                <a16:creationId xmlns:a16="http://schemas.microsoft.com/office/drawing/2014/main" id="{C0CA9DB2-7D86-8F7D-8DEA-15E159B47A99}"/>
              </a:ext>
            </a:extLst>
          </p:cNvPr>
          <p:cNvSpPr>
            <a:spLocks noGrp="1"/>
          </p:cNvSpPr>
          <p:nvPr>
            <p:ph type="title"/>
          </p:nvPr>
        </p:nvSpPr>
        <p:spPr>
          <a:xfrm>
            <a:off x="3680660" y="1512183"/>
            <a:ext cx="4153191" cy="320913"/>
          </a:xfrm>
        </p:spPr>
        <p:txBody>
          <a:bodyPr/>
          <a:lstStyle/>
          <a:p>
            <a:r>
              <a:rPr lang="en-US" dirty="0"/>
              <a:t>PENSION PERKS</a:t>
            </a:r>
          </a:p>
        </p:txBody>
      </p:sp>
      <p:sp>
        <p:nvSpPr>
          <p:cNvPr id="11" name="Content Placeholder 12">
            <a:extLst>
              <a:ext uri="{FF2B5EF4-FFF2-40B4-BE49-F238E27FC236}">
                <a16:creationId xmlns:a16="http://schemas.microsoft.com/office/drawing/2014/main" id="{F5B0CF65-20A7-6297-B15B-1D7DABECEED2}"/>
              </a:ext>
            </a:extLst>
          </p:cNvPr>
          <p:cNvSpPr txBox="1">
            <a:spLocks/>
          </p:cNvSpPr>
          <p:nvPr/>
        </p:nvSpPr>
        <p:spPr>
          <a:xfrm>
            <a:off x="4107080" y="2014492"/>
            <a:ext cx="4456075" cy="2118995"/>
          </a:xfrm>
          <a:prstGeom prst="rect">
            <a:avLst/>
          </a:prstGeom>
        </p:spPr>
        <p:txBody>
          <a:bodyPr vert="horz"/>
          <a:lstStyle>
            <a:lvl1pPr marL="112713" indent="-112713" algn="l" defTabSz="457200" rtl="0" eaLnBrk="1" latinLnBrk="0" hangingPunct="1">
              <a:spcBef>
                <a:spcPts val="0"/>
              </a:spcBef>
              <a:buClr>
                <a:schemeClr val="bg1"/>
              </a:buClr>
              <a:buSzPct val="85000"/>
              <a:buFont typeface="Lucida Grande"/>
              <a:buChar char=" "/>
              <a:defRPr sz="16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6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6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350" lvl="1" indent="0">
              <a:spcBef>
                <a:spcPts val="600"/>
              </a:spcBef>
              <a:buNone/>
              <a:defRPr/>
            </a:pPr>
            <a:r>
              <a:rPr lang="en-US" sz="1400" b="1" dirty="0">
                <a:solidFill>
                  <a:schemeClr val="bg2"/>
                </a:solidFill>
                <a:latin typeface="Arial" panose="020B0604020202020204" pitchFamily="34" charset="0"/>
                <a:cs typeface="Arial" panose="020B0604020202020204" pitchFamily="34" charset="0"/>
              </a:rPr>
              <a:t>YOUR EMPLOYER PROVIDES A PENSION PLAN</a:t>
            </a:r>
          </a:p>
          <a:p>
            <a:pPr marL="133350" lvl="1" indent="0">
              <a:spcBef>
                <a:spcPts val="600"/>
              </a:spcBef>
              <a:buNone/>
              <a:defRPr/>
            </a:pPr>
            <a:r>
              <a:rPr lang="en-US" sz="1200" dirty="0">
                <a:solidFill>
                  <a:schemeClr val="bg2"/>
                </a:solidFill>
                <a:latin typeface="Georgia" panose="02040502050405020303" pitchFamily="18" charset="0"/>
              </a:rPr>
              <a:t>You may have noticed a pension </a:t>
            </a:r>
            <a:br>
              <a:rPr lang="en-US" sz="1200" dirty="0">
                <a:solidFill>
                  <a:schemeClr val="bg2"/>
                </a:solidFill>
                <a:latin typeface="Georgia" panose="02040502050405020303" pitchFamily="18" charset="0"/>
              </a:rPr>
            </a:br>
            <a:r>
              <a:rPr lang="en-US" sz="1200" dirty="0">
                <a:solidFill>
                  <a:schemeClr val="bg2"/>
                </a:solidFill>
                <a:latin typeface="Georgia" panose="02040502050405020303" pitchFamily="18" charset="0"/>
              </a:rPr>
              <a:t>plan balance when you logged in to your account. </a:t>
            </a:r>
          </a:p>
          <a:p>
            <a:pPr lvl="1">
              <a:spcBef>
                <a:spcPts val="600"/>
              </a:spcBef>
              <a:spcAft>
                <a:spcPts val="300"/>
              </a:spcAft>
              <a:buClr>
                <a:schemeClr val="tx1"/>
              </a:buClr>
              <a:buFont typeface="Arial" panose="020B0604020202020204" pitchFamily="34" charset="0"/>
              <a:buChar char="•"/>
              <a:defRPr/>
            </a:pPr>
            <a:r>
              <a:rPr lang="en-US" sz="1200" dirty="0"/>
              <a:t>Also known as a defined benefit plan</a:t>
            </a:r>
          </a:p>
          <a:p>
            <a:pPr lvl="1">
              <a:spcBef>
                <a:spcPts val="600"/>
              </a:spcBef>
              <a:spcAft>
                <a:spcPts val="300"/>
              </a:spcAft>
              <a:buClr>
                <a:schemeClr val="tx1"/>
              </a:buClr>
              <a:buFont typeface="Arial" panose="020B0604020202020204" pitchFamily="34" charset="0"/>
              <a:buChar char="•"/>
              <a:defRPr/>
            </a:pPr>
            <a:r>
              <a:rPr lang="en-US" sz="1200" dirty="0"/>
              <a:t>No action on part of employees</a:t>
            </a:r>
          </a:p>
          <a:p>
            <a:pPr lvl="1">
              <a:spcBef>
                <a:spcPts val="600"/>
              </a:spcBef>
              <a:spcAft>
                <a:spcPts val="300"/>
              </a:spcAft>
              <a:buClr>
                <a:schemeClr val="tx1"/>
              </a:buClr>
              <a:buFont typeface="Arial" panose="020B0604020202020204" pitchFamily="34" charset="0"/>
              <a:buChar char="•"/>
              <a:defRPr/>
            </a:pPr>
            <a:r>
              <a:rPr lang="en-US" sz="1200" dirty="0"/>
              <a:t>Employer contributes money and selects investments</a:t>
            </a:r>
          </a:p>
          <a:p>
            <a:pPr lvl="1">
              <a:spcBef>
                <a:spcPts val="600"/>
              </a:spcBef>
              <a:spcAft>
                <a:spcPts val="300"/>
              </a:spcAft>
              <a:buClr>
                <a:schemeClr val="tx1"/>
              </a:buClr>
              <a:buFont typeface="Arial" panose="020B0604020202020204" pitchFamily="34" charset="0"/>
              <a:buChar char="•"/>
              <a:defRPr/>
            </a:pPr>
            <a:r>
              <a:rPr lang="en-US" sz="1200" dirty="0"/>
              <a:t>Guaranteed payment from the plan upon retirement</a:t>
            </a:r>
          </a:p>
          <a:p>
            <a:pPr marL="133350" lvl="1" indent="0">
              <a:spcBef>
                <a:spcPts val="600"/>
              </a:spcBef>
              <a:buNone/>
              <a:defRPr/>
            </a:pPr>
            <a:endParaRPr lang="en-US" sz="1200" dirty="0"/>
          </a:p>
          <a:p>
            <a:pPr marL="133350" lvl="1" indent="0">
              <a:spcBef>
                <a:spcPts val="600"/>
              </a:spcBef>
              <a:buNone/>
              <a:defRPr/>
            </a:pPr>
            <a:endParaRPr lang="en-US" sz="1200" dirty="0"/>
          </a:p>
        </p:txBody>
      </p:sp>
      <p:pic>
        <p:nvPicPr>
          <p:cNvPr id="12" name="Graphic 11">
            <a:extLst>
              <a:ext uri="{FF2B5EF4-FFF2-40B4-BE49-F238E27FC236}">
                <a16:creationId xmlns:a16="http://schemas.microsoft.com/office/drawing/2014/main" id="{AEE25994-F600-E54F-3572-A8ED2CDD3F9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704884" y="2061092"/>
            <a:ext cx="426420" cy="419498"/>
          </a:xfrm>
          <a:prstGeom prst="rect">
            <a:avLst/>
          </a:prstGeom>
        </p:spPr>
      </p:pic>
    </p:spTree>
    <p:extLst>
      <p:ext uri="{BB962C8B-B14F-4D97-AF65-F5344CB8AC3E}">
        <p14:creationId xmlns:p14="http://schemas.microsoft.com/office/powerpoint/2010/main" val="396673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CD7F71-1797-5841-91CB-05FC32E21ED9}"/>
              </a:ext>
            </a:extLst>
          </p:cNvPr>
          <p:cNvSpPr>
            <a:spLocks noGrp="1"/>
          </p:cNvSpPr>
          <p:nvPr>
            <p:ph type="sldNum" sz="quarter" idx="10"/>
          </p:nvPr>
        </p:nvSpPr>
        <p:spPr/>
        <p:txBody>
          <a:bodyPr/>
          <a:lstStyle/>
          <a:p>
            <a:fld id="{B860EA5E-C501-EE46-95BA-D6951046621D}" type="slidenum">
              <a:rPr lang="en-US" smtClean="0"/>
              <a:t>25</a:t>
            </a:fld>
            <a:endParaRPr lang="en-US" dirty="0"/>
          </a:p>
        </p:txBody>
      </p:sp>
      <p:sp>
        <p:nvSpPr>
          <p:cNvPr id="6" name="Title 2">
            <a:extLst>
              <a:ext uri="{FF2B5EF4-FFF2-40B4-BE49-F238E27FC236}">
                <a16:creationId xmlns:a16="http://schemas.microsoft.com/office/drawing/2014/main" id="{3D23CE52-E943-1B42-916E-7676ACB04C5B}"/>
              </a:ext>
            </a:extLst>
          </p:cNvPr>
          <p:cNvSpPr>
            <a:spLocks noGrp="1"/>
          </p:cNvSpPr>
          <p:nvPr>
            <p:ph type="title"/>
          </p:nvPr>
        </p:nvSpPr>
        <p:spPr>
          <a:xfrm>
            <a:off x="3690860" y="1294695"/>
            <a:ext cx="4153191" cy="320913"/>
          </a:xfrm>
        </p:spPr>
        <p:txBody>
          <a:bodyPr/>
          <a:lstStyle/>
          <a:p>
            <a:r>
              <a:rPr lang="en-US" dirty="0"/>
              <a:t>HEALTH SAVINGS ACCOUNT (HSA)</a:t>
            </a:r>
          </a:p>
        </p:txBody>
      </p:sp>
      <p:sp>
        <p:nvSpPr>
          <p:cNvPr id="11" name="Content Placeholder 12">
            <a:extLst>
              <a:ext uri="{FF2B5EF4-FFF2-40B4-BE49-F238E27FC236}">
                <a16:creationId xmlns:a16="http://schemas.microsoft.com/office/drawing/2014/main" id="{560CB0E2-F9CB-547A-0DF8-9B2F6A29B153}"/>
              </a:ext>
            </a:extLst>
          </p:cNvPr>
          <p:cNvSpPr txBox="1">
            <a:spLocks/>
          </p:cNvSpPr>
          <p:nvPr/>
        </p:nvSpPr>
        <p:spPr>
          <a:xfrm>
            <a:off x="4094600" y="1713585"/>
            <a:ext cx="5003680" cy="3139564"/>
          </a:xfrm>
          <a:prstGeom prst="rect">
            <a:avLst/>
          </a:prstGeom>
        </p:spPr>
        <p:txBody>
          <a:bodyPr vert="horz"/>
          <a:lstStyle>
            <a:lvl1pPr marL="112713" indent="-112713" algn="l" defTabSz="457200" rtl="0" eaLnBrk="1" latinLnBrk="0" hangingPunct="1">
              <a:spcBef>
                <a:spcPts val="0"/>
              </a:spcBef>
              <a:buClr>
                <a:schemeClr val="bg1"/>
              </a:buClr>
              <a:buSzPct val="85000"/>
              <a:buFont typeface="Lucida Grande"/>
              <a:buChar char=" "/>
              <a:defRPr sz="16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6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6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350" lvl="1" indent="0">
              <a:spcBef>
                <a:spcPts val="600"/>
              </a:spcBef>
              <a:buNone/>
              <a:defRPr/>
            </a:pPr>
            <a:r>
              <a:rPr lang="en-US" sz="1200" b="1" dirty="0">
                <a:solidFill>
                  <a:schemeClr val="bg2"/>
                </a:solidFill>
                <a:latin typeface="Arial" panose="020B0604020202020204" pitchFamily="34" charset="0"/>
                <a:cs typeface="Arial" panose="020B0604020202020204" pitchFamily="34" charset="0"/>
              </a:rPr>
              <a:t>YOUR EMPLOYER OFFERS THE TRANSAMERICA HSA</a:t>
            </a:r>
          </a:p>
          <a:p>
            <a:pPr marL="133350" lvl="1" indent="0">
              <a:spcBef>
                <a:spcPts val="600"/>
              </a:spcBef>
              <a:buNone/>
              <a:defRPr/>
            </a:pPr>
            <a:r>
              <a:rPr lang="en-US" sz="1200" dirty="0">
                <a:solidFill>
                  <a:schemeClr val="bg2"/>
                </a:solidFill>
                <a:latin typeface="Georgia" panose="02040502050405020303" pitchFamily="18" charset="0"/>
              </a:rPr>
              <a:t>If you’re enrolled in a high-deductible health plan, </a:t>
            </a:r>
            <a:br>
              <a:rPr lang="en-US" sz="1200" dirty="0">
                <a:solidFill>
                  <a:schemeClr val="bg2"/>
                </a:solidFill>
                <a:latin typeface="Georgia" panose="02040502050405020303" pitchFamily="18" charset="0"/>
              </a:rPr>
            </a:br>
            <a:r>
              <a:rPr lang="en-US" sz="1200" dirty="0">
                <a:solidFill>
                  <a:schemeClr val="bg2"/>
                </a:solidFill>
                <a:latin typeface="Georgia" panose="02040502050405020303" pitchFamily="18" charset="0"/>
              </a:rPr>
              <a:t>you can choose to contribute to an HSA.</a:t>
            </a:r>
          </a:p>
          <a:p>
            <a:pPr marL="133350" lvl="1" indent="0">
              <a:spcBef>
                <a:spcPts val="600"/>
              </a:spcBef>
              <a:buNone/>
              <a:defRPr/>
            </a:pPr>
            <a:r>
              <a:rPr lang="en-US" sz="1200" b="1" dirty="0">
                <a:solidFill>
                  <a:schemeClr val="tx1"/>
                </a:solidFill>
                <a:latin typeface="Georgia" panose="02040502050405020303" pitchFamily="18" charset="0"/>
              </a:rPr>
              <a:t>What are the benefits?</a:t>
            </a:r>
          </a:p>
          <a:p>
            <a:pPr lvl="1">
              <a:spcBef>
                <a:spcPts val="600"/>
              </a:spcBef>
              <a:buClr>
                <a:schemeClr val="tx1"/>
              </a:buClr>
              <a:buFont typeface="Arial" panose="020B0604020202020204" pitchFamily="34" charset="0"/>
              <a:buChar char="•"/>
              <a:defRPr/>
            </a:pPr>
            <a:r>
              <a:rPr lang="en-US" sz="1200" dirty="0"/>
              <a:t>Triple tax advantage</a:t>
            </a:r>
          </a:p>
          <a:p>
            <a:pPr lvl="1">
              <a:spcBef>
                <a:spcPts val="600"/>
              </a:spcBef>
              <a:buClr>
                <a:schemeClr val="tx1"/>
              </a:buClr>
              <a:buFont typeface="Arial" panose="020B0604020202020204" pitchFamily="34" charset="0"/>
              <a:buChar char="•"/>
              <a:defRPr/>
            </a:pPr>
            <a:r>
              <a:rPr lang="en-US" sz="1200" dirty="0"/>
              <a:t>Always yours to keep</a:t>
            </a:r>
          </a:p>
          <a:p>
            <a:pPr lvl="1">
              <a:spcBef>
                <a:spcPts val="600"/>
              </a:spcBef>
              <a:buClr>
                <a:schemeClr val="tx1"/>
              </a:buClr>
              <a:buFont typeface="Arial" panose="020B0604020202020204" pitchFamily="34" charset="0"/>
              <a:buChar char="•"/>
              <a:defRPr/>
            </a:pPr>
            <a:r>
              <a:rPr lang="en-US" sz="1200" dirty="0"/>
              <a:t>Convenient</a:t>
            </a:r>
          </a:p>
          <a:p>
            <a:pPr lvl="1">
              <a:spcBef>
                <a:spcPts val="600"/>
              </a:spcBef>
              <a:buClr>
                <a:schemeClr val="tx1"/>
              </a:buClr>
              <a:buFont typeface="Arial" panose="020B0604020202020204" pitchFamily="34" charset="0"/>
              <a:buChar char="•"/>
              <a:defRPr/>
            </a:pPr>
            <a:r>
              <a:rPr lang="en-US" sz="1200" dirty="0"/>
              <a:t>Potential retirement boost</a:t>
            </a:r>
          </a:p>
          <a:p>
            <a:pPr marL="133350" lvl="1" indent="0">
              <a:spcBef>
                <a:spcPts val="600"/>
              </a:spcBef>
              <a:spcAft>
                <a:spcPts val="300"/>
              </a:spcAft>
              <a:buClr>
                <a:schemeClr val="tx1"/>
              </a:buClr>
              <a:buNone/>
              <a:defRPr/>
            </a:pPr>
            <a:r>
              <a:rPr lang="en-US" sz="1100" b="1" dirty="0">
                <a:solidFill>
                  <a:schemeClr val="bg2"/>
                </a:solidFill>
              </a:rPr>
              <a:t>CREATE OR ACESS YOUR HSA BY LOGGING IN AT </a:t>
            </a:r>
            <a:endParaRPr lang="en-US" sz="1100" dirty="0"/>
          </a:p>
          <a:p>
            <a:pPr marL="133350" lvl="1" indent="0">
              <a:spcBef>
                <a:spcPts val="600"/>
              </a:spcBef>
              <a:buNone/>
              <a:defRPr/>
            </a:pPr>
            <a:endParaRPr lang="en-US" sz="1200" dirty="0"/>
          </a:p>
        </p:txBody>
      </p:sp>
      <p:pic>
        <p:nvPicPr>
          <p:cNvPr id="12" name="Graphic 11">
            <a:extLst>
              <a:ext uri="{FF2B5EF4-FFF2-40B4-BE49-F238E27FC236}">
                <a16:creationId xmlns:a16="http://schemas.microsoft.com/office/drawing/2014/main" id="{25B2CFCD-8D49-2C92-E1F6-965390B0EE5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36304" y="1759840"/>
            <a:ext cx="426420" cy="419498"/>
          </a:xfrm>
          <a:prstGeom prst="rect">
            <a:avLst/>
          </a:prstGeom>
        </p:spPr>
      </p:pic>
      <p:pic>
        <p:nvPicPr>
          <p:cNvPr id="13" name="Picture 12">
            <a:extLst>
              <a:ext uri="{FF2B5EF4-FFF2-40B4-BE49-F238E27FC236}">
                <a16:creationId xmlns:a16="http://schemas.microsoft.com/office/drawing/2014/main" id="{C8906C6F-8439-E825-22F1-3D71A9DADA1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62"/>
          <a:stretch/>
        </p:blipFill>
        <p:spPr>
          <a:xfrm>
            <a:off x="-1778" y="0"/>
            <a:ext cx="4005742" cy="5149850"/>
          </a:xfrm>
          <a:custGeom>
            <a:avLst/>
            <a:gdLst>
              <a:gd name="connsiteX0" fmla="*/ 901303 w 4005742"/>
              <a:gd name="connsiteY0" fmla="*/ 0 h 5149850"/>
              <a:gd name="connsiteX1" fmla="*/ 4005742 w 4005742"/>
              <a:gd name="connsiteY1" fmla="*/ 1763 h 5149850"/>
              <a:gd name="connsiteX2" fmla="*/ 2632914 w 4005742"/>
              <a:gd name="connsiteY2" fmla="*/ 4055113 h 5149850"/>
              <a:gd name="connsiteX3" fmla="*/ 2267481 w 4005742"/>
              <a:gd name="connsiteY3" fmla="*/ 5146117 h 5149850"/>
              <a:gd name="connsiteX4" fmla="*/ 0 w 4005742"/>
              <a:gd name="connsiteY4" fmla="*/ 5149850 h 5149850"/>
              <a:gd name="connsiteX5" fmla="*/ 16 w 4005742"/>
              <a:gd name="connsiteY5" fmla="*/ 2637820 h 5149850"/>
              <a:gd name="connsiteX6" fmla="*/ 901303 w 4005742"/>
              <a:gd name="connsiteY6" fmla="*/ 0 h 51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5742" h="5149850">
                <a:moveTo>
                  <a:pt x="901303" y="0"/>
                </a:moveTo>
                <a:lnTo>
                  <a:pt x="4005742" y="1763"/>
                </a:lnTo>
                <a:lnTo>
                  <a:pt x="2632914" y="4055113"/>
                </a:lnTo>
                <a:lnTo>
                  <a:pt x="2267481" y="5146117"/>
                </a:lnTo>
                <a:lnTo>
                  <a:pt x="0" y="5149850"/>
                </a:lnTo>
                <a:cubicBezTo>
                  <a:pt x="5" y="4312507"/>
                  <a:pt x="11" y="3475164"/>
                  <a:pt x="16" y="2637820"/>
                </a:cubicBezTo>
                <a:lnTo>
                  <a:pt x="901303" y="0"/>
                </a:lnTo>
                <a:close/>
              </a:path>
            </a:pathLst>
          </a:custGeom>
        </p:spPr>
      </p:pic>
      <p:sp>
        <p:nvSpPr>
          <p:cNvPr id="14" name="Shape 258">
            <a:extLst>
              <a:ext uri="{FF2B5EF4-FFF2-40B4-BE49-F238E27FC236}">
                <a16:creationId xmlns:a16="http://schemas.microsoft.com/office/drawing/2014/main" id="{C6B2E803-658E-9876-D2AD-B0713FF5EA99}"/>
              </a:ext>
            </a:extLst>
          </p:cNvPr>
          <p:cNvSpPr/>
          <p:nvPr/>
        </p:nvSpPr>
        <p:spPr>
          <a:xfrm flipV="1">
            <a:off x="0" y="0"/>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bg2"/>
          </a:solidFill>
          <a:ln w="12700">
            <a:miter lim="400000"/>
          </a:ln>
        </p:spPr>
        <p:txBody>
          <a:bodyPr lIns="50800" tIns="50800" rIns="50800" bIns="50800" anchor="ctr"/>
          <a:lstStyle/>
          <a:p>
            <a:pPr marL="0" marR="0" lvl="0" indent="0" algn="l" defTabSz="6858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3200" b="0" i="0" u="none" strike="noStrike" kern="1200" cap="none" spc="0" normalizeH="0" baseline="0" noProof="0" dirty="0">
              <a:ln>
                <a:noFill/>
              </a:ln>
              <a:solidFill>
                <a:srgbClr val="EE0000"/>
              </a:solidFill>
              <a:effectLst/>
              <a:uLnTx/>
              <a:uFillTx/>
              <a:latin typeface="Arial" panose="020B0604020202020204"/>
              <a:ea typeface="+mn-ea"/>
              <a:cs typeface="+mn-cs"/>
            </a:endParaRPr>
          </a:p>
        </p:txBody>
      </p:sp>
      <p:pic>
        <p:nvPicPr>
          <p:cNvPr id="3" name="Graphic 2">
            <a:extLst>
              <a:ext uri="{FF2B5EF4-FFF2-40B4-BE49-F238E27FC236}">
                <a16:creationId xmlns:a16="http://schemas.microsoft.com/office/drawing/2014/main" id="{BB43EAAC-84CD-27D2-7BCB-6705F08589C0}"/>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221421" y="4093514"/>
            <a:ext cx="376896" cy="369505"/>
          </a:xfrm>
          <a:prstGeom prst="rect">
            <a:avLst/>
          </a:prstGeom>
        </p:spPr>
      </p:pic>
      <p:sp>
        <p:nvSpPr>
          <p:cNvPr id="4" name="TextBox 3">
            <a:extLst>
              <a:ext uri="{FF2B5EF4-FFF2-40B4-BE49-F238E27FC236}">
                <a16:creationId xmlns:a16="http://schemas.microsoft.com/office/drawing/2014/main" id="{46FFB6CF-CA0B-769B-BBB9-338A9459EBF7}"/>
              </a:ext>
            </a:extLst>
          </p:cNvPr>
          <p:cNvSpPr txBox="1"/>
          <p:nvPr/>
        </p:nvSpPr>
        <p:spPr>
          <a:xfrm>
            <a:off x="4643233" y="4178988"/>
            <a:ext cx="2787333" cy="235135"/>
          </a:xfrm>
          <a:prstGeom prst="rect">
            <a:avLst/>
          </a:prstGeom>
          <a:noFill/>
        </p:spPr>
        <p:txBody>
          <a:bodyPr wrap="square" lIns="0" tIns="0" rIns="0" bIns="0" rtlCol="0">
            <a:noAutofit/>
          </a:bodyPr>
          <a:lstStyle/>
          <a:p>
            <a:r>
              <a:rPr lang="en-US" sz="1400" b="1" dirty="0">
                <a:latin typeface="Arial" panose="020B0604020202020204" pitchFamily="34" charset="0"/>
                <a:cs typeface="Arial" panose="020B0604020202020204" pitchFamily="34" charset="0"/>
              </a:rPr>
              <a:t>secure2.transamerica.com/login</a:t>
            </a:r>
            <a:endParaRPr lang="en-US" sz="1400" dirty="0">
              <a:latin typeface="Arial"/>
              <a:cs typeface="Arial"/>
            </a:endParaRPr>
          </a:p>
        </p:txBody>
      </p:sp>
    </p:spTree>
    <p:extLst>
      <p:ext uri="{BB962C8B-B14F-4D97-AF65-F5344CB8AC3E}">
        <p14:creationId xmlns:p14="http://schemas.microsoft.com/office/powerpoint/2010/main" val="236448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10BE87-AE18-5B42-860B-EC0FAC2AC112}"/>
              </a:ext>
            </a:extLst>
          </p:cNvPr>
          <p:cNvPicPr>
            <a:picLocks/>
          </p:cNvPicPr>
          <p:nvPr/>
        </p:nvPicPr>
        <p:blipFill>
          <a:blip r:embed="rId3" cstate="screen">
            <a:extLst>
              <a:ext uri="{28A0092B-C50C-407E-A947-70E740481C1C}">
                <a14:useLocalDpi xmlns:a14="http://schemas.microsoft.com/office/drawing/2010/main"/>
              </a:ext>
            </a:extLst>
          </a:blip>
          <a:srcRect/>
          <a:stretch/>
        </p:blipFill>
        <p:spPr>
          <a:xfrm flipH="1">
            <a:off x="0" y="2033127"/>
            <a:ext cx="5431536" cy="3110373"/>
          </a:xfrm>
          <a:custGeom>
            <a:avLst/>
            <a:gdLst>
              <a:gd name="connsiteX0" fmla="*/ 0 w 7765687"/>
              <a:gd name="connsiteY0" fmla="*/ 0 h 4455599"/>
              <a:gd name="connsiteX1" fmla="*/ 1526381 w 7765687"/>
              <a:gd name="connsiteY1" fmla="*/ 4455599 h 4455599"/>
              <a:gd name="connsiteX2" fmla="*/ 7765687 w 7765687"/>
              <a:gd name="connsiteY2" fmla="*/ 4454264 h 4455599"/>
              <a:gd name="connsiteX3" fmla="*/ 7765687 w 7765687"/>
              <a:gd name="connsiteY3" fmla="*/ 1336 h 4455599"/>
              <a:gd name="connsiteX4" fmla="*/ 0 w 7765687"/>
              <a:gd name="connsiteY4" fmla="*/ 0 h 445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5687" h="4455599">
                <a:moveTo>
                  <a:pt x="0" y="0"/>
                </a:moveTo>
                <a:lnTo>
                  <a:pt x="1526381" y="4455599"/>
                </a:lnTo>
                <a:lnTo>
                  <a:pt x="7765687" y="4454264"/>
                </a:lnTo>
                <a:lnTo>
                  <a:pt x="7765687" y="1336"/>
                </a:lnTo>
                <a:cubicBezTo>
                  <a:pt x="5176907" y="890"/>
                  <a:pt x="2588779" y="446"/>
                  <a:pt x="0" y="0"/>
                </a:cubicBezTo>
                <a:close/>
              </a:path>
            </a:pathLst>
          </a:custGeom>
        </p:spPr>
      </p:pic>
      <p:sp>
        <p:nvSpPr>
          <p:cNvPr id="2" name="Slide Number Placeholder 1">
            <a:extLst>
              <a:ext uri="{FF2B5EF4-FFF2-40B4-BE49-F238E27FC236}">
                <a16:creationId xmlns:a16="http://schemas.microsoft.com/office/drawing/2014/main" id="{D6D9FC8F-82B3-C443-9038-65B6B203014A}"/>
              </a:ext>
            </a:extLst>
          </p:cNvPr>
          <p:cNvSpPr>
            <a:spLocks noGrp="1"/>
          </p:cNvSpPr>
          <p:nvPr>
            <p:ph type="sldNum" sz="quarter" idx="10"/>
          </p:nvPr>
        </p:nvSpPr>
        <p:spPr/>
        <p:txBody>
          <a:bodyPr/>
          <a:lstStyle/>
          <a:p>
            <a:fld id="{B860EA5E-C501-EE46-95BA-D6951046621D}" type="slidenum">
              <a:rPr lang="en-US" smtClean="0"/>
              <a:pPr/>
              <a:t>26</a:t>
            </a:fld>
            <a:endParaRPr lang="en-US" dirty="0"/>
          </a:p>
        </p:txBody>
      </p:sp>
      <p:sp>
        <p:nvSpPr>
          <p:cNvPr id="9" name="Title 8">
            <a:extLst>
              <a:ext uri="{FF2B5EF4-FFF2-40B4-BE49-F238E27FC236}">
                <a16:creationId xmlns:a16="http://schemas.microsoft.com/office/drawing/2014/main" id="{BC747DBA-F76F-7449-BC62-FFAD5C0F7B28}"/>
              </a:ext>
            </a:extLst>
          </p:cNvPr>
          <p:cNvSpPr>
            <a:spLocks noGrp="1"/>
          </p:cNvSpPr>
          <p:nvPr>
            <p:ph type="title"/>
          </p:nvPr>
        </p:nvSpPr>
        <p:spPr/>
        <p:txBody>
          <a:bodyPr/>
          <a:lstStyle/>
          <a:p>
            <a:r>
              <a:rPr lang="en-US" dirty="0"/>
              <a:t>INVESTMENT OPTIONS AND SERVICES</a:t>
            </a:r>
          </a:p>
        </p:txBody>
      </p:sp>
    </p:spTree>
    <p:extLst>
      <p:ext uri="{BB962C8B-B14F-4D97-AF65-F5344CB8AC3E}">
        <p14:creationId xmlns:p14="http://schemas.microsoft.com/office/powerpoint/2010/main" val="258418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210D8E-3367-3745-AB85-C61425E0685C}"/>
              </a:ext>
            </a:extLst>
          </p:cNvPr>
          <p:cNvSpPr>
            <a:spLocks noGrp="1"/>
          </p:cNvSpPr>
          <p:nvPr>
            <p:ph type="title"/>
          </p:nvPr>
        </p:nvSpPr>
        <p:spPr>
          <a:xfrm>
            <a:off x="380678" y="729595"/>
            <a:ext cx="7310117" cy="320913"/>
          </a:xfrm>
        </p:spPr>
        <p:txBody>
          <a:bodyPr/>
          <a:lstStyle/>
          <a:p>
            <a:r>
              <a:rPr lang="en-US" dirty="0"/>
              <a:t>INVESTMENT OPTIONS</a:t>
            </a:r>
          </a:p>
        </p:txBody>
      </p:sp>
      <p:sp>
        <p:nvSpPr>
          <p:cNvPr id="2" name="Slide Number Placeholder 1">
            <a:extLst>
              <a:ext uri="{FF2B5EF4-FFF2-40B4-BE49-F238E27FC236}">
                <a16:creationId xmlns:a16="http://schemas.microsoft.com/office/drawing/2014/main" id="{B2CD7F71-1797-5841-91CB-05FC32E21ED9}"/>
              </a:ext>
            </a:extLst>
          </p:cNvPr>
          <p:cNvSpPr>
            <a:spLocks noGrp="1"/>
          </p:cNvSpPr>
          <p:nvPr>
            <p:ph type="sldNum" sz="quarter" idx="10"/>
          </p:nvPr>
        </p:nvSpPr>
        <p:spPr/>
        <p:txBody>
          <a:bodyPr/>
          <a:lstStyle/>
          <a:p>
            <a:fld id="{B860EA5E-C501-EE46-95BA-D6951046621D}" type="slidenum">
              <a:rPr lang="en-US" smtClean="0">
                <a:solidFill>
                  <a:srgbClr val="40474B"/>
                </a:solidFill>
              </a:rPr>
              <a:t>27</a:t>
            </a:fld>
            <a:endParaRPr lang="en-US" dirty="0">
              <a:solidFill>
                <a:srgbClr val="40474B"/>
              </a:solidFill>
            </a:endParaRPr>
          </a:p>
        </p:txBody>
      </p:sp>
      <p:sp>
        <p:nvSpPr>
          <p:cNvPr id="10" name="TextBox 9">
            <a:extLst>
              <a:ext uri="{FF2B5EF4-FFF2-40B4-BE49-F238E27FC236}">
                <a16:creationId xmlns:a16="http://schemas.microsoft.com/office/drawing/2014/main" id="{ED4FC805-CE5B-8640-93B4-FCB8B1560889}"/>
              </a:ext>
            </a:extLst>
          </p:cNvPr>
          <p:cNvSpPr txBox="1"/>
          <p:nvPr/>
        </p:nvSpPr>
        <p:spPr>
          <a:xfrm>
            <a:off x="490405" y="2160009"/>
            <a:ext cx="3086099" cy="263284"/>
          </a:xfrm>
          <a:prstGeom prst="rect">
            <a:avLst/>
          </a:prstGeom>
          <a:noFill/>
        </p:spPr>
        <p:txBody>
          <a:bodyPr wrap="square" lIns="0" tIns="0" rIns="0" bIns="0" rtlCol="0">
            <a:noAutofit/>
          </a:bodyPr>
          <a:lstStyle/>
          <a:p>
            <a:r>
              <a:rPr lang="en-US" sz="1400" b="1" dirty="0">
                <a:solidFill>
                  <a:schemeClr val="accent3"/>
                </a:solidFill>
                <a:latin typeface="Georgia" panose="02040502050405020303" pitchFamily="18" charset="0"/>
                <a:cs typeface="Arial"/>
              </a:rPr>
              <a:t>Do it yourself</a:t>
            </a:r>
          </a:p>
        </p:txBody>
      </p:sp>
      <p:sp>
        <p:nvSpPr>
          <p:cNvPr id="11" name="TextBox 10">
            <a:extLst>
              <a:ext uri="{FF2B5EF4-FFF2-40B4-BE49-F238E27FC236}">
                <a16:creationId xmlns:a16="http://schemas.microsoft.com/office/drawing/2014/main" id="{949C9877-4B63-3D45-91C2-DE10F2E417A8}"/>
              </a:ext>
            </a:extLst>
          </p:cNvPr>
          <p:cNvSpPr txBox="1"/>
          <p:nvPr/>
        </p:nvSpPr>
        <p:spPr>
          <a:xfrm>
            <a:off x="4849054" y="2119301"/>
            <a:ext cx="3517555" cy="263284"/>
          </a:xfrm>
          <a:prstGeom prst="rect">
            <a:avLst/>
          </a:prstGeom>
          <a:noFill/>
        </p:spPr>
        <p:txBody>
          <a:bodyPr wrap="square" lIns="0" tIns="0" rIns="0" bIns="0" rtlCol="0">
            <a:noAutofit/>
          </a:bodyPr>
          <a:lstStyle/>
          <a:p>
            <a:r>
              <a:rPr lang="en-US" sz="1400" b="1" dirty="0">
                <a:solidFill>
                  <a:schemeClr val="accent3"/>
                </a:solidFill>
                <a:latin typeface="Georgia" panose="02040502050405020303" pitchFamily="18" charset="0"/>
                <a:cs typeface="Arial"/>
              </a:rPr>
              <a:t>Automated investment services</a:t>
            </a:r>
          </a:p>
        </p:txBody>
      </p:sp>
      <p:pic>
        <p:nvPicPr>
          <p:cNvPr id="12" name="Graphic 11">
            <a:extLst>
              <a:ext uri="{FF2B5EF4-FFF2-40B4-BE49-F238E27FC236}">
                <a16:creationId xmlns:a16="http://schemas.microsoft.com/office/drawing/2014/main" id="{1EA4DD89-3956-4A4D-B1B6-9AEF5A8D832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04169" y="4017206"/>
            <a:ext cx="376896" cy="369505"/>
          </a:xfrm>
          <a:prstGeom prst="rect">
            <a:avLst/>
          </a:prstGeom>
        </p:spPr>
      </p:pic>
      <p:sp>
        <p:nvSpPr>
          <p:cNvPr id="13" name="TextBox 12">
            <a:extLst>
              <a:ext uri="{FF2B5EF4-FFF2-40B4-BE49-F238E27FC236}">
                <a16:creationId xmlns:a16="http://schemas.microsoft.com/office/drawing/2014/main" id="{3C335DDE-CDE9-DA4F-A605-3DDF64EF5534}"/>
              </a:ext>
            </a:extLst>
          </p:cNvPr>
          <p:cNvSpPr txBox="1"/>
          <p:nvPr/>
        </p:nvSpPr>
        <p:spPr>
          <a:xfrm>
            <a:off x="781065" y="4105728"/>
            <a:ext cx="7054924" cy="280983"/>
          </a:xfrm>
          <a:prstGeom prst="rect">
            <a:avLst/>
          </a:prstGeom>
          <a:noFill/>
        </p:spPr>
        <p:txBody>
          <a:bodyPr wrap="square" lIns="0" tIns="0" rIns="0" bIns="0" rtlCol="0">
            <a:noAutofit/>
          </a:bodyPr>
          <a:lstStyle/>
          <a:p>
            <a:r>
              <a:rPr lang="en-US" sz="1400" dirty="0">
                <a:latin typeface="Arial" panose="020B0604020202020204" pitchFamily="34" charset="0"/>
                <a:cs typeface="Arial" panose="020B0604020202020204" pitchFamily="34" charset="0"/>
              </a:rPr>
              <a:t>Log in at </a:t>
            </a:r>
            <a:r>
              <a:rPr lang="en-US" sz="1400" b="1" dirty="0">
                <a:latin typeface="Arial" panose="020B0604020202020204" pitchFamily="34" charset="0"/>
                <a:cs typeface="Arial" panose="020B0604020202020204" pitchFamily="34" charset="0"/>
              </a:rPr>
              <a:t>transamerica.com/portal </a:t>
            </a:r>
            <a:r>
              <a:rPr lang="en-US" sz="1400" dirty="0">
                <a:latin typeface="Arial" panose="020B0604020202020204" pitchFamily="34" charset="0"/>
                <a:cs typeface="Arial" panose="020B0604020202020204" pitchFamily="34" charset="0"/>
              </a:rPr>
              <a:t>to learn more about these options</a:t>
            </a:r>
          </a:p>
          <a:p>
            <a:endParaRPr lang="en-US" sz="1400" dirty="0">
              <a:latin typeface="Arial"/>
              <a:cs typeface="Arial"/>
            </a:endParaRPr>
          </a:p>
        </p:txBody>
      </p:sp>
      <p:sp>
        <p:nvSpPr>
          <p:cNvPr id="14" name="TextBox 13">
            <a:extLst>
              <a:ext uri="{FF2B5EF4-FFF2-40B4-BE49-F238E27FC236}">
                <a16:creationId xmlns:a16="http://schemas.microsoft.com/office/drawing/2014/main" id="{76746224-996C-8D44-A2C0-0C9E27910B8C}"/>
              </a:ext>
            </a:extLst>
          </p:cNvPr>
          <p:cNvSpPr txBox="1"/>
          <p:nvPr/>
        </p:nvSpPr>
        <p:spPr>
          <a:xfrm>
            <a:off x="424543" y="2455818"/>
            <a:ext cx="2978331" cy="1015663"/>
          </a:xfrm>
          <a:prstGeom prst="rect">
            <a:avLst/>
          </a:prstGeom>
          <a:noFill/>
        </p:spPr>
        <p:txBody>
          <a:bodyPr wrap="square" rtlCol="0">
            <a:spAutoFit/>
          </a:bodyPr>
          <a:lstStyle/>
          <a:p>
            <a:pPr marL="130175" indent="-130175">
              <a:buClr>
                <a:schemeClr val="tx1"/>
              </a:buClr>
              <a:buSzPct val="85000"/>
              <a:buFont typeface="Arial" panose="020B0604020202020204" pitchFamily="34" charset="0"/>
              <a:buChar char="•"/>
            </a:pPr>
            <a:r>
              <a:rPr lang="en-US" sz="1200" dirty="0"/>
              <a:t>Build a portfolio using choices from the plan’s investment lineup</a:t>
            </a:r>
          </a:p>
          <a:p>
            <a:pPr marL="130175" indent="-130175">
              <a:buClr>
                <a:schemeClr val="tx1"/>
              </a:buClr>
              <a:buSzPct val="85000"/>
              <a:buFont typeface="Arial" panose="020B0604020202020204" pitchFamily="34" charset="0"/>
              <a:buChar char="•"/>
            </a:pPr>
            <a:r>
              <a:rPr kumimoji="0" lang="en-US" sz="1200" b="0" i="0" u="none" strike="noStrike" kern="1200" cap="none" spc="0" normalizeH="0" baseline="0" noProof="0" dirty="0">
                <a:ln>
                  <a:noFill/>
                </a:ln>
                <a:effectLst/>
                <a:uLnTx/>
                <a:uFillTx/>
                <a:latin typeface="Arial" panose="020B0604020202020204"/>
                <a:ea typeface="+mn-ea"/>
                <a:cs typeface="+mn-cs"/>
              </a:rPr>
              <a:t>[Schwab Personal Choice </a:t>
            </a:r>
            <a:br>
              <a:rPr kumimoji="0" lang="en-US" sz="1200" b="0" i="0" u="none" strike="noStrike" kern="1200" cap="none" spc="0" normalizeH="0" baseline="0" noProof="0" dirty="0">
                <a:ln>
                  <a:noFill/>
                </a:ln>
                <a:effectLst/>
                <a:uLnTx/>
                <a:uFillTx/>
                <a:latin typeface="Arial" panose="020B0604020202020204"/>
                <a:ea typeface="+mn-ea"/>
                <a:cs typeface="+mn-cs"/>
              </a:rPr>
            </a:br>
            <a:r>
              <a:rPr kumimoji="0" lang="en-US" sz="1200" b="0" i="0" u="none" strike="noStrike" kern="1200" cap="none" spc="0" normalizeH="0" baseline="0" noProof="0" dirty="0">
                <a:ln>
                  <a:noFill/>
                </a:ln>
                <a:effectLst/>
                <a:uLnTx/>
                <a:uFillTx/>
                <a:latin typeface="Arial" panose="020B0604020202020204"/>
                <a:ea typeface="+mn-ea"/>
                <a:cs typeface="+mn-cs"/>
              </a:rPr>
              <a:t>Retirement Account</a:t>
            </a:r>
            <a:r>
              <a:rPr kumimoji="0" lang="en-US" sz="1200" b="0" i="0" u="none" strike="noStrike" kern="1200" cap="none" spc="0" normalizeH="0" baseline="30000" noProof="0" dirty="0">
                <a:ln>
                  <a:noFill/>
                </a:ln>
                <a:effectLst/>
                <a:uLnTx/>
                <a:uFillTx/>
                <a:latin typeface="Arial" panose="020B0604020202020204"/>
                <a:ea typeface="+mn-ea"/>
                <a:cs typeface="+mn-cs"/>
              </a:rPr>
              <a:t>®</a:t>
            </a:r>
            <a:r>
              <a:rPr kumimoji="0" lang="en-US" sz="1200" b="0" i="0" u="none" strike="noStrike" kern="1200" cap="none" spc="0" normalizeH="0" baseline="0" noProof="0" dirty="0">
                <a:ln>
                  <a:noFill/>
                </a:ln>
                <a:effectLst/>
                <a:uLnTx/>
                <a:uFillTx/>
                <a:latin typeface="Arial" panose="020B0604020202020204"/>
                <a:ea typeface="+mn-ea"/>
                <a:cs typeface="+mn-cs"/>
              </a:rPr>
              <a:t>]</a:t>
            </a:r>
          </a:p>
          <a:p>
            <a:pPr marL="285750" indent="-285750">
              <a:buClr>
                <a:schemeClr val="tx1"/>
              </a:buClr>
              <a:buSzPct val="85000"/>
              <a:buFont typeface="Arial" panose="020B0604020202020204" pitchFamily="34" charset="0"/>
              <a:buChar char="•"/>
            </a:pPr>
            <a:endParaRPr lang="en-US" sz="1200" dirty="0"/>
          </a:p>
        </p:txBody>
      </p:sp>
      <p:sp>
        <p:nvSpPr>
          <p:cNvPr id="15" name="TextBox 14">
            <a:extLst>
              <a:ext uri="{FF2B5EF4-FFF2-40B4-BE49-F238E27FC236}">
                <a16:creationId xmlns:a16="http://schemas.microsoft.com/office/drawing/2014/main" id="{8ACCB76D-1642-3A41-9452-3A18DAB3D619}"/>
              </a:ext>
            </a:extLst>
          </p:cNvPr>
          <p:cNvSpPr txBox="1"/>
          <p:nvPr/>
        </p:nvSpPr>
        <p:spPr>
          <a:xfrm>
            <a:off x="4776651" y="2455818"/>
            <a:ext cx="3113315" cy="1754326"/>
          </a:xfrm>
          <a:prstGeom prst="rect">
            <a:avLst/>
          </a:prstGeom>
          <a:noFill/>
        </p:spPr>
        <p:txBody>
          <a:bodyPr wrap="square" rtlCol="0">
            <a:spAutoFit/>
          </a:bodyPr>
          <a:lstStyle/>
          <a:p>
            <a:pPr marL="130175" indent="-130175">
              <a:buClr>
                <a:schemeClr val="tx1"/>
              </a:buClr>
              <a:buSzPct val="85000"/>
              <a:buFont typeface="Arial" panose="020B0604020202020204" pitchFamily="34" charset="0"/>
              <a:buChar char="•"/>
            </a:pPr>
            <a:r>
              <a:rPr lang="en-US" sz="1200" dirty="0"/>
              <a:t>[</a:t>
            </a:r>
            <a:r>
              <a:rPr lang="en-US" sz="1200" i="1" dirty="0"/>
              <a:t>PortfolioXpress</a:t>
            </a:r>
            <a:r>
              <a:rPr lang="en-US" sz="1000" i="1" baseline="65000" dirty="0"/>
              <a:t>®</a:t>
            </a:r>
            <a:r>
              <a:rPr lang="en-US" sz="1200" dirty="0"/>
              <a:t>]</a:t>
            </a:r>
          </a:p>
          <a:p>
            <a:pPr marL="130175" indent="-130175">
              <a:buClr>
                <a:schemeClr val="tx1"/>
              </a:buClr>
              <a:buSzPct val="85000"/>
              <a:buFont typeface="Arial" panose="020B0604020202020204" pitchFamily="34" charset="0"/>
              <a:buChar char="•"/>
            </a:pPr>
            <a:r>
              <a:rPr lang="en-US" sz="1200" dirty="0"/>
              <a:t>Target date funds</a:t>
            </a:r>
          </a:p>
          <a:p>
            <a:pPr marL="130175" indent="-130175">
              <a:buClr>
                <a:schemeClr val="tx1"/>
              </a:buClr>
              <a:buSzPct val="85000"/>
              <a:buFont typeface="Arial" panose="020B0604020202020204" pitchFamily="34" charset="0"/>
              <a:buChar char="•"/>
            </a:pPr>
            <a:r>
              <a:rPr lang="en-US" sz="1200" dirty="0"/>
              <a:t>Asset allocation funds</a:t>
            </a:r>
          </a:p>
          <a:p>
            <a:pPr marL="130175" indent="-130175">
              <a:buClr>
                <a:schemeClr val="tx1"/>
              </a:buClr>
              <a:buSzPct val="85000"/>
              <a:buFont typeface="Arial" panose="020B0604020202020204" pitchFamily="34" charset="0"/>
              <a:buChar char="•"/>
            </a:pPr>
            <a:r>
              <a:rPr lang="en-US" sz="1200" dirty="0"/>
              <a:t>[Custom model portfolios]</a:t>
            </a:r>
          </a:p>
          <a:p>
            <a:pPr marL="130175" indent="-130175">
              <a:buClr>
                <a:schemeClr val="tx1"/>
              </a:buClr>
              <a:buSzPct val="85000"/>
              <a:buFont typeface="Arial" panose="020B0604020202020204" pitchFamily="34" charset="0"/>
              <a:buChar char="•"/>
            </a:pPr>
            <a:r>
              <a:rPr lang="en-US" sz="1200" dirty="0"/>
              <a:t>[</a:t>
            </a:r>
            <a:r>
              <a:rPr lang="en-US" sz="1200" i="1" dirty="0"/>
              <a:t>Managed Advice</a:t>
            </a:r>
            <a:r>
              <a:rPr lang="en-US" sz="1050" i="1" baseline="65000" dirty="0"/>
              <a:t>®</a:t>
            </a:r>
            <a:r>
              <a:rPr lang="en-US" sz="1200" dirty="0"/>
              <a:t>] [</a:t>
            </a:r>
            <a:r>
              <a:rPr lang="en-US" sz="1200" i="1" dirty="0"/>
              <a:t>Advisor Managed Advice</a:t>
            </a:r>
            <a:r>
              <a:rPr lang="en-US" sz="1200" i="1" dirty="0">
                <a:latin typeface="Times New Roman" panose="02020603050405020304" pitchFamily="18" charset="0"/>
                <a:cs typeface="Times New Roman" panose="02020603050405020304" pitchFamily="18" charset="0"/>
              </a:rPr>
              <a:t>℠</a:t>
            </a:r>
            <a:r>
              <a:rPr lang="en-US" sz="1200" dirty="0">
                <a:latin typeface="Times New Roman" panose="02020603050405020304" pitchFamily="18" charset="0"/>
                <a:cs typeface="Times New Roman" panose="02020603050405020304" pitchFamily="18" charset="0"/>
              </a:rPr>
              <a:t>]</a:t>
            </a:r>
            <a:endParaRPr lang="en-US" sz="1200" i="1" dirty="0"/>
          </a:p>
          <a:p>
            <a:pPr>
              <a:buClr>
                <a:schemeClr val="tx1"/>
              </a:buClr>
              <a:buSzPct val="85000"/>
            </a:pPr>
            <a:endParaRPr lang="en-US" sz="1200" i="1" dirty="0"/>
          </a:p>
          <a:p>
            <a:pPr marL="285750" indent="-285750">
              <a:buClr>
                <a:schemeClr val="tx1"/>
              </a:buClr>
              <a:buSzPct val="85000"/>
              <a:buFont typeface="Arial" panose="020B0604020202020204" pitchFamily="34" charset="0"/>
              <a:buChar char="•"/>
            </a:pPr>
            <a:endParaRPr lang="en-US" sz="1200" i="1" dirty="0"/>
          </a:p>
          <a:p>
            <a:pPr>
              <a:buClr>
                <a:schemeClr val="tx1"/>
              </a:buClr>
              <a:buSzPct val="85000"/>
            </a:pPr>
            <a:endParaRPr lang="en-US" sz="1200" dirty="0"/>
          </a:p>
        </p:txBody>
      </p:sp>
      <p:pic>
        <p:nvPicPr>
          <p:cNvPr id="18" name="Graphic 17">
            <a:extLst>
              <a:ext uri="{FF2B5EF4-FFF2-40B4-BE49-F238E27FC236}">
                <a16:creationId xmlns:a16="http://schemas.microsoft.com/office/drawing/2014/main" id="{731F050C-2FEC-6242-A16E-58A84AD79D0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810579" y="1516925"/>
            <a:ext cx="460284" cy="455226"/>
          </a:xfrm>
          <a:prstGeom prst="rect">
            <a:avLst/>
          </a:prstGeom>
        </p:spPr>
      </p:pic>
      <p:pic>
        <p:nvPicPr>
          <p:cNvPr id="21" name="Graphic 20">
            <a:extLst>
              <a:ext uri="{FF2B5EF4-FFF2-40B4-BE49-F238E27FC236}">
                <a16:creationId xmlns:a16="http://schemas.microsoft.com/office/drawing/2014/main" id="{B870A657-319A-C74F-8683-7F76D2AFC91F}"/>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03465" y="1546316"/>
            <a:ext cx="469718" cy="469718"/>
          </a:xfrm>
          <a:prstGeom prst="rect">
            <a:avLst/>
          </a:prstGeom>
        </p:spPr>
      </p:pic>
      <p:cxnSp>
        <p:nvCxnSpPr>
          <p:cNvPr id="6" name="Straight Connector 5">
            <a:extLst>
              <a:ext uri="{FF2B5EF4-FFF2-40B4-BE49-F238E27FC236}">
                <a16:creationId xmlns:a16="http://schemas.microsoft.com/office/drawing/2014/main" id="{51AE1C82-52D0-3C35-D652-EA48EB99E0C2}"/>
              </a:ext>
            </a:extLst>
          </p:cNvPr>
          <p:cNvCxnSpPr>
            <a:cxnSpLocks/>
          </p:cNvCxnSpPr>
          <p:nvPr/>
        </p:nvCxnSpPr>
        <p:spPr>
          <a:xfrm>
            <a:off x="3988865" y="1574074"/>
            <a:ext cx="0" cy="1881052"/>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7200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CD7F71-1797-5841-91CB-05FC32E21ED9}"/>
              </a:ext>
            </a:extLst>
          </p:cNvPr>
          <p:cNvSpPr>
            <a:spLocks noGrp="1"/>
          </p:cNvSpPr>
          <p:nvPr>
            <p:ph type="sldNum" sz="quarter" idx="10"/>
          </p:nvPr>
        </p:nvSpPr>
        <p:spPr/>
        <p:txBody>
          <a:bodyPr/>
          <a:lstStyle/>
          <a:p>
            <a:fld id="{B860EA5E-C501-EE46-95BA-D6951046621D}" type="slidenum">
              <a:rPr lang="en-US" smtClean="0"/>
              <a:t>28</a:t>
            </a:fld>
            <a:endParaRPr lang="en-US" dirty="0"/>
          </a:p>
        </p:txBody>
      </p:sp>
      <p:sp>
        <p:nvSpPr>
          <p:cNvPr id="18" name="TextBox 17">
            <a:extLst>
              <a:ext uri="{FF2B5EF4-FFF2-40B4-BE49-F238E27FC236}">
                <a16:creationId xmlns:a16="http://schemas.microsoft.com/office/drawing/2014/main" id="{7EE6723E-CA3C-8A4F-9104-F92F7BD49EBE}"/>
              </a:ext>
            </a:extLst>
          </p:cNvPr>
          <p:cNvSpPr txBox="1"/>
          <p:nvPr/>
        </p:nvSpPr>
        <p:spPr>
          <a:xfrm>
            <a:off x="3886392" y="4839763"/>
            <a:ext cx="3965044" cy="230832"/>
          </a:xfrm>
          <a:prstGeom prst="rect">
            <a:avLst/>
          </a:prstGeom>
          <a:noFill/>
        </p:spPr>
        <p:txBody>
          <a:bodyPr wrap="square">
            <a:spAutoFit/>
          </a:bodyPr>
          <a:lstStyle/>
          <a:p>
            <a:r>
              <a:rPr lang="en-US" sz="900" b="1" dirty="0">
                <a:solidFill>
                  <a:schemeClr val="tx2"/>
                </a:solidFill>
              </a:rPr>
              <a:t>See important disclosures on the following slide</a:t>
            </a:r>
          </a:p>
        </p:txBody>
      </p:sp>
      <p:sp>
        <p:nvSpPr>
          <p:cNvPr id="5" name="Title 2">
            <a:extLst>
              <a:ext uri="{FF2B5EF4-FFF2-40B4-BE49-F238E27FC236}">
                <a16:creationId xmlns:a16="http://schemas.microsoft.com/office/drawing/2014/main" id="{EEB34074-D262-4477-FDEE-A4EC90703870}"/>
              </a:ext>
            </a:extLst>
          </p:cNvPr>
          <p:cNvSpPr>
            <a:spLocks noGrp="1"/>
          </p:cNvSpPr>
          <p:nvPr>
            <p:ph type="title"/>
          </p:nvPr>
        </p:nvSpPr>
        <p:spPr>
          <a:xfrm>
            <a:off x="3886392" y="1621613"/>
            <a:ext cx="4153191" cy="320913"/>
          </a:xfrm>
        </p:spPr>
        <p:txBody>
          <a:bodyPr/>
          <a:lstStyle/>
          <a:p>
            <a:r>
              <a:rPr lang="en-US" i="1" dirty="0"/>
              <a:t>PORTFOLIOXPRESS </a:t>
            </a:r>
            <a:r>
              <a:rPr lang="en-US" sz="1200" baseline="85000" dirty="0"/>
              <a:t>®</a:t>
            </a:r>
            <a:endParaRPr lang="en-US" baseline="85000" dirty="0"/>
          </a:p>
        </p:txBody>
      </p:sp>
      <p:sp>
        <p:nvSpPr>
          <p:cNvPr id="6" name="TextBox 5">
            <a:extLst>
              <a:ext uri="{FF2B5EF4-FFF2-40B4-BE49-F238E27FC236}">
                <a16:creationId xmlns:a16="http://schemas.microsoft.com/office/drawing/2014/main" id="{AC8A4080-0A67-8B45-BD19-E9260C4296D8}"/>
              </a:ext>
            </a:extLst>
          </p:cNvPr>
          <p:cNvSpPr txBox="1"/>
          <p:nvPr/>
        </p:nvSpPr>
        <p:spPr>
          <a:xfrm>
            <a:off x="3843792" y="2121684"/>
            <a:ext cx="3458896" cy="1070552"/>
          </a:xfrm>
          <a:prstGeom prst="rect">
            <a:avLst/>
          </a:prstGeom>
          <a:noFill/>
        </p:spPr>
        <p:txBody>
          <a:bodyPr wrap="square" lIns="0" tIns="0" rIns="0" bIns="0" rtlCol="0">
            <a:noAutofit/>
          </a:bodyPr>
          <a:lstStyle/>
          <a:p>
            <a:pPr marL="133350" lvl="1">
              <a:spcBef>
                <a:spcPts val="600"/>
              </a:spcBef>
              <a:buClr>
                <a:schemeClr val="tx1"/>
              </a:buClr>
              <a:buSzPct val="85000"/>
              <a:defRPr/>
            </a:pPr>
            <a:r>
              <a:rPr lang="en-US" sz="1200" b="1" cap="all" dirty="0">
                <a:solidFill>
                  <a:schemeClr val="accent3"/>
                </a:solidFill>
              </a:rPr>
              <a:t>Establish your investment portfolio with </a:t>
            </a:r>
            <a:r>
              <a:rPr lang="en-US" sz="1200" b="1" i="1" dirty="0">
                <a:solidFill>
                  <a:schemeClr val="accent3"/>
                </a:solidFill>
              </a:rPr>
              <a:t>PORTFOLIOXPRESS </a:t>
            </a:r>
          </a:p>
          <a:p>
            <a:pPr marL="320675" lvl="1" indent="-187325">
              <a:spcBef>
                <a:spcPts val="600"/>
              </a:spcBef>
              <a:buClr>
                <a:schemeClr val="tx1"/>
              </a:buClr>
              <a:buSzPct val="85000"/>
              <a:buFont typeface="Arial"/>
              <a:buChar char="•"/>
              <a:defRPr/>
            </a:pPr>
            <a:r>
              <a:rPr lang="en-US" sz="1200" dirty="0">
                <a:solidFill>
                  <a:srgbClr val="40474B"/>
                </a:solidFill>
                <a:cs typeface="Arial"/>
              </a:rPr>
              <a:t>Automated asset allocation</a:t>
            </a:r>
          </a:p>
          <a:p>
            <a:pPr marL="320675" lvl="1" indent="-187325">
              <a:spcBef>
                <a:spcPts val="600"/>
              </a:spcBef>
              <a:buClr>
                <a:schemeClr val="tx1"/>
              </a:buClr>
              <a:buSzPct val="85000"/>
              <a:buFont typeface="Arial"/>
              <a:buChar char="•"/>
              <a:defRPr/>
            </a:pPr>
            <a:r>
              <a:rPr lang="en-US" sz="1200" dirty="0">
                <a:solidFill>
                  <a:srgbClr val="40474B"/>
                </a:solidFill>
                <a:cs typeface="Arial"/>
              </a:rPr>
              <a:t>Automated periodic re-balancing</a:t>
            </a:r>
          </a:p>
          <a:p>
            <a:pPr marL="320675" lvl="1" indent="-187325">
              <a:spcBef>
                <a:spcPts val="600"/>
              </a:spcBef>
              <a:buClr>
                <a:schemeClr val="tx1"/>
              </a:buClr>
              <a:buSzPct val="85000"/>
              <a:buFont typeface="Arial"/>
              <a:buChar char="•"/>
              <a:defRPr/>
            </a:pPr>
            <a:r>
              <a:rPr lang="en-US" sz="1200" dirty="0">
                <a:solidFill>
                  <a:srgbClr val="40474B"/>
                </a:solidFill>
                <a:cs typeface="Arial"/>
              </a:rPr>
              <a:t>Becomes more conservative over time</a:t>
            </a:r>
          </a:p>
        </p:txBody>
      </p:sp>
      <p:pic>
        <p:nvPicPr>
          <p:cNvPr id="7" name="Picture 6">
            <a:extLst>
              <a:ext uri="{FF2B5EF4-FFF2-40B4-BE49-F238E27FC236}">
                <a16:creationId xmlns:a16="http://schemas.microsoft.com/office/drawing/2014/main" id="{65B90BAC-DF31-2BC8-F75C-59DEF06B37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72" y="-3175"/>
            <a:ext cx="4005742" cy="5149850"/>
          </a:xfrm>
          <a:custGeom>
            <a:avLst/>
            <a:gdLst>
              <a:gd name="connsiteX0" fmla="*/ 901303 w 4005742"/>
              <a:gd name="connsiteY0" fmla="*/ 0 h 5149850"/>
              <a:gd name="connsiteX1" fmla="*/ 4005742 w 4005742"/>
              <a:gd name="connsiteY1" fmla="*/ 1763 h 5149850"/>
              <a:gd name="connsiteX2" fmla="*/ 2632914 w 4005742"/>
              <a:gd name="connsiteY2" fmla="*/ 4055113 h 5149850"/>
              <a:gd name="connsiteX3" fmla="*/ 2267481 w 4005742"/>
              <a:gd name="connsiteY3" fmla="*/ 5146117 h 5149850"/>
              <a:gd name="connsiteX4" fmla="*/ 0 w 4005742"/>
              <a:gd name="connsiteY4" fmla="*/ 5149850 h 5149850"/>
              <a:gd name="connsiteX5" fmla="*/ 16 w 4005742"/>
              <a:gd name="connsiteY5" fmla="*/ 2637820 h 5149850"/>
              <a:gd name="connsiteX6" fmla="*/ 901303 w 4005742"/>
              <a:gd name="connsiteY6" fmla="*/ 0 h 51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5742" h="5149850">
                <a:moveTo>
                  <a:pt x="901303" y="0"/>
                </a:moveTo>
                <a:lnTo>
                  <a:pt x="4005742" y="1763"/>
                </a:lnTo>
                <a:lnTo>
                  <a:pt x="2632914" y="4055113"/>
                </a:lnTo>
                <a:lnTo>
                  <a:pt x="2267481" y="5146117"/>
                </a:lnTo>
                <a:lnTo>
                  <a:pt x="0" y="5149850"/>
                </a:lnTo>
                <a:cubicBezTo>
                  <a:pt x="5" y="4312507"/>
                  <a:pt x="11" y="3475164"/>
                  <a:pt x="16" y="2637820"/>
                </a:cubicBezTo>
                <a:lnTo>
                  <a:pt x="901303" y="0"/>
                </a:lnTo>
                <a:close/>
              </a:path>
            </a:pathLst>
          </a:custGeom>
        </p:spPr>
      </p:pic>
      <p:sp>
        <p:nvSpPr>
          <p:cNvPr id="8" name="Shape 258">
            <a:extLst>
              <a:ext uri="{FF2B5EF4-FFF2-40B4-BE49-F238E27FC236}">
                <a16:creationId xmlns:a16="http://schemas.microsoft.com/office/drawing/2014/main" id="{BD5CF528-33E7-0CF1-BFAC-964DE47D6F33}"/>
              </a:ext>
            </a:extLst>
          </p:cNvPr>
          <p:cNvSpPr/>
          <p:nvPr/>
        </p:nvSpPr>
        <p:spPr>
          <a:xfrm flipV="1">
            <a:off x="0" y="0"/>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3"/>
          </a:solidFill>
          <a:ln w="12700">
            <a:miter lim="400000"/>
          </a:ln>
        </p:spPr>
        <p:txBody>
          <a:bodyPr lIns="50800" tIns="50800" rIns="50800" bIns="50800" anchor="ctr"/>
          <a:lstStyle/>
          <a:p>
            <a:pPr marL="0" marR="0" lvl="0" indent="0" algn="l" defTabSz="6858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3200" b="0" i="0" u="none" strike="noStrike" kern="1200" cap="none" spc="0" normalizeH="0" baseline="0" noProof="0" dirty="0">
              <a:ln>
                <a:noFill/>
              </a:ln>
              <a:solidFill>
                <a:srgbClr val="EE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9628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E9331F-1911-1946-8443-8D6F1A2D602C}"/>
              </a:ext>
            </a:extLst>
          </p:cNvPr>
          <p:cNvSpPr>
            <a:spLocks noGrp="1"/>
          </p:cNvSpPr>
          <p:nvPr>
            <p:ph type="title"/>
          </p:nvPr>
        </p:nvSpPr>
        <p:spPr/>
        <p:txBody>
          <a:bodyPr/>
          <a:lstStyle/>
          <a:p>
            <a:r>
              <a:rPr lang="en-US" i="1" dirty="0"/>
              <a:t>PORTFOLIOXPRESS </a:t>
            </a:r>
            <a:r>
              <a:rPr lang="en-US" baseline="30000" dirty="0"/>
              <a:t>®</a:t>
            </a:r>
            <a:r>
              <a:rPr lang="en-US" dirty="0"/>
              <a:t> DISCLOSURES</a:t>
            </a:r>
          </a:p>
        </p:txBody>
      </p:sp>
      <p:sp>
        <p:nvSpPr>
          <p:cNvPr id="9" name="Text Placeholder 8">
            <a:extLst>
              <a:ext uri="{FF2B5EF4-FFF2-40B4-BE49-F238E27FC236}">
                <a16:creationId xmlns:a16="http://schemas.microsoft.com/office/drawing/2014/main" id="{AD8A830B-77C9-C749-9D0B-EFE1EFEF8ACF}"/>
              </a:ext>
            </a:extLst>
          </p:cNvPr>
          <p:cNvSpPr>
            <a:spLocks noGrp="1"/>
          </p:cNvSpPr>
          <p:nvPr>
            <p:ph type="body" sz="quarter" idx="15"/>
          </p:nvPr>
        </p:nvSpPr>
        <p:spPr>
          <a:xfrm>
            <a:off x="368299" y="1804988"/>
            <a:ext cx="8223042" cy="2192854"/>
          </a:xfrm>
        </p:spPr>
        <p:txBody>
          <a:bodyPr/>
          <a:lstStyle/>
          <a:p>
            <a:r>
              <a:rPr lang="en-US" sz="1000" i="1" dirty="0"/>
              <a:t>PortfolioXpress</a:t>
            </a:r>
            <a:r>
              <a:rPr lang="en-US" sz="1000" i="0" baseline="30000" dirty="0"/>
              <a:t>®</a:t>
            </a:r>
            <a:r>
              <a:rPr lang="en-US" sz="1000" i="0" dirty="0"/>
              <a:t> is a registered service mark of Transamerica. </a:t>
            </a:r>
            <a:r>
              <a:rPr lang="en-US" sz="1000" i="1" dirty="0"/>
              <a:t>PortfolioXpress</a:t>
            </a:r>
            <a:r>
              <a:rPr lang="en-US" sz="1000" i="0" baseline="30000" dirty="0"/>
              <a:t>®</a:t>
            </a:r>
            <a:r>
              <a:rPr lang="en-US" sz="1000" i="0" dirty="0"/>
              <a:t> presents a series of asset allocation models up to and through a designated retirement year. You are solely responsible for choosing the retirement year and risk preference (if applicable). By subscribing to the service, you agree to each of the asset allocation mixes and automated rebalancing transactions that will take place over time within your account as you approach the selected retirement year. If you sign up, you should carefully review the service agreement for additional information regarding other terms and conditions that may apply to this service. </a:t>
            </a:r>
            <a:r>
              <a:rPr lang="en-US" sz="1000" i="1" dirty="0"/>
              <a:t>PortfolioXpress</a:t>
            </a:r>
            <a:r>
              <a:rPr lang="en-US" sz="1000" i="0" baseline="30000" dirty="0"/>
              <a:t>®</a:t>
            </a:r>
            <a:r>
              <a:rPr lang="en-US" sz="1000" i="0" dirty="0"/>
              <a:t> is designed as investment education. Transamerica or its affiliates do not provide investment advice to </a:t>
            </a:r>
            <a:r>
              <a:rPr lang="en-US" sz="1000" i="1" dirty="0"/>
              <a:t>PortfolioXpress</a:t>
            </a:r>
            <a:r>
              <a:rPr lang="en-US" sz="1000" i="0" baseline="30000" dirty="0"/>
              <a:t>®</a:t>
            </a:r>
            <a:r>
              <a:rPr lang="en-US" sz="1000" i="0" dirty="0"/>
              <a:t> nor does Transamerica act as a plan fiduciary. Retirement date portfolios are subject to the same risks as the underlying asset classes in which they invest. The higher the portfolio's allocation is to stocks, the greater the risk. The principal value of the portfolio is not guaranteed at any time, including at and after the target date. Diversification does not guarantee against loss in a falling market.</a:t>
            </a:r>
          </a:p>
        </p:txBody>
      </p:sp>
      <p:sp>
        <p:nvSpPr>
          <p:cNvPr id="2" name="Slide Number Placeholder 1">
            <a:extLst>
              <a:ext uri="{FF2B5EF4-FFF2-40B4-BE49-F238E27FC236}">
                <a16:creationId xmlns:a16="http://schemas.microsoft.com/office/drawing/2014/main" id="{FDA6A34D-4B1D-B844-8C91-F56113495B86}"/>
              </a:ext>
            </a:extLst>
          </p:cNvPr>
          <p:cNvSpPr>
            <a:spLocks noGrp="1"/>
          </p:cNvSpPr>
          <p:nvPr>
            <p:ph type="sldNum" sz="quarter" idx="10"/>
          </p:nvPr>
        </p:nvSpPr>
        <p:spPr/>
        <p:txBody>
          <a:bodyPr/>
          <a:lstStyle/>
          <a:p>
            <a:fld id="{B860EA5E-C501-EE46-95BA-D6951046621D}" type="slidenum">
              <a:rPr lang="en-US" smtClean="0"/>
              <a:pPr/>
              <a:t>29</a:t>
            </a:fld>
            <a:endParaRPr lang="en-US" dirty="0"/>
          </a:p>
        </p:txBody>
      </p:sp>
    </p:spTree>
    <p:extLst>
      <p:ext uri="{BB962C8B-B14F-4D97-AF65-F5344CB8AC3E}">
        <p14:creationId xmlns:p14="http://schemas.microsoft.com/office/powerpoint/2010/main" val="1889769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E2F85A-A62C-4F4F-BF09-EE9FB3FECDEF}"/>
              </a:ext>
            </a:extLst>
          </p:cNvPr>
          <p:cNvSpPr>
            <a:spLocks noGrp="1"/>
          </p:cNvSpPr>
          <p:nvPr>
            <p:ph type="sldNum" sz="quarter" idx="10"/>
          </p:nvPr>
        </p:nvSpPr>
        <p:spPr>
          <a:xfrm>
            <a:off x="8732520" y="4846320"/>
            <a:ext cx="365760" cy="273844"/>
          </a:xfrm>
        </p:spPr>
        <p:txBody>
          <a:bodyPr/>
          <a:lstStyle/>
          <a:p>
            <a:fld id="{B860EA5E-C501-EE46-95BA-D6951046621D}" type="slidenum">
              <a:rPr lang="en-US" smtClean="0"/>
              <a:pPr/>
              <a:t>3</a:t>
            </a:fld>
            <a:endParaRPr lang="en-US" dirty="0"/>
          </a:p>
        </p:txBody>
      </p:sp>
      <p:pic>
        <p:nvPicPr>
          <p:cNvPr id="7" name="Picture 6">
            <a:extLst>
              <a:ext uri="{FF2B5EF4-FFF2-40B4-BE49-F238E27FC236}">
                <a16:creationId xmlns:a16="http://schemas.microsoft.com/office/drawing/2014/main" id="{764BC223-77E3-8B4A-ACD0-70044373930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 y="2033908"/>
            <a:ext cx="5427022" cy="3109592"/>
          </a:xfrm>
          <a:custGeom>
            <a:avLst/>
            <a:gdLst>
              <a:gd name="connsiteX0" fmla="*/ 0 w 6941985"/>
              <a:gd name="connsiteY0" fmla="*/ 0 h 3977640"/>
              <a:gd name="connsiteX1" fmla="*/ 6941985 w 6941985"/>
              <a:gd name="connsiteY1" fmla="*/ 0 h 3977640"/>
              <a:gd name="connsiteX2" fmla="*/ 6595289 w 6941985"/>
              <a:gd name="connsiteY2" fmla="*/ 994387 h 3977640"/>
              <a:gd name="connsiteX3" fmla="*/ 5916510 w 6941985"/>
              <a:gd name="connsiteY3" fmla="*/ 2984016 h 3977640"/>
              <a:gd name="connsiteX4" fmla="*/ 5570080 w 6941985"/>
              <a:gd name="connsiteY4" fmla="*/ 3977640 h 3977640"/>
              <a:gd name="connsiteX5" fmla="*/ 0 w 6941985"/>
              <a:gd name="connsiteY5" fmla="*/ 3977640 h 3977640"/>
              <a:gd name="connsiteX6" fmla="*/ 0 w 6941985"/>
              <a:gd name="connsiteY6" fmla="*/ 0 h 397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41985" h="3977640">
                <a:moveTo>
                  <a:pt x="0" y="0"/>
                </a:moveTo>
                <a:lnTo>
                  <a:pt x="6941985" y="0"/>
                </a:lnTo>
                <a:lnTo>
                  <a:pt x="6595289" y="994387"/>
                </a:lnTo>
                <a:cubicBezTo>
                  <a:pt x="6367311" y="1657773"/>
                  <a:pt x="6144489" y="2320630"/>
                  <a:pt x="5916510" y="2984016"/>
                </a:cubicBezTo>
                <a:lnTo>
                  <a:pt x="5570080" y="3977640"/>
                </a:lnTo>
                <a:lnTo>
                  <a:pt x="0" y="3977640"/>
                </a:lnTo>
                <a:lnTo>
                  <a:pt x="0" y="0"/>
                </a:lnTo>
                <a:close/>
              </a:path>
            </a:pathLst>
          </a:custGeom>
          <a:blipFill dpi="0" rotWithShape="1">
            <a:blip r:embed="rId4" cstate="screen">
              <a:extLst>
                <a:ext uri="{28A0092B-C50C-407E-A947-70E740481C1C}">
                  <a14:useLocalDpi xmlns:a14="http://schemas.microsoft.com/office/drawing/2010/main"/>
                </a:ext>
              </a:extLst>
            </a:blip>
            <a:srcRect/>
            <a:stretch>
              <a:fillRect/>
            </a:stretch>
          </a:blipFill>
        </p:spPr>
      </p:pic>
      <p:sp>
        <p:nvSpPr>
          <p:cNvPr id="4" name="Title 3">
            <a:extLst>
              <a:ext uri="{FF2B5EF4-FFF2-40B4-BE49-F238E27FC236}">
                <a16:creationId xmlns:a16="http://schemas.microsoft.com/office/drawing/2014/main" id="{8C5E8EEA-BE85-1948-96CD-82D2129A764B}"/>
              </a:ext>
            </a:extLst>
          </p:cNvPr>
          <p:cNvSpPr>
            <a:spLocks noGrp="1"/>
          </p:cNvSpPr>
          <p:nvPr>
            <p:ph type="title"/>
          </p:nvPr>
        </p:nvSpPr>
        <p:spPr/>
        <p:txBody>
          <a:bodyPr/>
          <a:lstStyle/>
          <a:p>
            <a:r>
              <a:rPr lang="en-US" dirty="0"/>
              <a:t>IMPORTANCE OF SAVING FOR RETIREMENT</a:t>
            </a:r>
          </a:p>
        </p:txBody>
      </p:sp>
    </p:spTree>
    <p:extLst>
      <p:ext uri="{BB962C8B-B14F-4D97-AF65-F5344CB8AC3E}">
        <p14:creationId xmlns:p14="http://schemas.microsoft.com/office/powerpoint/2010/main" val="14948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CD7F71-1797-5841-91CB-05FC32E21ED9}"/>
              </a:ext>
            </a:extLst>
          </p:cNvPr>
          <p:cNvSpPr>
            <a:spLocks noGrp="1"/>
          </p:cNvSpPr>
          <p:nvPr>
            <p:ph type="sldNum" sz="quarter" idx="10"/>
          </p:nvPr>
        </p:nvSpPr>
        <p:spPr/>
        <p:txBody>
          <a:bodyPr/>
          <a:lstStyle/>
          <a:p>
            <a:fld id="{B860EA5E-C501-EE46-95BA-D6951046621D}" type="slidenum">
              <a:rPr lang="en-US" smtClean="0"/>
              <a:t>30</a:t>
            </a:fld>
            <a:endParaRPr lang="en-US" dirty="0"/>
          </a:p>
        </p:txBody>
      </p:sp>
      <p:sp>
        <p:nvSpPr>
          <p:cNvPr id="18" name="TextBox 17">
            <a:extLst>
              <a:ext uri="{FF2B5EF4-FFF2-40B4-BE49-F238E27FC236}">
                <a16:creationId xmlns:a16="http://schemas.microsoft.com/office/drawing/2014/main" id="{7EE6723E-CA3C-8A4F-9104-F92F7BD49EBE}"/>
              </a:ext>
            </a:extLst>
          </p:cNvPr>
          <p:cNvSpPr txBox="1"/>
          <p:nvPr/>
        </p:nvSpPr>
        <p:spPr>
          <a:xfrm>
            <a:off x="3368397" y="4036108"/>
            <a:ext cx="5200838" cy="1061829"/>
          </a:xfrm>
          <a:prstGeom prst="rect">
            <a:avLst/>
          </a:prstGeom>
          <a:noFill/>
        </p:spPr>
        <p:txBody>
          <a:bodyPr wrap="square">
            <a:spAutoFit/>
          </a:bodyPr>
          <a:lstStyle/>
          <a:p>
            <a:r>
              <a:rPr lang="en-US" sz="900" dirty="0">
                <a:latin typeface="Arial "/>
                <a:cs typeface="Arial Narrow"/>
              </a:rPr>
              <a:t>Target date funds generally invest in a mix of stocks, bonds, cash equivalents, and potentially other assets, either directly or via underlying investments, and may be subject to all the risks of these assets. The investment allocations become more conservative over time: The percentage of assets allocated to stocks will decrease while the percentage allocated to bonds will increase as the target date approaches. The higher the allocation is to stocks, the greater the risk. The investment option’s principal value is never guaranteed, including at and after the target date. The glide path above is illustrative and does not represent a specific asset allocation at any given time.</a:t>
            </a:r>
          </a:p>
        </p:txBody>
      </p:sp>
      <p:pic>
        <p:nvPicPr>
          <p:cNvPr id="4" name="Picture 3" descr="Chart&#10;&#10;Description automatically generated">
            <a:extLst>
              <a:ext uri="{FF2B5EF4-FFF2-40B4-BE49-F238E27FC236}">
                <a16:creationId xmlns:a16="http://schemas.microsoft.com/office/drawing/2014/main" id="{A144D754-D7A2-9E4C-9A75-2F3C7371AFA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68397" y="2656960"/>
            <a:ext cx="5200839" cy="978453"/>
          </a:xfrm>
          <a:prstGeom prst="rect">
            <a:avLst/>
          </a:prstGeom>
        </p:spPr>
      </p:pic>
      <p:pic>
        <p:nvPicPr>
          <p:cNvPr id="3" name="Picture 2">
            <a:extLst>
              <a:ext uri="{FF2B5EF4-FFF2-40B4-BE49-F238E27FC236}">
                <a16:creationId xmlns:a16="http://schemas.microsoft.com/office/drawing/2014/main" id="{27E6A63B-1CE9-ACFD-E97E-2E5CEFA6B32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330" y="0"/>
            <a:ext cx="4005742" cy="5149850"/>
          </a:xfrm>
          <a:custGeom>
            <a:avLst/>
            <a:gdLst>
              <a:gd name="connsiteX0" fmla="*/ 901303 w 4005742"/>
              <a:gd name="connsiteY0" fmla="*/ 0 h 5149850"/>
              <a:gd name="connsiteX1" fmla="*/ 4005742 w 4005742"/>
              <a:gd name="connsiteY1" fmla="*/ 1763 h 5149850"/>
              <a:gd name="connsiteX2" fmla="*/ 2632914 w 4005742"/>
              <a:gd name="connsiteY2" fmla="*/ 4055113 h 5149850"/>
              <a:gd name="connsiteX3" fmla="*/ 2267481 w 4005742"/>
              <a:gd name="connsiteY3" fmla="*/ 5146117 h 5149850"/>
              <a:gd name="connsiteX4" fmla="*/ 0 w 4005742"/>
              <a:gd name="connsiteY4" fmla="*/ 5149850 h 5149850"/>
              <a:gd name="connsiteX5" fmla="*/ 16 w 4005742"/>
              <a:gd name="connsiteY5" fmla="*/ 2637820 h 5149850"/>
              <a:gd name="connsiteX6" fmla="*/ 901303 w 4005742"/>
              <a:gd name="connsiteY6" fmla="*/ 0 h 51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5742" h="5149850">
                <a:moveTo>
                  <a:pt x="901303" y="0"/>
                </a:moveTo>
                <a:lnTo>
                  <a:pt x="4005742" y="1763"/>
                </a:lnTo>
                <a:lnTo>
                  <a:pt x="2632914" y="4055113"/>
                </a:lnTo>
                <a:lnTo>
                  <a:pt x="2267481" y="5146117"/>
                </a:lnTo>
                <a:lnTo>
                  <a:pt x="0" y="5149850"/>
                </a:lnTo>
                <a:cubicBezTo>
                  <a:pt x="5" y="4312507"/>
                  <a:pt x="11" y="3475164"/>
                  <a:pt x="16" y="2637820"/>
                </a:cubicBezTo>
                <a:lnTo>
                  <a:pt x="901303" y="0"/>
                </a:lnTo>
                <a:close/>
              </a:path>
            </a:pathLst>
          </a:custGeom>
        </p:spPr>
      </p:pic>
      <p:sp>
        <p:nvSpPr>
          <p:cNvPr id="5" name="Shape 258">
            <a:extLst>
              <a:ext uri="{FF2B5EF4-FFF2-40B4-BE49-F238E27FC236}">
                <a16:creationId xmlns:a16="http://schemas.microsoft.com/office/drawing/2014/main" id="{27244061-12BA-0A77-1E2E-3B6BE7199345}"/>
              </a:ext>
            </a:extLst>
          </p:cNvPr>
          <p:cNvSpPr/>
          <p:nvPr/>
        </p:nvSpPr>
        <p:spPr>
          <a:xfrm flipV="1">
            <a:off x="0" y="0"/>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3"/>
          </a:solidFill>
          <a:ln w="12700">
            <a:miter lim="400000"/>
          </a:ln>
        </p:spPr>
        <p:txBody>
          <a:bodyPr lIns="50800" tIns="50800" rIns="50800" bIns="50800" anchor="ctr"/>
          <a:lstStyle/>
          <a:p>
            <a:pPr marL="0" marR="0" lvl="0" indent="0" algn="l" defTabSz="6858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3200" b="0" i="0" u="none" strike="noStrike" kern="1200" cap="none" spc="0" normalizeH="0" baseline="0" noProof="0" dirty="0">
              <a:ln>
                <a:noFill/>
              </a:ln>
              <a:solidFill>
                <a:srgbClr val="EE0000"/>
              </a:solidFill>
              <a:effectLst/>
              <a:uLnTx/>
              <a:uFillTx/>
              <a:latin typeface="Arial" panose="020B0604020202020204"/>
              <a:ea typeface="+mn-ea"/>
              <a:cs typeface="+mn-cs"/>
            </a:endParaRPr>
          </a:p>
        </p:txBody>
      </p:sp>
      <p:sp>
        <p:nvSpPr>
          <p:cNvPr id="8" name="Title 2">
            <a:extLst>
              <a:ext uri="{FF2B5EF4-FFF2-40B4-BE49-F238E27FC236}">
                <a16:creationId xmlns:a16="http://schemas.microsoft.com/office/drawing/2014/main" id="{92602520-B034-CF57-A569-5426B0B166A6}"/>
              </a:ext>
            </a:extLst>
          </p:cNvPr>
          <p:cNvSpPr>
            <a:spLocks noGrp="1"/>
          </p:cNvSpPr>
          <p:nvPr>
            <p:ph type="title"/>
          </p:nvPr>
        </p:nvSpPr>
        <p:spPr>
          <a:xfrm>
            <a:off x="3995412" y="892951"/>
            <a:ext cx="4153191" cy="320913"/>
          </a:xfrm>
        </p:spPr>
        <p:txBody>
          <a:bodyPr/>
          <a:lstStyle/>
          <a:p>
            <a:r>
              <a:rPr lang="en-US" dirty="0"/>
              <a:t>TARGET DATE FUNDS</a:t>
            </a:r>
            <a:endParaRPr lang="en-US" baseline="30000" dirty="0"/>
          </a:p>
        </p:txBody>
      </p:sp>
      <p:sp>
        <p:nvSpPr>
          <p:cNvPr id="9" name="TextBox 8">
            <a:extLst>
              <a:ext uri="{FF2B5EF4-FFF2-40B4-BE49-F238E27FC236}">
                <a16:creationId xmlns:a16="http://schemas.microsoft.com/office/drawing/2014/main" id="{D5BECA4B-C6E6-F24E-F574-4CF933F9E0CB}"/>
              </a:ext>
            </a:extLst>
          </p:cNvPr>
          <p:cNvSpPr txBox="1"/>
          <p:nvPr/>
        </p:nvSpPr>
        <p:spPr>
          <a:xfrm>
            <a:off x="3963749" y="1268530"/>
            <a:ext cx="3458896" cy="303422"/>
          </a:xfrm>
          <a:prstGeom prst="rect">
            <a:avLst/>
          </a:prstGeom>
          <a:noFill/>
        </p:spPr>
        <p:txBody>
          <a:bodyPr wrap="square" lIns="0" tIns="0" rIns="0" bIns="0" rtlCol="0">
            <a:noAutofit/>
          </a:bodyPr>
          <a:lstStyle/>
          <a:p>
            <a:pPr marL="133350" lvl="1">
              <a:spcBef>
                <a:spcPts val="600"/>
              </a:spcBef>
              <a:buClr>
                <a:schemeClr val="tx1"/>
              </a:buClr>
              <a:buSzPct val="85000"/>
              <a:defRPr/>
            </a:pPr>
            <a:r>
              <a:rPr lang="en-US" sz="1200" b="1" cap="all" dirty="0">
                <a:solidFill>
                  <a:schemeClr val="accent3"/>
                </a:solidFill>
              </a:rPr>
              <a:t>THE DESCRIPTION IS IN THE NAME</a:t>
            </a:r>
            <a:endParaRPr lang="en-US" sz="1200" dirty="0">
              <a:solidFill>
                <a:srgbClr val="40474B"/>
              </a:solidFill>
              <a:cs typeface="Arial"/>
            </a:endParaRPr>
          </a:p>
        </p:txBody>
      </p:sp>
      <p:sp>
        <p:nvSpPr>
          <p:cNvPr id="10" name="TextBox 9">
            <a:extLst>
              <a:ext uri="{FF2B5EF4-FFF2-40B4-BE49-F238E27FC236}">
                <a16:creationId xmlns:a16="http://schemas.microsoft.com/office/drawing/2014/main" id="{283DFC75-2445-BB5B-9743-C11D55014982}"/>
              </a:ext>
            </a:extLst>
          </p:cNvPr>
          <p:cNvSpPr txBox="1"/>
          <p:nvPr/>
        </p:nvSpPr>
        <p:spPr>
          <a:xfrm>
            <a:off x="3996670" y="1625763"/>
            <a:ext cx="3458896" cy="803595"/>
          </a:xfrm>
          <a:prstGeom prst="rect">
            <a:avLst/>
          </a:prstGeom>
          <a:noFill/>
        </p:spPr>
        <p:txBody>
          <a:bodyPr wrap="square" lIns="0" tIns="0" rIns="0" bIns="0" rtlCol="0">
            <a:noAutofit/>
          </a:bodyPr>
          <a:lstStyle/>
          <a:p>
            <a:pPr marL="133350" lvl="1">
              <a:spcBef>
                <a:spcPts val="600"/>
              </a:spcBef>
              <a:buClr>
                <a:schemeClr val="tx1"/>
              </a:buClr>
              <a:buSzPct val="85000"/>
              <a:defRPr/>
            </a:pPr>
            <a:r>
              <a:rPr lang="en-US" sz="1200" dirty="0">
                <a:solidFill>
                  <a:srgbClr val="40474B"/>
                </a:solidFill>
                <a:latin typeface="Georgia" panose="02040502050405020303" pitchFamily="18" charset="0"/>
                <a:cs typeface="Arial"/>
              </a:rPr>
              <a:t>Designed for “target” retirement year</a:t>
            </a:r>
          </a:p>
          <a:p>
            <a:pPr marL="320675" lvl="1" indent="-187325">
              <a:spcBef>
                <a:spcPts val="600"/>
              </a:spcBef>
              <a:buClr>
                <a:schemeClr val="tx1"/>
              </a:buClr>
              <a:buSzPct val="85000"/>
              <a:buFont typeface="Arial"/>
              <a:buChar char="•"/>
              <a:defRPr/>
            </a:pPr>
            <a:r>
              <a:rPr lang="en-US" sz="1200" dirty="0">
                <a:solidFill>
                  <a:srgbClr val="40474B"/>
                </a:solidFill>
                <a:cs typeface="Arial"/>
              </a:rPr>
              <a:t>More aggressive early</a:t>
            </a:r>
          </a:p>
          <a:p>
            <a:pPr marL="320675" lvl="1" indent="-187325">
              <a:spcBef>
                <a:spcPts val="600"/>
              </a:spcBef>
              <a:buClr>
                <a:schemeClr val="tx1"/>
              </a:buClr>
              <a:buSzPct val="85000"/>
              <a:buFont typeface="Arial"/>
              <a:buChar char="•"/>
              <a:defRPr/>
            </a:pPr>
            <a:r>
              <a:rPr lang="en-US" sz="1200" dirty="0">
                <a:solidFill>
                  <a:srgbClr val="40474B"/>
                </a:solidFill>
                <a:cs typeface="Arial"/>
              </a:rPr>
              <a:t>More conservative as you near retirement</a:t>
            </a:r>
          </a:p>
        </p:txBody>
      </p:sp>
    </p:spTree>
    <p:extLst>
      <p:ext uri="{BB962C8B-B14F-4D97-AF65-F5344CB8AC3E}">
        <p14:creationId xmlns:p14="http://schemas.microsoft.com/office/powerpoint/2010/main" val="2360373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CD7F71-1797-5841-91CB-05FC32E21ED9}"/>
              </a:ext>
            </a:extLst>
          </p:cNvPr>
          <p:cNvSpPr>
            <a:spLocks noGrp="1"/>
          </p:cNvSpPr>
          <p:nvPr>
            <p:ph type="sldNum" sz="quarter" idx="10"/>
          </p:nvPr>
        </p:nvSpPr>
        <p:spPr/>
        <p:txBody>
          <a:bodyPr/>
          <a:lstStyle/>
          <a:p>
            <a:fld id="{B860EA5E-C501-EE46-95BA-D6951046621D}" type="slidenum">
              <a:rPr lang="en-US" smtClean="0"/>
              <a:t>31</a:t>
            </a:fld>
            <a:endParaRPr lang="en-US" dirty="0"/>
          </a:p>
        </p:txBody>
      </p:sp>
      <p:sp>
        <p:nvSpPr>
          <p:cNvPr id="4" name="Shape 258">
            <a:extLst>
              <a:ext uri="{FF2B5EF4-FFF2-40B4-BE49-F238E27FC236}">
                <a16:creationId xmlns:a16="http://schemas.microsoft.com/office/drawing/2014/main" id="{EBA6C7B0-DF5C-69BD-2ADE-2F4ACA677D90}"/>
              </a:ext>
            </a:extLst>
          </p:cNvPr>
          <p:cNvSpPr/>
          <p:nvPr/>
        </p:nvSpPr>
        <p:spPr>
          <a:xfrm flipV="1">
            <a:off x="0" y="0"/>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3"/>
          </a:solidFill>
          <a:ln w="12700">
            <a:miter lim="400000"/>
          </a:ln>
        </p:spPr>
        <p:txBody>
          <a:bodyPr lIns="50800" tIns="50800" rIns="50800" bIns="50800" anchor="ctr"/>
          <a:lstStyle/>
          <a:p>
            <a:pPr marL="0" marR="0" lvl="0" indent="0" algn="l" defTabSz="6858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3200" b="0" i="0" u="none" strike="noStrike" kern="1200" cap="none" spc="0" normalizeH="0" baseline="0" noProof="0" dirty="0">
              <a:ln>
                <a:noFill/>
              </a:ln>
              <a:solidFill>
                <a:srgbClr val="EE0000"/>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DF2676AA-36D3-E7E0-CB10-1FF90C061A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flipH="1">
            <a:off x="0" y="0"/>
            <a:ext cx="4005742" cy="5149850"/>
          </a:xfrm>
          <a:custGeom>
            <a:avLst/>
            <a:gdLst>
              <a:gd name="connsiteX0" fmla="*/ 3104439 w 4005742"/>
              <a:gd name="connsiteY0" fmla="*/ 0 h 5149850"/>
              <a:gd name="connsiteX1" fmla="*/ 0 w 4005742"/>
              <a:gd name="connsiteY1" fmla="*/ 1763 h 5149850"/>
              <a:gd name="connsiteX2" fmla="*/ 1372828 w 4005742"/>
              <a:gd name="connsiteY2" fmla="*/ 4055113 h 5149850"/>
              <a:gd name="connsiteX3" fmla="*/ 1738261 w 4005742"/>
              <a:gd name="connsiteY3" fmla="*/ 5146117 h 5149850"/>
              <a:gd name="connsiteX4" fmla="*/ 4005742 w 4005742"/>
              <a:gd name="connsiteY4" fmla="*/ 5149850 h 5149850"/>
              <a:gd name="connsiteX5" fmla="*/ 4005726 w 4005742"/>
              <a:gd name="connsiteY5" fmla="*/ 2637820 h 5149850"/>
              <a:gd name="connsiteX6" fmla="*/ 3104439 w 4005742"/>
              <a:gd name="connsiteY6" fmla="*/ 0 h 51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5742" h="5149850">
                <a:moveTo>
                  <a:pt x="3104439" y="0"/>
                </a:moveTo>
                <a:lnTo>
                  <a:pt x="0" y="1763"/>
                </a:lnTo>
                <a:lnTo>
                  <a:pt x="1372828" y="4055113"/>
                </a:lnTo>
                <a:lnTo>
                  <a:pt x="1738261" y="5146117"/>
                </a:lnTo>
                <a:lnTo>
                  <a:pt x="4005742" y="5149850"/>
                </a:lnTo>
                <a:cubicBezTo>
                  <a:pt x="4005737" y="4312507"/>
                  <a:pt x="4005731" y="3475164"/>
                  <a:pt x="4005726" y="2637820"/>
                </a:cubicBezTo>
                <a:lnTo>
                  <a:pt x="3104439" y="0"/>
                </a:lnTo>
                <a:close/>
              </a:path>
            </a:pathLst>
          </a:custGeom>
        </p:spPr>
      </p:pic>
      <p:sp>
        <p:nvSpPr>
          <p:cNvPr id="10" name="Title 2">
            <a:extLst>
              <a:ext uri="{FF2B5EF4-FFF2-40B4-BE49-F238E27FC236}">
                <a16:creationId xmlns:a16="http://schemas.microsoft.com/office/drawing/2014/main" id="{D9A558FB-3342-5D25-EC07-10E508E93963}"/>
              </a:ext>
            </a:extLst>
          </p:cNvPr>
          <p:cNvSpPr>
            <a:spLocks noGrp="1"/>
          </p:cNvSpPr>
          <p:nvPr>
            <p:ph type="title"/>
          </p:nvPr>
        </p:nvSpPr>
        <p:spPr>
          <a:xfrm>
            <a:off x="4273842" y="1736713"/>
            <a:ext cx="2808157" cy="504977"/>
          </a:xfrm>
        </p:spPr>
        <p:txBody>
          <a:bodyPr/>
          <a:lstStyle/>
          <a:p>
            <a:r>
              <a:rPr lang="en-US" dirty="0"/>
              <a:t>ASSET ALLOCATION FUNDS</a:t>
            </a:r>
          </a:p>
        </p:txBody>
      </p:sp>
      <p:sp>
        <p:nvSpPr>
          <p:cNvPr id="11" name="Content Placeholder 12">
            <a:extLst>
              <a:ext uri="{FF2B5EF4-FFF2-40B4-BE49-F238E27FC236}">
                <a16:creationId xmlns:a16="http://schemas.microsoft.com/office/drawing/2014/main" id="{81EEC280-6DF9-4786-4EDE-22DC31CE8E54}"/>
              </a:ext>
            </a:extLst>
          </p:cNvPr>
          <p:cNvSpPr txBox="1">
            <a:spLocks/>
          </p:cNvSpPr>
          <p:nvPr/>
        </p:nvSpPr>
        <p:spPr>
          <a:xfrm>
            <a:off x="4142504" y="2225474"/>
            <a:ext cx="4425642" cy="1021597"/>
          </a:xfrm>
          <a:prstGeom prst="rect">
            <a:avLst/>
          </a:prstGeom>
        </p:spPr>
        <p:txBody>
          <a:bodyPr vert="horz"/>
          <a:lstStyle>
            <a:lvl1pPr marL="112713" indent="-112713" algn="l" defTabSz="457200" rtl="0" eaLnBrk="1" latinLnBrk="0" hangingPunct="1">
              <a:spcBef>
                <a:spcPts val="0"/>
              </a:spcBef>
              <a:buClr>
                <a:schemeClr val="bg1"/>
              </a:buClr>
              <a:buSzPct val="85000"/>
              <a:buFont typeface="Lucida Grande"/>
              <a:buChar char=" "/>
              <a:defRPr sz="16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6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6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spcAft>
                <a:spcPts val="600"/>
              </a:spcAft>
              <a:buClr>
                <a:schemeClr val="tx1"/>
              </a:buClr>
              <a:defRPr/>
            </a:pPr>
            <a:r>
              <a:rPr lang="en-US" sz="1200" dirty="0"/>
              <a:t>Diversified funds</a:t>
            </a:r>
          </a:p>
          <a:p>
            <a:pPr lvl="1">
              <a:spcAft>
                <a:spcPts val="600"/>
              </a:spcAft>
              <a:buClr>
                <a:schemeClr val="tx1"/>
              </a:buClr>
            </a:pPr>
            <a:r>
              <a:rPr lang="en-US" sz="1200" dirty="0">
                <a:solidFill>
                  <a:schemeClr val="tx1"/>
                </a:solidFill>
              </a:rPr>
              <a:t>Stated ratio of equities and fixed-income investments</a:t>
            </a:r>
          </a:p>
          <a:p>
            <a:pPr lvl="1">
              <a:spcAft>
                <a:spcPts val="600"/>
              </a:spcAft>
              <a:buClr>
                <a:schemeClr val="tx1"/>
              </a:buClr>
            </a:pPr>
            <a:r>
              <a:rPr lang="en-US" sz="1200" dirty="0">
                <a:solidFill>
                  <a:schemeClr val="tx1"/>
                </a:solidFill>
              </a:rPr>
              <a:t>Allocations do not become more conservative over time</a:t>
            </a:r>
          </a:p>
        </p:txBody>
      </p:sp>
      <p:sp>
        <p:nvSpPr>
          <p:cNvPr id="12" name="Content Placeholder 3">
            <a:extLst>
              <a:ext uri="{FF2B5EF4-FFF2-40B4-BE49-F238E27FC236}">
                <a16:creationId xmlns:a16="http://schemas.microsoft.com/office/drawing/2014/main" id="{32D85805-D13F-2F40-5F34-2342062F94E8}"/>
              </a:ext>
            </a:extLst>
          </p:cNvPr>
          <p:cNvSpPr txBox="1">
            <a:spLocks/>
          </p:cNvSpPr>
          <p:nvPr/>
        </p:nvSpPr>
        <p:spPr>
          <a:xfrm>
            <a:off x="3380446" y="4167133"/>
            <a:ext cx="5067690" cy="923330"/>
          </a:xfrm>
          <a:prstGeom prst="rect">
            <a:avLst/>
          </a:prstGeom>
          <a:noFill/>
        </p:spPr>
        <p:txBody>
          <a:bodyPr wrap="square" rtlCol="0">
            <a:spAutoFit/>
          </a:bodyPr>
          <a:lstStyle/>
          <a:p>
            <a:r>
              <a:rPr lang="en-US" sz="900" dirty="0">
                <a:latin typeface="Arial "/>
                <a:cs typeface="Arial Narrow"/>
              </a:rPr>
              <a:t>Asset allocation funds invest in a mix of stocks, bonds, cash equivalents, and potentially other types of assets, either directly or via underlying investments, and are generally considered diversified investment choices. Allocation funds may be subject to all of the risks of the assets in which they invest. The higher the fund’s allocation to stocks, the greater the risk. Asset allocation and diversification do not assure better performance, cannot eliminate the risk of investment losses, and do not protect against an overall declining market.</a:t>
            </a:r>
          </a:p>
        </p:txBody>
      </p:sp>
    </p:spTree>
    <p:extLst>
      <p:ext uri="{BB962C8B-B14F-4D97-AF65-F5344CB8AC3E}">
        <p14:creationId xmlns:p14="http://schemas.microsoft.com/office/powerpoint/2010/main" val="108483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CD7F71-1797-5841-91CB-05FC32E21ED9}"/>
              </a:ext>
            </a:extLst>
          </p:cNvPr>
          <p:cNvSpPr>
            <a:spLocks noGrp="1"/>
          </p:cNvSpPr>
          <p:nvPr>
            <p:ph type="sldNum" sz="quarter" idx="10"/>
          </p:nvPr>
        </p:nvSpPr>
        <p:spPr/>
        <p:txBody>
          <a:bodyPr/>
          <a:lstStyle/>
          <a:p>
            <a:fld id="{B860EA5E-C501-EE46-95BA-D6951046621D}" type="slidenum">
              <a:rPr lang="en-US" smtClean="0"/>
              <a:t>32</a:t>
            </a:fld>
            <a:endParaRPr lang="en-US" dirty="0"/>
          </a:p>
        </p:txBody>
      </p:sp>
      <p:pic>
        <p:nvPicPr>
          <p:cNvPr id="4" name="Picture 3">
            <a:extLst>
              <a:ext uri="{FF2B5EF4-FFF2-40B4-BE49-F238E27FC236}">
                <a16:creationId xmlns:a16="http://schemas.microsoft.com/office/drawing/2014/main" id="{0C1F691A-5D34-01BF-67AE-6ECC066E4AC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072" y="-3175"/>
            <a:ext cx="4005742" cy="5149850"/>
          </a:xfrm>
          <a:custGeom>
            <a:avLst/>
            <a:gdLst>
              <a:gd name="connsiteX0" fmla="*/ 901303 w 4005742"/>
              <a:gd name="connsiteY0" fmla="*/ 0 h 5149850"/>
              <a:gd name="connsiteX1" fmla="*/ 4005742 w 4005742"/>
              <a:gd name="connsiteY1" fmla="*/ 1763 h 5149850"/>
              <a:gd name="connsiteX2" fmla="*/ 2632914 w 4005742"/>
              <a:gd name="connsiteY2" fmla="*/ 4055113 h 5149850"/>
              <a:gd name="connsiteX3" fmla="*/ 2267481 w 4005742"/>
              <a:gd name="connsiteY3" fmla="*/ 5146117 h 5149850"/>
              <a:gd name="connsiteX4" fmla="*/ 0 w 4005742"/>
              <a:gd name="connsiteY4" fmla="*/ 5149850 h 5149850"/>
              <a:gd name="connsiteX5" fmla="*/ 16 w 4005742"/>
              <a:gd name="connsiteY5" fmla="*/ 2637820 h 5149850"/>
              <a:gd name="connsiteX6" fmla="*/ 901303 w 4005742"/>
              <a:gd name="connsiteY6" fmla="*/ 0 h 51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5742" h="5149850">
                <a:moveTo>
                  <a:pt x="901303" y="0"/>
                </a:moveTo>
                <a:lnTo>
                  <a:pt x="4005742" y="1763"/>
                </a:lnTo>
                <a:lnTo>
                  <a:pt x="2632914" y="4055113"/>
                </a:lnTo>
                <a:lnTo>
                  <a:pt x="2267481" y="5146117"/>
                </a:lnTo>
                <a:lnTo>
                  <a:pt x="0" y="5149850"/>
                </a:lnTo>
                <a:cubicBezTo>
                  <a:pt x="5" y="4312507"/>
                  <a:pt x="11" y="3475164"/>
                  <a:pt x="16" y="2637820"/>
                </a:cubicBezTo>
                <a:lnTo>
                  <a:pt x="901303" y="0"/>
                </a:lnTo>
                <a:close/>
              </a:path>
            </a:pathLst>
          </a:custGeom>
        </p:spPr>
      </p:pic>
      <p:sp>
        <p:nvSpPr>
          <p:cNvPr id="5" name="Shape 258">
            <a:extLst>
              <a:ext uri="{FF2B5EF4-FFF2-40B4-BE49-F238E27FC236}">
                <a16:creationId xmlns:a16="http://schemas.microsoft.com/office/drawing/2014/main" id="{E2E818C1-24F1-D07E-8840-D7961DB6761A}"/>
              </a:ext>
            </a:extLst>
          </p:cNvPr>
          <p:cNvSpPr/>
          <p:nvPr/>
        </p:nvSpPr>
        <p:spPr>
          <a:xfrm flipV="1">
            <a:off x="0" y="0"/>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3"/>
          </a:solidFill>
          <a:ln w="12700">
            <a:miter lim="400000"/>
          </a:ln>
        </p:spPr>
        <p:txBody>
          <a:bodyPr lIns="50800" tIns="50800" rIns="50800" bIns="50800" anchor="ctr"/>
          <a:lstStyle/>
          <a:p>
            <a:pPr marL="0" marR="0" lvl="0" indent="0" algn="l" defTabSz="6858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3200" b="0" i="0" u="none" strike="noStrike" kern="1200" cap="none" spc="0" normalizeH="0" baseline="0" noProof="0" dirty="0">
              <a:ln>
                <a:noFill/>
              </a:ln>
              <a:solidFill>
                <a:srgbClr val="EE0000"/>
              </a:solidFill>
              <a:effectLst/>
              <a:uLnTx/>
              <a:uFillTx/>
              <a:latin typeface="Arial" panose="020B0604020202020204"/>
              <a:ea typeface="+mn-ea"/>
              <a:cs typeface="+mn-cs"/>
            </a:endParaRPr>
          </a:p>
        </p:txBody>
      </p:sp>
      <p:sp>
        <p:nvSpPr>
          <p:cNvPr id="10" name="Title 2">
            <a:extLst>
              <a:ext uri="{FF2B5EF4-FFF2-40B4-BE49-F238E27FC236}">
                <a16:creationId xmlns:a16="http://schemas.microsoft.com/office/drawing/2014/main" id="{D238CAB6-47C8-CE1F-AC8D-70A9282CE2E7}"/>
              </a:ext>
            </a:extLst>
          </p:cNvPr>
          <p:cNvSpPr>
            <a:spLocks noGrp="1"/>
          </p:cNvSpPr>
          <p:nvPr>
            <p:ph type="title"/>
          </p:nvPr>
        </p:nvSpPr>
        <p:spPr>
          <a:xfrm>
            <a:off x="4273842" y="1736305"/>
            <a:ext cx="3050588" cy="206053"/>
          </a:xfrm>
        </p:spPr>
        <p:txBody>
          <a:bodyPr/>
          <a:lstStyle/>
          <a:p>
            <a:r>
              <a:rPr lang="en-US" dirty="0"/>
              <a:t>CUSTOM MODEL PORTFOLIOS</a:t>
            </a:r>
          </a:p>
        </p:txBody>
      </p:sp>
      <p:sp>
        <p:nvSpPr>
          <p:cNvPr id="11" name="Content Placeholder 12">
            <a:extLst>
              <a:ext uri="{FF2B5EF4-FFF2-40B4-BE49-F238E27FC236}">
                <a16:creationId xmlns:a16="http://schemas.microsoft.com/office/drawing/2014/main" id="{75072775-FD09-C5F5-FB69-62C9EF25E948}"/>
              </a:ext>
            </a:extLst>
          </p:cNvPr>
          <p:cNvSpPr txBox="1">
            <a:spLocks/>
          </p:cNvSpPr>
          <p:nvPr/>
        </p:nvSpPr>
        <p:spPr>
          <a:xfrm>
            <a:off x="4143822" y="2224703"/>
            <a:ext cx="3815484" cy="1021597"/>
          </a:xfrm>
          <a:prstGeom prst="rect">
            <a:avLst/>
          </a:prstGeom>
        </p:spPr>
        <p:txBody>
          <a:bodyPr vert="horz"/>
          <a:lstStyle>
            <a:lvl1pPr marL="112713" indent="-112713" algn="l" defTabSz="457200" rtl="0" eaLnBrk="1" latinLnBrk="0" hangingPunct="1">
              <a:spcBef>
                <a:spcPts val="0"/>
              </a:spcBef>
              <a:buClr>
                <a:schemeClr val="bg1"/>
              </a:buClr>
              <a:buSzPct val="85000"/>
              <a:buFont typeface="Lucida Grande"/>
              <a:buChar char=" "/>
              <a:defRPr sz="16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6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6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spcAft>
                <a:spcPts val="600"/>
              </a:spcAft>
              <a:buClr>
                <a:schemeClr val="tx1"/>
              </a:buClr>
              <a:defRPr/>
            </a:pPr>
            <a:r>
              <a:rPr lang="en-US" sz="1200" dirty="0"/>
              <a:t>Customized allocations</a:t>
            </a:r>
          </a:p>
          <a:p>
            <a:pPr lvl="1">
              <a:spcAft>
                <a:spcPts val="600"/>
              </a:spcAft>
              <a:buClr>
                <a:schemeClr val="tx1"/>
              </a:buClr>
              <a:defRPr/>
            </a:pPr>
            <a:r>
              <a:rPr lang="en-US" sz="1200" dirty="0"/>
              <a:t>Finding a risk comfort zone</a:t>
            </a:r>
          </a:p>
          <a:p>
            <a:pPr lvl="1">
              <a:spcAft>
                <a:spcPts val="600"/>
              </a:spcAft>
              <a:buClr>
                <a:schemeClr val="tx1"/>
              </a:buClr>
              <a:defRPr/>
            </a:pPr>
            <a:r>
              <a:rPr lang="en-US" sz="1200" dirty="0"/>
              <a:t>Rebalancing to reflect investment goals</a:t>
            </a:r>
          </a:p>
        </p:txBody>
      </p:sp>
      <p:sp>
        <p:nvSpPr>
          <p:cNvPr id="12" name="Content Placeholder 3">
            <a:extLst>
              <a:ext uri="{FF2B5EF4-FFF2-40B4-BE49-F238E27FC236}">
                <a16:creationId xmlns:a16="http://schemas.microsoft.com/office/drawing/2014/main" id="{AFDEC022-9158-93E3-81B1-3B7769283EBA}"/>
              </a:ext>
            </a:extLst>
          </p:cNvPr>
          <p:cNvSpPr txBox="1">
            <a:spLocks/>
          </p:cNvSpPr>
          <p:nvPr/>
        </p:nvSpPr>
        <p:spPr>
          <a:xfrm>
            <a:off x="2713315" y="3967421"/>
            <a:ext cx="6194896" cy="1061829"/>
          </a:xfrm>
          <a:prstGeom prst="rect">
            <a:avLst/>
          </a:prstGeom>
          <a:noFill/>
        </p:spPr>
        <p:txBody>
          <a:bodyPr wrap="square" rtlCol="0">
            <a:spAutoFit/>
          </a:bodyPr>
          <a:lstStyle/>
          <a:p>
            <a:r>
              <a:rPr lang="en-US" sz="900" dirty="0">
                <a:cs typeface="Arial Narrow"/>
              </a:rPr>
              <a:t>When considering a custom portfolio, first think about your personal circumstances, market outlook, risk tolerance, and the potential universe of appropriate investments. If you subscribe to the service, your account will be rebalanced to the portfolio option you select. From time to time, funds may be added to or removed from the custom portfolio mixes, or changes may occur to the portfolios’ target investment allocations. The custom model portfolios are subject to the same risks as the underlying assets in which they invest. The higher the portfolio's allocation to stocks, the greater </a:t>
            </a:r>
            <a:br>
              <a:rPr lang="en-US" sz="900" dirty="0">
                <a:cs typeface="Arial Narrow"/>
              </a:rPr>
            </a:br>
            <a:r>
              <a:rPr lang="en-US" sz="900" dirty="0">
                <a:cs typeface="Arial Narrow"/>
              </a:rPr>
              <a:t>the risk. The portfolio's principal value is never guaranteed. The maintenance of these portfolios is the responsibility </a:t>
            </a:r>
            <a:br>
              <a:rPr lang="en-US" sz="900" dirty="0">
                <a:cs typeface="Arial Narrow"/>
              </a:rPr>
            </a:br>
            <a:r>
              <a:rPr lang="en-US" sz="900" dirty="0">
                <a:cs typeface="Arial Narrow"/>
              </a:rPr>
              <a:t>of your plan’s sponsor or advisor. Transamerica Retirement Solutions does not provide advice to custom portfolios.</a:t>
            </a:r>
          </a:p>
        </p:txBody>
      </p:sp>
    </p:spTree>
    <p:extLst>
      <p:ext uri="{BB962C8B-B14F-4D97-AF65-F5344CB8AC3E}">
        <p14:creationId xmlns:p14="http://schemas.microsoft.com/office/powerpoint/2010/main" val="2958036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5B0F06E-234F-504A-ABA8-D88178763B91}"/>
              </a:ext>
            </a:extLst>
          </p:cNvPr>
          <p:cNvSpPr>
            <a:spLocks noGrp="1"/>
          </p:cNvSpPr>
          <p:nvPr>
            <p:ph type="body" sz="quarter" idx="15"/>
          </p:nvPr>
        </p:nvSpPr>
        <p:spPr/>
        <p:txBody>
          <a:bodyPr/>
          <a:lstStyle/>
          <a:p>
            <a:r>
              <a:rPr lang="en-US" sz="1200" dirty="0">
                <a:solidFill>
                  <a:schemeClr val="accent3"/>
                </a:solidFill>
              </a:rPr>
              <a:t>A DETAILED RETIREMENT STRATEGY, MADE JUST FOR YOU.</a:t>
            </a:r>
          </a:p>
        </p:txBody>
      </p:sp>
      <p:sp>
        <p:nvSpPr>
          <p:cNvPr id="2" name="Slide Number Placeholder 1">
            <a:extLst>
              <a:ext uri="{FF2B5EF4-FFF2-40B4-BE49-F238E27FC236}">
                <a16:creationId xmlns:a16="http://schemas.microsoft.com/office/drawing/2014/main" id="{B2CD7F71-1797-5841-91CB-05FC32E21ED9}"/>
              </a:ext>
            </a:extLst>
          </p:cNvPr>
          <p:cNvSpPr>
            <a:spLocks noGrp="1"/>
          </p:cNvSpPr>
          <p:nvPr>
            <p:ph type="sldNum" sz="quarter" idx="10"/>
          </p:nvPr>
        </p:nvSpPr>
        <p:spPr/>
        <p:txBody>
          <a:bodyPr/>
          <a:lstStyle/>
          <a:p>
            <a:fld id="{B860EA5E-C501-EE46-95BA-D6951046621D}" type="slidenum">
              <a:rPr lang="en-US" smtClean="0">
                <a:solidFill>
                  <a:srgbClr val="40474B"/>
                </a:solidFill>
              </a:rPr>
              <a:t>33</a:t>
            </a:fld>
            <a:endParaRPr lang="en-US" dirty="0">
              <a:solidFill>
                <a:srgbClr val="40474B"/>
              </a:solidFill>
            </a:endParaRPr>
          </a:p>
        </p:txBody>
      </p:sp>
      <p:pic>
        <p:nvPicPr>
          <p:cNvPr id="16" name="Picture 15">
            <a:extLst>
              <a:ext uri="{FF2B5EF4-FFF2-40B4-BE49-F238E27FC236}">
                <a16:creationId xmlns:a16="http://schemas.microsoft.com/office/drawing/2014/main" id="{6EB60D92-4F96-2E49-B892-2741A6F7D29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841787" y="1588799"/>
            <a:ext cx="2859580" cy="2859104"/>
          </a:xfrm>
          <a:prstGeom prst="rect">
            <a:avLst/>
          </a:prstGeom>
        </p:spPr>
      </p:pic>
      <p:sp>
        <p:nvSpPr>
          <p:cNvPr id="17" name="TextBox 16">
            <a:extLst>
              <a:ext uri="{FF2B5EF4-FFF2-40B4-BE49-F238E27FC236}">
                <a16:creationId xmlns:a16="http://schemas.microsoft.com/office/drawing/2014/main" id="{AF2B9301-5F22-2041-86B9-625DC0D3451F}"/>
              </a:ext>
            </a:extLst>
          </p:cNvPr>
          <p:cNvSpPr txBox="1"/>
          <p:nvPr/>
        </p:nvSpPr>
        <p:spPr>
          <a:xfrm>
            <a:off x="6288055" y="1412530"/>
            <a:ext cx="2598923" cy="753459"/>
          </a:xfrm>
          <a:prstGeom prst="rect">
            <a:avLst/>
          </a:prstGeom>
          <a:noFill/>
        </p:spPr>
        <p:txBody>
          <a:bodyPr wrap="square" lIns="0" tIns="0" rIns="0" bIns="0" rtlCol="0">
            <a:noAutofit/>
          </a:bodyPr>
          <a:lstStyle/>
          <a:p>
            <a:r>
              <a:rPr lang="en-US" sz="1400" dirty="0">
                <a:solidFill>
                  <a:schemeClr val="accent4"/>
                </a:solidFill>
                <a:latin typeface="Georgia" panose="02040502050405020303" pitchFamily="18" charset="0"/>
                <a:cs typeface="Arial"/>
              </a:rPr>
              <a:t>Contribution rate </a:t>
            </a:r>
            <a:r>
              <a:rPr lang="en-US" sz="1400" dirty="0">
                <a:solidFill>
                  <a:srgbClr val="1F355E"/>
                </a:solidFill>
                <a:latin typeface="Georgia" panose="02040502050405020303" pitchFamily="18" charset="0"/>
                <a:cs typeface="Arial"/>
              </a:rPr>
              <a:t>recommendation</a:t>
            </a:r>
            <a:endParaRPr lang="en-US" sz="1400" dirty="0">
              <a:solidFill>
                <a:schemeClr val="accent4"/>
              </a:solidFill>
              <a:latin typeface="Georgia" panose="02040502050405020303" pitchFamily="18" charset="0"/>
              <a:cs typeface="Arial"/>
            </a:endParaRPr>
          </a:p>
        </p:txBody>
      </p:sp>
      <p:sp>
        <p:nvSpPr>
          <p:cNvPr id="19" name="TextBox 18">
            <a:extLst>
              <a:ext uri="{FF2B5EF4-FFF2-40B4-BE49-F238E27FC236}">
                <a16:creationId xmlns:a16="http://schemas.microsoft.com/office/drawing/2014/main" id="{E12B8223-2754-0B45-B516-25F7CF87AF9D}"/>
              </a:ext>
            </a:extLst>
          </p:cNvPr>
          <p:cNvSpPr txBox="1"/>
          <p:nvPr/>
        </p:nvSpPr>
        <p:spPr>
          <a:xfrm>
            <a:off x="2342713" y="1514232"/>
            <a:ext cx="1800619" cy="1000368"/>
          </a:xfrm>
          <a:prstGeom prst="rect">
            <a:avLst/>
          </a:prstGeom>
          <a:noFill/>
        </p:spPr>
        <p:txBody>
          <a:bodyPr wrap="square" lIns="0" tIns="0" rIns="0" bIns="0" rtlCol="0">
            <a:noAutofit/>
          </a:bodyPr>
          <a:lstStyle/>
          <a:p>
            <a:pPr algn="r"/>
            <a:r>
              <a:rPr lang="en-US" sz="1400" dirty="0">
                <a:solidFill>
                  <a:schemeClr val="accent3"/>
                </a:solidFill>
                <a:latin typeface="Georgia" panose="02040502050405020303" pitchFamily="18" charset="0"/>
                <a:cs typeface="Arial"/>
              </a:rPr>
              <a:t>Personalized investment portfolio</a:t>
            </a:r>
          </a:p>
        </p:txBody>
      </p:sp>
      <p:sp>
        <p:nvSpPr>
          <p:cNvPr id="20" name="TextBox 19">
            <a:extLst>
              <a:ext uri="{FF2B5EF4-FFF2-40B4-BE49-F238E27FC236}">
                <a16:creationId xmlns:a16="http://schemas.microsoft.com/office/drawing/2014/main" id="{67E4588C-EA6D-7444-AA3C-EF0D20F40A7E}"/>
              </a:ext>
            </a:extLst>
          </p:cNvPr>
          <p:cNvSpPr txBox="1"/>
          <p:nvPr/>
        </p:nvSpPr>
        <p:spPr>
          <a:xfrm>
            <a:off x="6803803" y="2734036"/>
            <a:ext cx="1532706" cy="884375"/>
          </a:xfrm>
          <a:prstGeom prst="rect">
            <a:avLst/>
          </a:prstGeom>
          <a:noFill/>
        </p:spPr>
        <p:txBody>
          <a:bodyPr wrap="square" lIns="0" tIns="0" rIns="0" bIns="0" rtlCol="0">
            <a:noAutofit/>
          </a:bodyPr>
          <a:lstStyle/>
          <a:p>
            <a:r>
              <a:rPr lang="en-US" sz="1400" dirty="0">
                <a:solidFill>
                  <a:srgbClr val="D61E58"/>
                </a:solidFill>
                <a:latin typeface="Georgia" panose="02040502050405020303" pitchFamily="18" charset="0"/>
                <a:cs typeface="Arial"/>
              </a:rPr>
              <a:t>Retirement spending </a:t>
            </a:r>
            <a:br>
              <a:rPr lang="en-US" sz="1400" dirty="0">
                <a:solidFill>
                  <a:srgbClr val="D61E58"/>
                </a:solidFill>
                <a:latin typeface="Georgia" panose="02040502050405020303" pitchFamily="18" charset="0"/>
                <a:cs typeface="Arial"/>
              </a:rPr>
            </a:br>
            <a:r>
              <a:rPr lang="en-US" sz="1400" dirty="0">
                <a:solidFill>
                  <a:srgbClr val="D61E58"/>
                </a:solidFill>
                <a:latin typeface="Georgia" panose="02040502050405020303" pitchFamily="18" charset="0"/>
                <a:cs typeface="Arial"/>
              </a:rPr>
              <a:t>plan</a:t>
            </a:r>
          </a:p>
        </p:txBody>
      </p:sp>
      <p:sp>
        <p:nvSpPr>
          <p:cNvPr id="22" name="TextBox 21">
            <a:extLst>
              <a:ext uri="{FF2B5EF4-FFF2-40B4-BE49-F238E27FC236}">
                <a16:creationId xmlns:a16="http://schemas.microsoft.com/office/drawing/2014/main" id="{B0D0CBB0-6C54-5B4C-907E-D982514946CF}"/>
              </a:ext>
            </a:extLst>
          </p:cNvPr>
          <p:cNvSpPr txBox="1"/>
          <p:nvPr/>
        </p:nvSpPr>
        <p:spPr>
          <a:xfrm>
            <a:off x="6034732" y="4270648"/>
            <a:ext cx="1459223" cy="595266"/>
          </a:xfrm>
          <a:prstGeom prst="rect">
            <a:avLst/>
          </a:prstGeom>
          <a:noFill/>
        </p:spPr>
        <p:txBody>
          <a:bodyPr wrap="square" lIns="0" tIns="0" rIns="0" bIns="0" rtlCol="0">
            <a:noAutofit/>
          </a:bodyPr>
          <a:lstStyle/>
          <a:p>
            <a:r>
              <a:rPr lang="en-US" sz="1400" dirty="0">
                <a:solidFill>
                  <a:srgbClr val="007C86"/>
                </a:solidFill>
                <a:latin typeface="Georgia" panose="02040502050405020303" pitchFamily="18" charset="0"/>
                <a:cs typeface="Arial"/>
              </a:rPr>
              <a:t>Social </a:t>
            </a:r>
            <a:br>
              <a:rPr lang="en-US" sz="1400" dirty="0">
                <a:solidFill>
                  <a:srgbClr val="007C86"/>
                </a:solidFill>
                <a:latin typeface="Georgia" panose="02040502050405020303" pitchFamily="18" charset="0"/>
                <a:cs typeface="Arial"/>
              </a:rPr>
            </a:br>
            <a:r>
              <a:rPr lang="en-US" sz="1400" dirty="0">
                <a:solidFill>
                  <a:srgbClr val="007C86"/>
                </a:solidFill>
                <a:latin typeface="Georgia" panose="02040502050405020303" pitchFamily="18" charset="0"/>
                <a:cs typeface="Arial"/>
              </a:rPr>
              <a:t>Security integration</a:t>
            </a:r>
          </a:p>
        </p:txBody>
      </p:sp>
      <p:sp>
        <p:nvSpPr>
          <p:cNvPr id="23" name="TextBox 22">
            <a:extLst>
              <a:ext uri="{FF2B5EF4-FFF2-40B4-BE49-F238E27FC236}">
                <a16:creationId xmlns:a16="http://schemas.microsoft.com/office/drawing/2014/main" id="{F7904C7F-9685-8749-8359-7DF5A5EB7035}"/>
              </a:ext>
            </a:extLst>
          </p:cNvPr>
          <p:cNvSpPr txBox="1"/>
          <p:nvPr/>
        </p:nvSpPr>
        <p:spPr>
          <a:xfrm>
            <a:off x="2464755" y="2749731"/>
            <a:ext cx="1156062" cy="522515"/>
          </a:xfrm>
          <a:prstGeom prst="rect">
            <a:avLst/>
          </a:prstGeom>
          <a:noFill/>
        </p:spPr>
        <p:txBody>
          <a:bodyPr wrap="square" lIns="0" tIns="0" rIns="0" bIns="0" rtlCol="0">
            <a:noAutofit/>
          </a:bodyPr>
          <a:lstStyle/>
          <a:p>
            <a:pPr algn="r"/>
            <a:r>
              <a:rPr lang="en-US" sz="1400" dirty="0">
                <a:solidFill>
                  <a:srgbClr val="0069B4"/>
                </a:solidFill>
                <a:latin typeface="Georgia" panose="02040502050405020303" pitchFamily="18" charset="0"/>
                <a:cs typeface="Arial"/>
              </a:rPr>
              <a:t>Outside account aggregation</a:t>
            </a:r>
          </a:p>
        </p:txBody>
      </p:sp>
      <p:sp>
        <p:nvSpPr>
          <p:cNvPr id="24" name="TextBox 23">
            <a:extLst>
              <a:ext uri="{FF2B5EF4-FFF2-40B4-BE49-F238E27FC236}">
                <a16:creationId xmlns:a16="http://schemas.microsoft.com/office/drawing/2014/main" id="{F8013D67-255C-1546-A7D4-C02413D2E701}"/>
              </a:ext>
            </a:extLst>
          </p:cNvPr>
          <p:cNvSpPr txBox="1"/>
          <p:nvPr/>
        </p:nvSpPr>
        <p:spPr>
          <a:xfrm>
            <a:off x="3198786" y="4194322"/>
            <a:ext cx="1166616" cy="580152"/>
          </a:xfrm>
          <a:prstGeom prst="rect">
            <a:avLst/>
          </a:prstGeom>
          <a:noFill/>
        </p:spPr>
        <p:txBody>
          <a:bodyPr wrap="square" lIns="0" tIns="0" rIns="0" bIns="0" rtlCol="0">
            <a:noAutofit/>
          </a:bodyPr>
          <a:lstStyle/>
          <a:p>
            <a:pPr algn="r"/>
            <a:r>
              <a:rPr lang="en-US" sz="1400" dirty="0">
                <a:solidFill>
                  <a:srgbClr val="6C2365"/>
                </a:solidFill>
                <a:latin typeface="Georgia" panose="02040502050405020303" pitchFamily="18" charset="0"/>
                <a:cs typeface="Arial"/>
              </a:rPr>
              <a:t>Target retirement age</a:t>
            </a:r>
          </a:p>
        </p:txBody>
      </p:sp>
      <p:sp>
        <p:nvSpPr>
          <p:cNvPr id="25" name="Content Placeholder 3">
            <a:extLst>
              <a:ext uri="{FF2B5EF4-FFF2-40B4-BE49-F238E27FC236}">
                <a16:creationId xmlns:a16="http://schemas.microsoft.com/office/drawing/2014/main" id="{13072EF9-DF61-8D4B-8D56-7253BA2C38A9}"/>
              </a:ext>
            </a:extLst>
          </p:cNvPr>
          <p:cNvSpPr txBox="1">
            <a:spLocks/>
          </p:cNvSpPr>
          <p:nvPr/>
        </p:nvSpPr>
        <p:spPr>
          <a:xfrm>
            <a:off x="358029" y="4802031"/>
            <a:ext cx="7131569" cy="246221"/>
          </a:xfrm>
          <a:prstGeom prst="rect">
            <a:avLst/>
          </a:prstGeom>
          <a:noFill/>
        </p:spPr>
        <p:txBody>
          <a:bodyPr wrap="square" rtlCol="0">
            <a:spAutoFit/>
          </a:bodyPr>
          <a:lstStyle/>
          <a:p>
            <a:pPr defTabSz="608585"/>
            <a:r>
              <a:rPr lang="en-US" sz="1000" dirty="0">
                <a:latin typeface="Arial "/>
                <a:cs typeface="Arial Narrow"/>
              </a:rPr>
              <a:t>See important disclosures on the following slide and at the end of this presentation.</a:t>
            </a:r>
            <a:endParaRPr lang="en-US" sz="1000" dirty="0">
              <a:cs typeface="Arial"/>
            </a:endParaRPr>
          </a:p>
        </p:txBody>
      </p:sp>
      <p:sp>
        <p:nvSpPr>
          <p:cNvPr id="4" name="Content Placeholder 12">
            <a:extLst>
              <a:ext uri="{FF2B5EF4-FFF2-40B4-BE49-F238E27FC236}">
                <a16:creationId xmlns:a16="http://schemas.microsoft.com/office/drawing/2014/main" id="{E85968D4-1B56-8628-6064-7F307AA25034}"/>
              </a:ext>
            </a:extLst>
          </p:cNvPr>
          <p:cNvSpPr txBox="1">
            <a:spLocks/>
          </p:cNvSpPr>
          <p:nvPr/>
        </p:nvSpPr>
        <p:spPr>
          <a:xfrm>
            <a:off x="396503" y="1883411"/>
            <a:ext cx="1725672" cy="669712"/>
          </a:xfrm>
          <a:prstGeom prst="rect">
            <a:avLst/>
          </a:prstGeom>
        </p:spPr>
        <p:txBody>
          <a:bodyPr/>
          <a:lstStyle>
            <a:lvl1pPr marL="112713" indent="-112713" algn="l" defTabSz="457200"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75" indent="-187325" algn="l" defTabSz="457200"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25" indent="-241300" algn="l" defTabSz="457200"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7796" lvl="1" indent="0">
              <a:spcBef>
                <a:spcPts val="0"/>
              </a:spcBef>
              <a:buNone/>
            </a:pPr>
            <a:r>
              <a:rPr lang="en-US" sz="1600" b="1" dirty="0">
                <a:latin typeface="Georgia Pro" panose="02040502050405020303" pitchFamily="18" charset="0"/>
              </a:rPr>
              <a:t>For more information, call 844-622-2133</a:t>
            </a:r>
          </a:p>
        </p:txBody>
      </p:sp>
      <p:pic>
        <p:nvPicPr>
          <p:cNvPr id="6" name="Picture 166">
            <a:extLst>
              <a:ext uri="{FF2B5EF4-FFF2-40B4-BE49-F238E27FC236}">
                <a16:creationId xmlns:a16="http://schemas.microsoft.com/office/drawing/2014/main" id="{4139FB1F-3C0A-8518-A66A-498913BD965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57022" y="1852470"/>
            <a:ext cx="347153" cy="497586"/>
          </a:xfrm>
          <a:prstGeom prst="rect">
            <a:avLst/>
          </a:prstGeom>
        </p:spPr>
      </p:pic>
      <p:sp>
        <p:nvSpPr>
          <p:cNvPr id="8" name="Title 7">
            <a:extLst>
              <a:ext uri="{FF2B5EF4-FFF2-40B4-BE49-F238E27FC236}">
                <a16:creationId xmlns:a16="http://schemas.microsoft.com/office/drawing/2014/main" id="{68F61E78-35E9-05CE-DAA5-56C1057CE9F6}"/>
              </a:ext>
            </a:extLst>
          </p:cNvPr>
          <p:cNvSpPr>
            <a:spLocks noGrp="1"/>
          </p:cNvSpPr>
          <p:nvPr>
            <p:ph type="title"/>
          </p:nvPr>
        </p:nvSpPr>
        <p:spPr/>
        <p:txBody>
          <a:bodyPr/>
          <a:lstStyle/>
          <a:p>
            <a:r>
              <a:rPr lang="en-US" i="1" dirty="0"/>
              <a:t>[Managed advice </a:t>
            </a:r>
            <a:r>
              <a:rPr lang="en-US" sz="1200" i="1" baseline="85000" dirty="0"/>
              <a:t>®</a:t>
            </a:r>
            <a:r>
              <a:rPr lang="en-US" i="1" dirty="0"/>
              <a:t>]</a:t>
            </a:r>
            <a:r>
              <a:rPr lang="en-US" sz="1200" i="1" baseline="85000" dirty="0"/>
              <a:t>  </a:t>
            </a:r>
            <a:r>
              <a:rPr lang="en-US" i="1" dirty="0"/>
              <a:t>[Advisor Managed Advice  </a:t>
            </a:r>
            <a:r>
              <a:rPr lang="en-US" i="1" baseline="40000" dirty="0">
                <a:latin typeface="Times New Roman" panose="02020603050405020304" pitchFamily="18" charset="0"/>
                <a:cs typeface="Times New Roman" panose="02020603050405020304" pitchFamily="18" charset="0"/>
              </a:rPr>
              <a:t>℠</a:t>
            </a:r>
            <a:r>
              <a:rPr lang="en-US" i="1" dirty="0">
                <a:cs typeface="Times New Roman" panose="02020603050405020304" pitchFamily="18" charset="0"/>
              </a:rPr>
              <a:t>]</a:t>
            </a:r>
            <a:endParaRPr lang="en-US" dirty="0"/>
          </a:p>
        </p:txBody>
      </p:sp>
    </p:spTree>
    <p:extLst>
      <p:ext uri="{BB962C8B-B14F-4D97-AF65-F5344CB8AC3E}">
        <p14:creationId xmlns:p14="http://schemas.microsoft.com/office/powerpoint/2010/main" val="264271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E9331F-1911-1946-8443-8D6F1A2D602C}"/>
              </a:ext>
            </a:extLst>
          </p:cNvPr>
          <p:cNvSpPr>
            <a:spLocks noGrp="1"/>
          </p:cNvSpPr>
          <p:nvPr>
            <p:ph type="title"/>
          </p:nvPr>
        </p:nvSpPr>
        <p:spPr/>
        <p:txBody>
          <a:bodyPr/>
          <a:lstStyle/>
          <a:p>
            <a:r>
              <a:rPr lang="en-US" i="1" dirty="0"/>
              <a:t>MANAGED ADVICE </a:t>
            </a:r>
            <a:r>
              <a:rPr lang="en-US" baseline="30000" dirty="0"/>
              <a:t>®</a:t>
            </a:r>
            <a:r>
              <a:rPr lang="en-US" dirty="0"/>
              <a:t> DISCLOSURES</a:t>
            </a:r>
          </a:p>
        </p:txBody>
      </p:sp>
      <p:sp>
        <p:nvSpPr>
          <p:cNvPr id="9" name="Text Placeholder 8">
            <a:extLst>
              <a:ext uri="{FF2B5EF4-FFF2-40B4-BE49-F238E27FC236}">
                <a16:creationId xmlns:a16="http://schemas.microsoft.com/office/drawing/2014/main" id="{AD8A830B-77C9-C749-9D0B-EFE1EFEF8ACF}"/>
              </a:ext>
            </a:extLst>
          </p:cNvPr>
          <p:cNvSpPr>
            <a:spLocks noGrp="1"/>
          </p:cNvSpPr>
          <p:nvPr>
            <p:ph type="body" sz="quarter" idx="15"/>
          </p:nvPr>
        </p:nvSpPr>
        <p:spPr>
          <a:xfrm>
            <a:off x="368299" y="1804988"/>
            <a:ext cx="8468723" cy="2656480"/>
          </a:xfrm>
        </p:spPr>
        <p:txBody>
          <a:bodyPr/>
          <a:lstStyle/>
          <a:p>
            <a:r>
              <a:rPr lang="en-US" sz="1000" dirty="0"/>
              <a:t>Transamerica's </a:t>
            </a:r>
            <a:r>
              <a:rPr lang="en-US" sz="1000" i="1" dirty="0"/>
              <a:t>Advice Services </a:t>
            </a:r>
            <a:r>
              <a:rPr lang="en-US" sz="1000" dirty="0"/>
              <a:t>includes </a:t>
            </a:r>
            <a:r>
              <a:rPr lang="en-US" sz="1000" i="1" dirty="0"/>
              <a:t>Managed Advice</a:t>
            </a:r>
            <a:r>
              <a:rPr lang="en-US" sz="1000" baseline="30000" dirty="0"/>
              <a:t>®</a:t>
            </a:r>
            <a:r>
              <a:rPr lang="en-US" sz="1000" dirty="0"/>
              <a:t> and </a:t>
            </a:r>
            <a:r>
              <a:rPr lang="en-US" sz="1000" i="1" dirty="0"/>
              <a:t>Advisor Managed Advice</a:t>
            </a:r>
            <a:r>
              <a:rPr lang="en-US" sz="1000" i="1" dirty="0">
                <a:latin typeface="Times New Roman" panose="02020603050405020304" pitchFamily="18" charset="0"/>
                <a:cs typeface="Times New Roman" panose="02020603050405020304" pitchFamily="18" charset="0"/>
              </a:rPr>
              <a:t>℠</a:t>
            </a:r>
            <a:r>
              <a:rPr lang="en-US" sz="1000" dirty="0"/>
              <a:t>. The </a:t>
            </a:r>
            <a:r>
              <a:rPr lang="en-US" sz="1000" i="1" dirty="0"/>
              <a:t>Managed Advice</a:t>
            </a:r>
            <a:r>
              <a:rPr lang="en-US" sz="1000" baseline="30000" dirty="0"/>
              <a:t>®</a:t>
            </a:r>
            <a:r>
              <a:rPr lang="en-US" sz="1000" dirty="0"/>
              <a:t> service is available within  employer-sponsored plans and individual retirement accounts (“IRAs”)  and is offered through Transamerica Retirement Advisors, LLC (“TRA”), an SEC-registered investment advisor. In a retirement plan, the investment options used in </a:t>
            </a:r>
            <a:r>
              <a:rPr lang="en-US" sz="1000" i="1" dirty="0"/>
              <a:t>Managed Advice</a:t>
            </a:r>
            <a:r>
              <a:rPr lang="en-US" sz="1000" baseline="30000" dirty="0"/>
              <a:t>®</a:t>
            </a:r>
            <a:r>
              <a:rPr lang="en-US" sz="1000" i="1" dirty="0"/>
              <a:t> </a:t>
            </a:r>
            <a:r>
              <a:rPr lang="en-US" sz="1000" dirty="0"/>
              <a:t>are selected by your plan sponsor/plan fiduciary. In an IRA, the investment options used in </a:t>
            </a:r>
            <a:r>
              <a:rPr lang="en-US" sz="1000" i="1" dirty="0"/>
              <a:t>Managed Advice</a:t>
            </a:r>
            <a:r>
              <a:rPr lang="en-US" sz="1000" baseline="30000" dirty="0"/>
              <a:t>®</a:t>
            </a:r>
            <a:r>
              <a:rPr lang="en-US" sz="1000" i="1" dirty="0"/>
              <a:t> </a:t>
            </a:r>
            <a:r>
              <a:rPr lang="en-US" sz="1000" dirty="0"/>
              <a:t>have been selected by an independent, third-party registered investment advisor, which acts as a fiduciary for lineup selection. The </a:t>
            </a:r>
            <a:r>
              <a:rPr lang="en-US" sz="1000" i="1" dirty="0"/>
              <a:t>Advisor Managed Advice</a:t>
            </a:r>
            <a:r>
              <a:rPr lang="en-US" sz="1000" i="1" dirty="0">
                <a:latin typeface="Times New Roman" panose="02020603050405020304" pitchFamily="18" charset="0"/>
                <a:cs typeface="Times New Roman" panose="02020603050405020304" pitchFamily="18" charset="0"/>
              </a:rPr>
              <a:t>℠</a:t>
            </a:r>
            <a:r>
              <a:rPr lang="en-US" sz="1000" dirty="0"/>
              <a:t> service is offered through your retirement plan's third-party registered investment advisor and TRA, and investment options are selected by your plan sponsor/plan fiduciary. Neither TRA nor Advice Services provide advice for, recommend allocations of, or manage individual stocks, self-directed brokerage accounts, or employer-directed monies, even if they are available for investment in a plan or account. Transamerica Retirement Solutions and TRA are affiliated companies. Morningstar Investment Management, LLC</a:t>
            </a:r>
            <a:r>
              <a:rPr lang="en-US" sz="1000" baseline="30000" dirty="0"/>
              <a:t>®</a:t>
            </a:r>
            <a:r>
              <a:rPr lang="en-US" sz="1000" dirty="0"/>
              <a:t>, a wholly-owned subsidiary of Morningstar Inc. is an SEC-registered investment advisor that serves as an independent financial expert and provides the underlying investment advice methodology for Advice Services. Neither Morningstar nor your plan's third-party registered investment adviser (as applicable) is affiliated with any Transamerica companies. Please see the Advice Services agreement as applicable for more information on the terms and conditions that apply, as well as the information provided to you in Form ADV Part 2A. Investment return and principal value will fluctuate with market conditions, and you may lose money.</a:t>
            </a:r>
          </a:p>
          <a:p>
            <a:endParaRPr lang="en-US" sz="1000" dirty="0">
              <a:solidFill>
                <a:schemeClr val="bg2"/>
              </a:solidFill>
            </a:endParaRPr>
          </a:p>
        </p:txBody>
      </p:sp>
      <p:sp>
        <p:nvSpPr>
          <p:cNvPr id="2" name="Slide Number Placeholder 1">
            <a:extLst>
              <a:ext uri="{FF2B5EF4-FFF2-40B4-BE49-F238E27FC236}">
                <a16:creationId xmlns:a16="http://schemas.microsoft.com/office/drawing/2014/main" id="{FDA6A34D-4B1D-B844-8C91-F56113495B86}"/>
              </a:ext>
            </a:extLst>
          </p:cNvPr>
          <p:cNvSpPr>
            <a:spLocks noGrp="1"/>
          </p:cNvSpPr>
          <p:nvPr>
            <p:ph type="sldNum" sz="quarter" idx="10"/>
          </p:nvPr>
        </p:nvSpPr>
        <p:spPr/>
        <p:txBody>
          <a:bodyPr/>
          <a:lstStyle/>
          <a:p>
            <a:fld id="{B860EA5E-C501-EE46-95BA-D6951046621D}" type="slidenum">
              <a:rPr lang="en-US" smtClean="0"/>
              <a:pPr/>
              <a:t>34</a:t>
            </a:fld>
            <a:endParaRPr lang="en-US" dirty="0"/>
          </a:p>
        </p:txBody>
      </p:sp>
    </p:spTree>
    <p:extLst>
      <p:ext uri="{BB962C8B-B14F-4D97-AF65-F5344CB8AC3E}">
        <p14:creationId xmlns:p14="http://schemas.microsoft.com/office/powerpoint/2010/main" val="182833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CD7F71-1797-5841-91CB-05FC32E21ED9}"/>
              </a:ext>
            </a:extLst>
          </p:cNvPr>
          <p:cNvSpPr>
            <a:spLocks noGrp="1"/>
          </p:cNvSpPr>
          <p:nvPr>
            <p:ph type="sldNum" sz="quarter" idx="10"/>
          </p:nvPr>
        </p:nvSpPr>
        <p:spPr/>
        <p:txBody>
          <a:bodyPr/>
          <a:lstStyle/>
          <a:p>
            <a:fld id="{B860EA5E-C501-EE46-95BA-D6951046621D}" type="slidenum">
              <a:rPr lang="en-US" smtClean="0"/>
              <a:t>35</a:t>
            </a:fld>
            <a:endParaRPr lang="en-US" dirty="0"/>
          </a:p>
        </p:txBody>
      </p:sp>
      <p:pic>
        <p:nvPicPr>
          <p:cNvPr id="3" name="Picture 2">
            <a:extLst>
              <a:ext uri="{FF2B5EF4-FFF2-40B4-BE49-F238E27FC236}">
                <a16:creationId xmlns:a16="http://schemas.microsoft.com/office/drawing/2014/main" id="{0FB50A37-2DA2-FDB7-277C-9BCA997B469B}"/>
              </a:ext>
            </a:extLst>
          </p:cNvPr>
          <p:cNvPicPr>
            <a:picLocks noChangeAspect="1"/>
          </p:cNvPicPr>
          <p:nvPr/>
        </p:nvPicPr>
        <p:blipFill>
          <a:blip r:embed="rId3" cstate="screen">
            <a:extLst>
              <a:ext uri="{28A0092B-C50C-407E-A947-70E740481C1C}">
                <a14:useLocalDpi xmlns:a14="http://schemas.microsoft.com/office/drawing/2010/main"/>
              </a:ext>
            </a:extLst>
          </a:blip>
          <a:srcRect l="636" r="55728" b="268"/>
          <a:stretch/>
        </p:blipFill>
        <p:spPr>
          <a:xfrm>
            <a:off x="-9072" y="-3175"/>
            <a:ext cx="4005742" cy="5149850"/>
          </a:xfrm>
          <a:custGeom>
            <a:avLst/>
            <a:gdLst>
              <a:gd name="connsiteX0" fmla="*/ 901303 w 4005742"/>
              <a:gd name="connsiteY0" fmla="*/ 0 h 5149850"/>
              <a:gd name="connsiteX1" fmla="*/ 4005742 w 4005742"/>
              <a:gd name="connsiteY1" fmla="*/ 1763 h 5149850"/>
              <a:gd name="connsiteX2" fmla="*/ 2632914 w 4005742"/>
              <a:gd name="connsiteY2" fmla="*/ 4055113 h 5149850"/>
              <a:gd name="connsiteX3" fmla="*/ 2267481 w 4005742"/>
              <a:gd name="connsiteY3" fmla="*/ 5146117 h 5149850"/>
              <a:gd name="connsiteX4" fmla="*/ 0 w 4005742"/>
              <a:gd name="connsiteY4" fmla="*/ 5149850 h 5149850"/>
              <a:gd name="connsiteX5" fmla="*/ 16 w 4005742"/>
              <a:gd name="connsiteY5" fmla="*/ 2637820 h 5149850"/>
              <a:gd name="connsiteX6" fmla="*/ 901303 w 4005742"/>
              <a:gd name="connsiteY6" fmla="*/ 0 h 51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5742" h="5149850">
                <a:moveTo>
                  <a:pt x="901303" y="0"/>
                </a:moveTo>
                <a:lnTo>
                  <a:pt x="4005742" y="1763"/>
                </a:lnTo>
                <a:lnTo>
                  <a:pt x="2632914" y="4055113"/>
                </a:lnTo>
                <a:lnTo>
                  <a:pt x="2267481" y="5146117"/>
                </a:lnTo>
                <a:lnTo>
                  <a:pt x="0" y="5149850"/>
                </a:lnTo>
                <a:cubicBezTo>
                  <a:pt x="5" y="4312507"/>
                  <a:pt x="11" y="3475164"/>
                  <a:pt x="16" y="2637820"/>
                </a:cubicBezTo>
                <a:lnTo>
                  <a:pt x="901303" y="0"/>
                </a:lnTo>
                <a:close/>
              </a:path>
            </a:pathLst>
          </a:custGeom>
        </p:spPr>
      </p:pic>
      <p:sp>
        <p:nvSpPr>
          <p:cNvPr id="4" name="Shape 258">
            <a:extLst>
              <a:ext uri="{FF2B5EF4-FFF2-40B4-BE49-F238E27FC236}">
                <a16:creationId xmlns:a16="http://schemas.microsoft.com/office/drawing/2014/main" id="{50AF1FD1-1327-3F5D-24D0-CB2B40534605}"/>
              </a:ext>
            </a:extLst>
          </p:cNvPr>
          <p:cNvSpPr/>
          <p:nvPr/>
        </p:nvSpPr>
        <p:spPr>
          <a:xfrm flipV="1">
            <a:off x="0" y="0"/>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3"/>
          </a:solidFill>
          <a:ln w="12700">
            <a:miter lim="400000"/>
          </a:ln>
        </p:spPr>
        <p:txBody>
          <a:bodyPr lIns="50800" tIns="50800" rIns="50800" bIns="50800" anchor="ctr"/>
          <a:lstStyle/>
          <a:p>
            <a:pPr marL="0" marR="0" lvl="0" indent="0" algn="l" defTabSz="6858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3200" b="0" i="0" u="none" strike="noStrike" kern="1200" cap="none" spc="0" normalizeH="0" baseline="0" noProof="0" dirty="0">
              <a:ln>
                <a:noFill/>
              </a:ln>
              <a:solidFill>
                <a:srgbClr val="EE0000"/>
              </a:solidFill>
              <a:effectLst/>
              <a:uLnTx/>
              <a:uFillTx/>
              <a:latin typeface="Arial" panose="020B0604020202020204"/>
              <a:ea typeface="+mn-ea"/>
              <a:cs typeface="+mn-cs"/>
            </a:endParaRPr>
          </a:p>
        </p:txBody>
      </p:sp>
      <p:sp>
        <p:nvSpPr>
          <p:cNvPr id="7" name="Title 2">
            <a:extLst>
              <a:ext uri="{FF2B5EF4-FFF2-40B4-BE49-F238E27FC236}">
                <a16:creationId xmlns:a16="http://schemas.microsoft.com/office/drawing/2014/main" id="{49B57244-FFAB-9586-C070-396DE601502A}"/>
              </a:ext>
            </a:extLst>
          </p:cNvPr>
          <p:cNvSpPr>
            <a:spLocks noGrp="1"/>
          </p:cNvSpPr>
          <p:nvPr>
            <p:ph type="title"/>
          </p:nvPr>
        </p:nvSpPr>
        <p:spPr>
          <a:xfrm>
            <a:off x="3624067" y="1480504"/>
            <a:ext cx="4153191" cy="320913"/>
          </a:xfrm>
        </p:spPr>
        <p:txBody>
          <a:bodyPr/>
          <a:lstStyle/>
          <a:p>
            <a:r>
              <a:rPr lang="en-US" i="1" dirty="0"/>
              <a:t>SECUREPATH FOR LIfe </a:t>
            </a:r>
            <a:r>
              <a:rPr lang="en-US" sz="1200" i="1" baseline="75000" dirty="0"/>
              <a:t>®</a:t>
            </a:r>
            <a:endParaRPr lang="en-US" i="1" baseline="75000" dirty="0"/>
          </a:p>
        </p:txBody>
      </p:sp>
      <p:sp>
        <p:nvSpPr>
          <p:cNvPr id="8" name="TextBox 7">
            <a:extLst>
              <a:ext uri="{FF2B5EF4-FFF2-40B4-BE49-F238E27FC236}">
                <a16:creationId xmlns:a16="http://schemas.microsoft.com/office/drawing/2014/main" id="{A396AB20-937B-0077-73DE-AB583D65F133}"/>
              </a:ext>
            </a:extLst>
          </p:cNvPr>
          <p:cNvSpPr txBox="1"/>
          <p:nvPr/>
        </p:nvSpPr>
        <p:spPr>
          <a:xfrm>
            <a:off x="3283137" y="1944125"/>
            <a:ext cx="5367378" cy="3016472"/>
          </a:xfrm>
          <a:prstGeom prst="rect">
            <a:avLst/>
          </a:prstGeom>
          <a:noFill/>
        </p:spPr>
        <p:txBody>
          <a:bodyPr wrap="square" lIns="0" tIns="0" rIns="0" bIns="0" rtlCol="0">
            <a:noAutofit/>
          </a:bodyPr>
          <a:lstStyle/>
          <a:p>
            <a:pPr marL="628650" lvl="1" indent="-171450">
              <a:spcBef>
                <a:spcPts val="800"/>
              </a:spcBef>
              <a:buSzPct val="85000"/>
              <a:buFont typeface="Arial" panose="020B0604020202020204" pitchFamily="34" charset="0"/>
              <a:buChar char="•"/>
            </a:pPr>
            <a:r>
              <a:rPr lang="en-US" sz="1200" dirty="0"/>
              <a:t>Designed for participants age 50+</a:t>
            </a:r>
          </a:p>
          <a:p>
            <a:pPr marL="628650" lvl="1" indent="-171450">
              <a:spcBef>
                <a:spcPts val="800"/>
              </a:spcBef>
              <a:buSzPct val="85000"/>
              <a:buFont typeface="Arial" panose="020B0604020202020204" pitchFamily="34" charset="0"/>
              <a:buChar char="•"/>
            </a:pPr>
            <a:r>
              <a:rPr lang="en-US" sz="1200" dirty="0"/>
              <a:t>Guaranteed withdrawals for life (if excess withdrawals reduce the income base to zero, the benefit will terminate)</a:t>
            </a:r>
          </a:p>
          <a:p>
            <a:pPr marL="628650" lvl="1" indent="-171450">
              <a:spcBef>
                <a:spcPts val="800"/>
              </a:spcBef>
              <a:buSzPct val="85000"/>
              <a:buFont typeface="Arial" panose="020B0604020202020204" pitchFamily="34" charset="0"/>
              <a:buChar char="•"/>
            </a:pPr>
            <a:r>
              <a:rPr lang="en-US" sz="1200" dirty="0"/>
              <a:t>Protection against market volatility</a:t>
            </a:r>
          </a:p>
          <a:p>
            <a:pPr marL="628650" lvl="1" indent="-171450">
              <a:spcBef>
                <a:spcPts val="800"/>
              </a:spcBef>
              <a:buSzPct val="85000"/>
              <a:buFont typeface="Arial" panose="020B0604020202020204" pitchFamily="34" charset="0"/>
              <a:buChar char="•"/>
            </a:pPr>
            <a:r>
              <a:rPr lang="en-US" sz="1200" dirty="0"/>
              <a:t>An investment option that matches an underlying target date fund</a:t>
            </a:r>
          </a:p>
          <a:p>
            <a:pPr marL="628650" lvl="1" indent="-171450">
              <a:spcBef>
                <a:spcPts val="800"/>
              </a:spcBef>
              <a:buSzPct val="85000"/>
              <a:buFont typeface="Arial" panose="020B0604020202020204" pitchFamily="34" charset="0"/>
              <a:buChar char="•"/>
            </a:pPr>
            <a:r>
              <a:rPr lang="en-US" sz="1200" dirty="0"/>
              <a:t>You cannot transfer among other investment options without </a:t>
            </a:r>
            <a:br>
              <a:rPr lang="en-US" sz="1200" dirty="0"/>
            </a:br>
            <a:r>
              <a:rPr lang="en-US" sz="1200" dirty="0"/>
              <a:t>terminating benefit</a:t>
            </a:r>
          </a:p>
          <a:p>
            <a:pPr marL="628650" lvl="1" indent="-171450">
              <a:spcBef>
                <a:spcPts val="800"/>
              </a:spcBef>
              <a:buSzPct val="85000"/>
              <a:buFont typeface="Arial" panose="020B0604020202020204" pitchFamily="34" charset="0"/>
              <a:buChar char="•"/>
            </a:pPr>
            <a:r>
              <a:rPr lang="en-US" sz="1200" dirty="0"/>
              <a:t>Current costs range from 0.13% – 0.15% for underlying fund </a:t>
            </a:r>
            <a:br>
              <a:rPr lang="en-US" sz="1200" dirty="0"/>
            </a:br>
            <a:r>
              <a:rPr lang="en-US" sz="1200" dirty="0"/>
              <a:t>charges, plus the 1.45% annual expenses for insurance features </a:t>
            </a:r>
            <a:br>
              <a:rPr lang="en-US" sz="1200" dirty="0"/>
            </a:br>
            <a:r>
              <a:rPr lang="en-US" sz="1200" dirty="0"/>
              <a:t>and administration</a:t>
            </a:r>
          </a:p>
        </p:txBody>
      </p:sp>
      <p:sp>
        <p:nvSpPr>
          <p:cNvPr id="9" name="TextBox 8">
            <a:extLst>
              <a:ext uri="{FF2B5EF4-FFF2-40B4-BE49-F238E27FC236}">
                <a16:creationId xmlns:a16="http://schemas.microsoft.com/office/drawing/2014/main" id="{0129B684-E116-EAE6-9647-057C72CDD520}"/>
              </a:ext>
            </a:extLst>
          </p:cNvPr>
          <p:cNvSpPr txBox="1"/>
          <p:nvPr/>
        </p:nvSpPr>
        <p:spPr>
          <a:xfrm>
            <a:off x="3663587" y="4701889"/>
            <a:ext cx="4606477" cy="369332"/>
          </a:xfrm>
          <a:prstGeom prst="rect">
            <a:avLst/>
          </a:prstGeom>
          <a:noFill/>
        </p:spPr>
        <p:txBody>
          <a:bodyPr wrap="square">
            <a:spAutoFit/>
          </a:bodyPr>
          <a:lstStyle/>
          <a:p>
            <a:r>
              <a:rPr lang="en-US" sz="900" dirty="0">
                <a:cs typeface="Arial"/>
              </a:rPr>
              <a:t>Guarantees are subject to the claims-paying ability of the issuing insurance company. See important disclosures on the following slide.</a:t>
            </a:r>
          </a:p>
        </p:txBody>
      </p:sp>
    </p:spTree>
    <p:extLst>
      <p:ext uri="{BB962C8B-B14F-4D97-AF65-F5344CB8AC3E}">
        <p14:creationId xmlns:p14="http://schemas.microsoft.com/office/powerpoint/2010/main" val="2311680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E9331F-1911-1946-8443-8D6F1A2D602C}"/>
              </a:ext>
            </a:extLst>
          </p:cNvPr>
          <p:cNvSpPr>
            <a:spLocks noGrp="1"/>
          </p:cNvSpPr>
          <p:nvPr>
            <p:ph type="title"/>
          </p:nvPr>
        </p:nvSpPr>
        <p:spPr/>
        <p:txBody>
          <a:bodyPr/>
          <a:lstStyle/>
          <a:p>
            <a:r>
              <a:rPr lang="en-US" i="1" dirty="0"/>
              <a:t>SECUREPATH FOR LIFE </a:t>
            </a:r>
            <a:r>
              <a:rPr lang="en-US" baseline="30000" dirty="0"/>
              <a:t>®</a:t>
            </a:r>
            <a:r>
              <a:rPr lang="en-US" dirty="0"/>
              <a:t> DISCLOSURES</a:t>
            </a:r>
          </a:p>
        </p:txBody>
      </p:sp>
      <p:sp>
        <p:nvSpPr>
          <p:cNvPr id="9" name="Text Placeholder 8">
            <a:extLst>
              <a:ext uri="{FF2B5EF4-FFF2-40B4-BE49-F238E27FC236}">
                <a16:creationId xmlns:a16="http://schemas.microsoft.com/office/drawing/2014/main" id="{AD8A830B-77C9-C749-9D0B-EFE1EFEF8ACF}"/>
              </a:ext>
            </a:extLst>
          </p:cNvPr>
          <p:cNvSpPr>
            <a:spLocks noGrp="1"/>
          </p:cNvSpPr>
          <p:nvPr>
            <p:ph type="body" sz="quarter" idx="15"/>
          </p:nvPr>
        </p:nvSpPr>
        <p:spPr>
          <a:xfrm>
            <a:off x="368299" y="1804988"/>
            <a:ext cx="8070307" cy="2192854"/>
          </a:xfrm>
        </p:spPr>
        <p:txBody>
          <a:bodyPr/>
          <a:lstStyle/>
          <a:p>
            <a:r>
              <a:rPr lang="en-US" sz="1000" i="1" dirty="0"/>
              <a:t>SecurePath for Life</a:t>
            </a:r>
            <a:r>
              <a:rPr lang="en-US" sz="1000" baseline="30000" dirty="0"/>
              <a:t>®</a:t>
            </a:r>
            <a:r>
              <a:rPr lang="en-US" sz="1000" dirty="0"/>
              <a:t> consists of a group variable annuity contract, which offers certain guaranteed lifetime withdrawal benefits to participants. Although </a:t>
            </a:r>
            <a:r>
              <a:rPr lang="en-US" sz="1000" i="1" dirty="0"/>
              <a:t>SecurePath for Life</a:t>
            </a:r>
            <a:r>
              <a:rPr lang="en-US" sz="1000" baseline="30000" dirty="0"/>
              <a:t>®</a:t>
            </a:r>
            <a:r>
              <a:rPr lang="en-US" sz="1000" dirty="0"/>
              <a:t> provides a guaranteed income base as well as a guaranteed income amount consisting of a guaranteed lifetime withdrawal benefit, the investment options available under the product are variable investments and may lose value. Certain withdrawals will reduce a participant’s income base, and therefore the guaranteed income amount. A plan sponsor may exercise certain rights under the group variable annuity contract that may terminate the guaranteed lifetime withdrawal benefits available to participants, including termination of the contract, termination of the plan, or the transfer of the assets left under the contract to another investment fund. Guarantees are subject to the terms and conditions set forth in the contract and the prospectus. By objectively describing the features of the </a:t>
            </a:r>
            <a:r>
              <a:rPr lang="en-US" sz="1000" i="1" dirty="0"/>
              <a:t>SecurePath for Life</a:t>
            </a:r>
            <a:r>
              <a:rPr lang="en-US" sz="1000" baseline="30000" dirty="0"/>
              <a:t>®</a:t>
            </a:r>
            <a:r>
              <a:rPr lang="en-US" sz="1000" dirty="0"/>
              <a:t> product without naming the specific underlying funds of the product, Transamerica does not intend to provide an investment recommendation. </a:t>
            </a:r>
          </a:p>
          <a:p>
            <a:endParaRPr lang="en-US" sz="1000" dirty="0"/>
          </a:p>
          <a:p>
            <a:r>
              <a:rPr lang="en-US" sz="1000" dirty="0"/>
              <a:t>Group annuity contracts are issued by Transamerica Life Insurance Company (TLIC), 4333 Edgewood Road, NE, Cedar Rapids, Iowa 52499, which is licensed and offers products in all states, except New York. Guarantees of withdrawals provided under </a:t>
            </a:r>
            <a:r>
              <a:rPr lang="en-US" sz="1000" i="1" dirty="0"/>
              <a:t>SecurePath for Life</a:t>
            </a:r>
            <a:r>
              <a:rPr lang="en-US" sz="1000" baseline="30000" dirty="0"/>
              <a:t>®</a:t>
            </a:r>
            <a:r>
              <a:rPr lang="en-US" sz="1000" dirty="0"/>
              <a:t>  are supported by TLIC’s general account and are based on the claims-paying ability of TLIC. Group annuity contracts issued in New York are issued by Transamerica Financial Life Insurance Company (TFLIC), 440 Mamaroneck Avenue, Harrison, NY 10528, which is licensed in New York. Guarantees of withdrawals provided under </a:t>
            </a:r>
            <a:r>
              <a:rPr lang="en-US" sz="1000" i="1" dirty="0"/>
              <a:t>SecurePath for Life</a:t>
            </a:r>
            <a:r>
              <a:rPr lang="en-US" sz="1000" baseline="30000" dirty="0"/>
              <a:t>®</a:t>
            </a:r>
            <a:r>
              <a:rPr lang="en-US" sz="1000" dirty="0"/>
              <a:t> are supported by TFLIC’s general account and are contingent on the claims-paying ability of TFLIC. Product features and availability may differ by state. PSPL10TLICNC and PSPL09TFLICNC.</a:t>
            </a:r>
          </a:p>
        </p:txBody>
      </p:sp>
      <p:sp>
        <p:nvSpPr>
          <p:cNvPr id="2" name="Slide Number Placeholder 1">
            <a:extLst>
              <a:ext uri="{FF2B5EF4-FFF2-40B4-BE49-F238E27FC236}">
                <a16:creationId xmlns:a16="http://schemas.microsoft.com/office/drawing/2014/main" id="{FDA6A34D-4B1D-B844-8C91-F56113495B86}"/>
              </a:ext>
            </a:extLst>
          </p:cNvPr>
          <p:cNvSpPr>
            <a:spLocks noGrp="1"/>
          </p:cNvSpPr>
          <p:nvPr>
            <p:ph type="sldNum" sz="quarter" idx="10"/>
          </p:nvPr>
        </p:nvSpPr>
        <p:spPr/>
        <p:txBody>
          <a:bodyPr/>
          <a:lstStyle/>
          <a:p>
            <a:fld id="{B860EA5E-C501-EE46-95BA-D6951046621D}" type="slidenum">
              <a:rPr lang="en-US" smtClean="0"/>
              <a:pPr/>
              <a:t>36</a:t>
            </a:fld>
            <a:endParaRPr lang="en-US" dirty="0"/>
          </a:p>
        </p:txBody>
      </p:sp>
    </p:spTree>
    <p:extLst>
      <p:ext uri="{BB962C8B-B14F-4D97-AF65-F5344CB8AC3E}">
        <p14:creationId xmlns:p14="http://schemas.microsoft.com/office/powerpoint/2010/main" val="34837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CD7F71-1797-5841-91CB-05FC32E21ED9}"/>
              </a:ext>
            </a:extLst>
          </p:cNvPr>
          <p:cNvSpPr>
            <a:spLocks noGrp="1"/>
          </p:cNvSpPr>
          <p:nvPr>
            <p:ph type="sldNum" sz="quarter" idx="10"/>
          </p:nvPr>
        </p:nvSpPr>
        <p:spPr/>
        <p:txBody>
          <a:bodyPr/>
          <a:lstStyle/>
          <a:p>
            <a:fld id="{B860EA5E-C501-EE46-95BA-D6951046621D}" type="slidenum">
              <a:rPr lang="en-US" smtClean="0"/>
              <a:t>37</a:t>
            </a:fld>
            <a:endParaRPr lang="en-US" dirty="0"/>
          </a:p>
        </p:txBody>
      </p:sp>
      <p:sp>
        <p:nvSpPr>
          <p:cNvPr id="6" name="Content Placeholder 3">
            <a:extLst>
              <a:ext uri="{FF2B5EF4-FFF2-40B4-BE49-F238E27FC236}">
                <a16:creationId xmlns:a16="http://schemas.microsoft.com/office/drawing/2014/main" id="{C78B2726-9350-B545-BD94-DCD17F191C6C}"/>
              </a:ext>
            </a:extLst>
          </p:cNvPr>
          <p:cNvSpPr txBox="1">
            <a:spLocks/>
          </p:cNvSpPr>
          <p:nvPr/>
        </p:nvSpPr>
        <p:spPr>
          <a:xfrm>
            <a:off x="3529584" y="4433728"/>
            <a:ext cx="4954742" cy="646331"/>
          </a:xfrm>
          <a:prstGeom prst="rect">
            <a:avLst/>
          </a:prstGeom>
          <a:noFill/>
        </p:spPr>
        <p:txBody>
          <a:bodyPr wrap="square" rtlCol="0">
            <a:spAutoFit/>
          </a:bodyPr>
          <a:lstStyle/>
          <a:p>
            <a:r>
              <a:rPr lang="en-US" sz="900" dirty="0"/>
              <a:t>All investments involve risk, including loss of principal, and there is no guarantee of profits. Investors should carefully consider their objectives, risk tolerance, and time horizon before investing. There is no assurance that any investment will meet its stated objective. Please contact your financial professional if you have questions.</a:t>
            </a:r>
            <a:endParaRPr lang="en-US" sz="900" dirty="0">
              <a:cs typeface="Arial"/>
            </a:endParaRPr>
          </a:p>
        </p:txBody>
      </p:sp>
      <p:pic>
        <p:nvPicPr>
          <p:cNvPr id="10" name="Graphic 9">
            <a:extLst>
              <a:ext uri="{FF2B5EF4-FFF2-40B4-BE49-F238E27FC236}">
                <a16:creationId xmlns:a16="http://schemas.microsoft.com/office/drawing/2014/main" id="{045BE85C-8EE2-A744-B2DC-05CBEB55BFF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597184" y="3609076"/>
            <a:ext cx="376896" cy="369505"/>
          </a:xfrm>
          <a:prstGeom prst="rect">
            <a:avLst/>
          </a:prstGeom>
        </p:spPr>
      </p:pic>
      <p:sp>
        <p:nvSpPr>
          <p:cNvPr id="11" name="TextBox 10">
            <a:extLst>
              <a:ext uri="{FF2B5EF4-FFF2-40B4-BE49-F238E27FC236}">
                <a16:creationId xmlns:a16="http://schemas.microsoft.com/office/drawing/2014/main" id="{847404A3-43C4-B54E-B962-F1356733D960}"/>
              </a:ext>
            </a:extLst>
          </p:cNvPr>
          <p:cNvSpPr txBox="1"/>
          <p:nvPr/>
        </p:nvSpPr>
        <p:spPr>
          <a:xfrm>
            <a:off x="4022184" y="3676177"/>
            <a:ext cx="3767328" cy="235135"/>
          </a:xfrm>
          <a:prstGeom prst="rect">
            <a:avLst/>
          </a:prstGeom>
          <a:noFill/>
        </p:spPr>
        <p:txBody>
          <a:bodyPr wrap="square" lIns="0" tIns="0" rIns="0" bIns="0" rtlCol="0">
            <a:noAutofit/>
          </a:bodyPr>
          <a:lstStyle/>
          <a:p>
            <a:r>
              <a:rPr lang="en-US" sz="1400" dirty="0">
                <a:latin typeface="Arial" panose="020B0604020202020204" pitchFamily="34" charset="0"/>
                <a:cs typeface="Arial" panose="020B0604020202020204" pitchFamily="34" charset="0"/>
              </a:rPr>
              <a:t>Visit: </a:t>
            </a:r>
            <a:r>
              <a:rPr lang="en-US" sz="1400" b="1" dirty="0">
                <a:latin typeface="Arial" panose="020B0604020202020204" pitchFamily="34" charset="0"/>
                <a:cs typeface="Arial" panose="020B0604020202020204" pitchFamily="34" charset="0"/>
              </a:rPr>
              <a:t>transamerica.com/portal/[url]</a:t>
            </a:r>
          </a:p>
          <a:p>
            <a:endParaRPr lang="en-US" sz="1400" dirty="0">
              <a:latin typeface="Arial"/>
              <a:cs typeface="Arial"/>
            </a:endParaRPr>
          </a:p>
        </p:txBody>
      </p:sp>
      <p:pic>
        <p:nvPicPr>
          <p:cNvPr id="4" name="Picture 3">
            <a:extLst>
              <a:ext uri="{FF2B5EF4-FFF2-40B4-BE49-F238E27FC236}">
                <a16:creationId xmlns:a16="http://schemas.microsoft.com/office/drawing/2014/main" id="{6A4260E6-D35E-8582-F5BC-D175B1777836}"/>
              </a:ext>
            </a:extLst>
          </p:cNvPr>
          <p:cNvPicPr>
            <a:picLocks noChangeAspect="1"/>
          </p:cNvPicPr>
          <p:nvPr/>
        </p:nvPicPr>
        <p:blipFill>
          <a:blip r:embed="rId5" cstate="screen">
            <a:extLst>
              <a:ext uri="{28A0092B-C50C-407E-A947-70E740481C1C}">
                <a14:useLocalDpi xmlns:a14="http://schemas.microsoft.com/office/drawing/2010/main"/>
              </a:ext>
            </a:extLst>
          </a:blip>
          <a:srcRect l="1365" t="792" r="55469" b="792"/>
          <a:stretch/>
        </p:blipFill>
        <p:spPr>
          <a:xfrm>
            <a:off x="-9072" y="-3175"/>
            <a:ext cx="4005742" cy="5149850"/>
          </a:xfrm>
          <a:custGeom>
            <a:avLst/>
            <a:gdLst>
              <a:gd name="connsiteX0" fmla="*/ 901303 w 4005742"/>
              <a:gd name="connsiteY0" fmla="*/ 0 h 5149850"/>
              <a:gd name="connsiteX1" fmla="*/ 4005742 w 4005742"/>
              <a:gd name="connsiteY1" fmla="*/ 1763 h 5149850"/>
              <a:gd name="connsiteX2" fmla="*/ 2632914 w 4005742"/>
              <a:gd name="connsiteY2" fmla="*/ 4055113 h 5149850"/>
              <a:gd name="connsiteX3" fmla="*/ 2267481 w 4005742"/>
              <a:gd name="connsiteY3" fmla="*/ 5146117 h 5149850"/>
              <a:gd name="connsiteX4" fmla="*/ 0 w 4005742"/>
              <a:gd name="connsiteY4" fmla="*/ 5149850 h 5149850"/>
              <a:gd name="connsiteX5" fmla="*/ 16 w 4005742"/>
              <a:gd name="connsiteY5" fmla="*/ 2637820 h 5149850"/>
              <a:gd name="connsiteX6" fmla="*/ 901303 w 4005742"/>
              <a:gd name="connsiteY6" fmla="*/ 0 h 51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5742" h="5149850">
                <a:moveTo>
                  <a:pt x="901303" y="0"/>
                </a:moveTo>
                <a:lnTo>
                  <a:pt x="4005742" y="1763"/>
                </a:lnTo>
                <a:lnTo>
                  <a:pt x="2632914" y="4055113"/>
                </a:lnTo>
                <a:lnTo>
                  <a:pt x="2267481" y="5146117"/>
                </a:lnTo>
                <a:lnTo>
                  <a:pt x="0" y="5149850"/>
                </a:lnTo>
                <a:cubicBezTo>
                  <a:pt x="5" y="4312507"/>
                  <a:pt x="11" y="3475164"/>
                  <a:pt x="16" y="2637820"/>
                </a:cubicBezTo>
                <a:lnTo>
                  <a:pt x="901303" y="0"/>
                </a:lnTo>
                <a:close/>
              </a:path>
            </a:pathLst>
          </a:custGeom>
        </p:spPr>
      </p:pic>
      <p:sp>
        <p:nvSpPr>
          <p:cNvPr id="5" name="Shape 258">
            <a:extLst>
              <a:ext uri="{FF2B5EF4-FFF2-40B4-BE49-F238E27FC236}">
                <a16:creationId xmlns:a16="http://schemas.microsoft.com/office/drawing/2014/main" id="{5B74CA96-7F3A-F133-7F38-B3E864F84F3A}"/>
              </a:ext>
            </a:extLst>
          </p:cNvPr>
          <p:cNvSpPr/>
          <p:nvPr/>
        </p:nvSpPr>
        <p:spPr>
          <a:xfrm flipV="1">
            <a:off x="0" y="0"/>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3"/>
          </a:solidFill>
          <a:ln w="12700">
            <a:miter lim="400000"/>
          </a:ln>
        </p:spPr>
        <p:txBody>
          <a:bodyPr lIns="50800" tIns="50800" rIns="50800" bIns="50800" anchor="ctr"/>
          <a:lstStyle/>
          <a:p>
            <a:pPr marL="0" marR="0" lvl="0" indent="0" algn="l" defTabSz="6858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3200" b="0" i="0" u="none" strike="noStrike" kern="1200" cap="none" spc="0" normalizeH="0" baseline="0" noProof="0" dirty="0">
              <a:ln>
                <a:noFill/>
              </a:ln>
              <a:solidFill>
                <a:srgbClr val="EE0000"/>
              </a:solidFill>
              <a:effectLst/>
              <a:uLnTx/>
              <a:uFillTx/>
              <a:latin typeface="Arial" panose="020B0604020202020204"/>
              <a:ea typeface="+mn-ea"/>
              <a:cs typeface="+mn-cs"/>
            </a:endParaRPr>
          </a:p>
        </p:txBody>
      </p:sp>
      <p:sp>
        <p:nvSpPr>
          <p:cNvPr id="12" name="Title 2">
            <a:extLst>
              <a:ext uri="{FF2B5EF4-FFF2-40B4-BE49-F238E27FC236}">
                <a16:creationId xmlns:a16="http://schemas.microsoft.com/office/drawing/2014/main" id="{5C06E995-3E88-F85C-EFC4-6358FE5368B5}"/>
              </a:ext>
            </a:extLst>
          </p:cNvPr>
          <p:cNvSpPr>
            <a:spLocks noGrp="1"/>
          </p:cNvSpPr>
          <p:nvPr>
            <p:ph type="title"/>
          </p:nvPr>
        </p:nvSpPr>
        <p:spPr>
          <a:xfrm>
            <a:off x="3597184" y="1331229"/>
            <a:ext cx="3324140" cy="347313"/>
          </a:xfrm>
        </p:spPr>
        <p:txBody>
          <a:bodyPr/>
          <a:lstStyle/>
          <a:p>
            <a:r>
              <a:rPr lang="en-US" dirty="0"/>
              <a:t>DO-it-yourself approach</a:t>
            </a:r>
          </a:p>
        </p:txBody>
      </p:sp>
      <p:sp>
        <p:nvSpPr>
          <p:cNvPr id="13" name="Content Placeholder 12">
            <a:extLst>
              <a:ext uri="{FF2B5EF4-FFF2-40B4-BE49-F238E27FC236}">
                <a16:creationId xmlns:a16="http://schemas.microsoft.com/office/drawing/2014/main" id="{72946DAA-9D8D-F081-3797-1FB015C8F3B3}"/>
              </a:ext>
            </a:extLst>
          </p:cNvPr>
          <p:cNvSpPr txBox="1">
            <a:spLocks/>
          </p:cNvSpPr>
          <p:nvPr/>
        </p:nvSpPr>
        <p:spPr>
          <a:xfrm>
            <a:off x="3462044" y="1753212"/>
            <a:ext cx="5312955" cy="2010387"/>
          </a:xfrm>
          <a:prstGeom prst="rect">
            <a:avLst/>
          </a:prstGeom>
        </p:spPr>
        <p:txBody>
          <a:bodyPr vert="horz"/>
          <a:lstStyle>
            <a:lvl1pPr marL="112713" indent="-112713" algn="l" defTabSz="457200" rtl="0" eaLnBrk="1" latinLnBrk="0" hangingPunct="1">
              <a:spcBef>
                <a:spcPts val="0"/>
              </a:spcBef>
              <a:buClr>
                <a:schemeClr val="bg1"/>
              </a:buClr>
              <a:buSzPct val="85000"/>
              <a:buFont typeface="Lucida Grande"/>
              <a:buChar char=" "/>
              <a:defRPr sz="16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6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6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350" lvl="1" indent="0">
              <a:spcBef>
                <a:spcPts val="800"/>
              </a:spcBef>
              <a:buNone/>
            </a:pPr>
            <a:r>
              <a:rPr lang="en-US" sz="1200" b="1" cap="all" dirty="0">
                <a:solidFill>
                  <a:schemeClr val="accent3"/>
                </a:solidFill>
              </a:rPr>
              <a:t>CONSIDER THE FOLLOWING:</a:t>
            </a:r>
            <a:endParaRPr lang="en-US" sz="1200" b="1" i="1" dirty="0">
              <a:solidFill>
                <a:schemeClr val="accent3"/>
              </a:solidFill>
            </a:endParaRPr>
          </a:p>
          <a:p>
            <a:pPr lvl="1">
              <a:spcBef>
                <a:spcPts val="800"/>
              </a:spcBef>
            </a:pPr>
            <a:r>
              <a:rPr lang="en-US" sz="1200" dirty="0">
                <a:solidFill>
                  <a:schemeClr val="tx1"/>
                </a:solidFill>
              </a:rPr>
              <a:t>Are you comfortable with investing principles, such as diversification, asset allocation, and risk?</a:t>
            </a:r>
          </a:p>
          <a:p>
            <a:pPr lvl="1">
              <a:spcBef>
                <a:spcPts val="800"/>
              </a:spcBef>
            </a:pPr>
            <a:r>
              <a:rPr lang="en-US" sz="1200" dirty="0">
                <a:solidFill>
                  <a:schemeClr val="tx1"/>
                </a:solidFill>
              </a:rPr>
              <a:t>Will you give yourself time to monitor and rebalance your portfolio?</a:t>
            </a:r>
          </a:p>
          <a:p>
            <a:pPr marL="177622" lvl="1" indent="0">
              <a:buNone/>
            </a:pPr>
            <a:endParaRPr lang="en-US" sz="1200" dirty="0">
              <a:solidFill>
                <a:schemeClr val="tx1"/>
              </a:solidFill>
              <a:latin typeface="Georgia" panose="02040502050405020303" pitchFamily="18" charset="0"/>
            </a:endParaRPr>
          </a:p>
          <a:p>
            <a:pPr marL="130175" lvl="1" indent="0">
              <a:buNone/>
            </a:pPr>
            <a:r>
              <a:rPr lang="en-US" sz="1200" dirty="0">
                <a:solidFill>
                  <a:schemeClr val="tx1"/>
                </a:solidFill>
                <a:latin typeface="Georgia" panose="02040502050405020303" pitchFamily="18" charset="0"/>
              </a:rPr>
              <a:t>Transamerica has resources to help you make informed decisions. </a:t>
            </a:r>
          </a:p>
        </p:txBody>
      </p:sp>
    </p:spTree>
    <p:extLst>
      <p:ext uri="{BB962C8B-B14F-4D97-AF65-F5344CB8AC3E}">
        <p14:creationId xmlns:p14="http://schemas.microsoft.com/office/powerpoint/2010/main" val="2383605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CD7F71-1797-5841-91CB-05FC32E21ED9}"/>
              </a:ext>
            </a:extLst>
          </p:cNvPr>
          <p:cNvSpPr>
            <a:spLocks noGrp="1"/>
          </p:cNvSpPr>
          <p:nvPr>
            <p:ph type="sldNum" sz="quarter" idx="10"/>
          </p:nvPr>
        </p:nvSpPr>
        <p:spPr/>
        <p:txBody>
          <a:bodyPr/>
          <a:lstStyle/>
          <a:p>
            <a:fld id="{B860EA5E-C501-EE46-95BA-D6951046621D}" type="slidenum">
              <a:rPr lang="en-US" smtClean="0"/>
              <a:t>38</a:t>
            </a:fld>
            <a:endParaRPr lang="en-US" dirty="0"/>
          </a:p>
        </p:txBody>
      </p:sp>
      <p:sp>
        <p:nvSpPr>
          <p:cNvPr id="18" name="TextBox 17">
            <a:extLst>
              <a:ext uri="{FF2B5EF4-FFF2-40B4-BE49-F238E27FC236}">
                <a16:creationId xmlns:a16="http://schemas.microsoft.com/office/drawing/2014/main" id="{7EE6723E-CA3C-8A4F-9104-F92F7BD49EBE}"/>
              </a:ext>
            </a:extLst>
          </p:cNvPr>
          <p:cNvSpPr txBox="1"/>
          <p:nvPr/>
        </p:nvSpPr>
        <p:spPr>
          <a:xfrm>
            <a:off x="3500332" y="3865244"/>
            <a:ext cx="5460085" cy="1200329"/>
          </a:xfrm>
          <a:prstGeom prst="rect">
            <a:avLst/>
          </a:prstGeom>
          <a:noFill/>
        </p:spPr>
        <p:txBody>
          <a:bodyPr wrap="square">
            <a:spAutoFit/>
          </a:bodyPr>
          <a:lstStyle/>
          <a:p>
            <a:r>
              <a:rPr lang="en-US" sz="900" dirty="0">
                <a:latin typeface="Arial "/>
                <a:cs typeface="Arial Narrow"/>
              </a:rPr>
              <a:t>Schwab Personal Choice Retirement Account</a:t>
            </a:r>
            <a:r>
              <a:rPr lang="en-US" sz="900" baseline="30000" dirty="0"/>
              <a:t>®</a:t>
            </a:r>
            <a:r>
              <a:rPr lang="en-US" sz="900" dirty="0">
                <a:latin typeface="Arial "/>
                <a:cs typeface="Arial Narrow"/>
              </a:rPr>
              <a:t> (PCRA) is not a fund but rather a participant self-directed brokerage account maintained at Charles Schwab &amp; Co., Inc. Participants must individually apply for PCRA and are solely responsible for their fund selections made under the PCRA. Commissions and transaction fees may apply to fund trades placed outside of the Schwab Mutual Fund OneSource</a:t>
            </a:r>
            <a:r>
              <a:rPr lang="en-US" sz="800" baseline="45000" dirty="0">
                <a:latin typeface="Arial "/>
                <a:cs typeface="Arial Narrow"/>
              </a:rPr>
              <a:t>®</a:t>
            </a:r>
            <a:r>
              <a:rPr lang="en-US" sz="900" dirty="0">
                <a:latin typeface="Arial "/>
                <a:cs typeface="Arial Narrow"/>
              </a:rPr>
              <a:t> program or trades on other investment vehicles available through Schwab. An annual fee of $50 will be applied by Transamerica Retirement Solutions if you invest in the Schwab PCRA. Securities purchased through the PCRA are available through Charles Schwab &amp; Co. Inc., (Member SIPC). Charles Schwab &amp; Co., Inc. is not affiliated with Transamerica.</a:t>
            </a:r>
          </a:p>
        </p:txBody>
      </p:sp>
      <p:pic>
        <p:nvPicPr>
          <p:cNvPr id="3" name="Picture 2">
            <a:extLst>
              <a:ext uri="{FF2B5EF4-FFF2-40B4-BE49-F238E27FC236}">
                <a16:creationId xmlns:a16="http://schemas.microsoft.com/office/drawing/2014/main" id="{131014E5-2C4D-B0FE-AEE7-DDE7BAC905E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072" y="-3175"/>
            <a:ext cx="4005742" cy="5149850"/>
          </a:xfrm>
          <a:custGeom>
            <a:avLst/>
            <a:gdLst>
              <a:gd name="connsiteX0" fmla="*/ 901303 w 4005742"/>
              <a:gd name="connsiteY0" fmla="*/ 0 h 5149850"/>
              <a:gd name="connsiteX1" fmla="*/ 4005742 w 4005742"/>
              <a:gd name="connsiteY1" fmla="*/ 1763 h 5149850"/>
              <a:gd name="connsiteX2" fmla="*/ 2632914 w 4005742"/>
              <a:gd name="connsiteY2" fmla="*/ 4055113 h 5149850"/>
              <a:gd name="connsiteX3" fmla="*/ 2267481 w 4005742"/>
              <a:gd name="connsiteY3" fmla="*/ 5146117 h 5149850"/>
              <a:gd name="connsiteX4" fmla="*/ 0 w 4005742"/>
              <a:gd name="connsiteY4" fmla="*/ 5149850 h 5149850"/>
              <a:gd name="connsiteX5" fmla="*/ 16 w 4005742"/>
              <a:gd name="connsiteY5" fmla="*/ 2637820 h 5149850"/>
              <a:gd name="connsiteX6" fmla="*/ 901303 w 4005742"/>
              <a:gd name="connsiteY6" fmla="*/ 0 h 51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5742" h="5149850">
                <a:moveTo>
                  <a:pt x="901303" y="0"/>
                </a:moveTo>
                <a:lnTo>
                  <a:pt x="4005742" y="1763"/>
                </a:lnTo>
                <a:lnTo>
                  <a:pt x="2632914" y="4055113"/>
                </a:lnTo>
                <a:lnTo>
                  <a:pt x="2267481" y="5146117"/>
                </a:lnTo>
                <a:lnTo>
                  <a:pt x="0" y="5149850"/>
                </a:lnTo>
                <a:cubicBezTo>
                  <a:pt x="5" y="4312507"/>
                  <a:pt x="11" y="3475164"/>
                  <a:pt x="16" y="2637820"/>
                </a:cubicBezTo>
                <a:lnTo>
                  <a:pt x="901303" y="0"/>
                </a:lnTo>
                <a:close/>
              </a:path>
            </a:pathLst>
          </a:custGeom>
        </p:spPr>
      </p:pic>
      <p:pic>
        <p:nvPicPr>
          <p:cNvPr id="4" name="Picture 3" descr="CSchwab_logo.png">
            <a:extLst>
              <a:ext uri="{FF2B5EF4-FFF2-40B4-BE49-F238E27FC236}">
                <a16:creationId xmlns:a16="http://schemas.microsoft.com/office/drawing/2014/main" id="{1F5CD26F-A142-CF08-B369-84B876646E7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9960"/>
          <a:stretch/>
        </p:blipFill>
        <p:spPr>
          <a:xfrm>
            <a:off x="1993799" y="3181031"/>
            <a:ext cx="1466433" cy="1491016"/>
          </a:xfrm>
          <a:prstGeom prst="rect">
            <a:avLst/>
          </a:prstGeom>
        </p:spPr>
      </p:pic>
      <p:sp>
        <p:nvSpPr>
          <p:cNvPr id="5" name="Shape 258">
            <a:extLst>
              <a:ext uri="{FF2B5EF4-FFF2-40B4-BE49-F238E27FC236}">
                <a16:creationId xmlns:a16="http://schemas.microsoft.com/office/drawing/2014/main" id="{36DE03E0-2FE3-3B3C-5B44-6E1D7C3E11A9}"/>
              </a:ext>
            </a:extLst>
          </p:cNvPr>
          <p:cNvSpPr/>
          <p:nvPr/>
        </p:nvSpPr>
        <p:spPr>
          <a:xfrm flipV="1">
            <a:off x="0" y="0"/>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3"/>
          </a:solidFill>
          <a:ln w="12700">
            <a:miter lim="400000"/>
          </a:ln>
        </p:spPr>
        <p:txBody>
          <a:bodyPr lIns="50800" tIns="50800" rIns="50800" bIns="50800" anchor="ctr"/>
          <a:lstStyle/>
          <a:p>
            <a:pPr marL="0" marR="0" lvl="0" indent="0" algn="l" defTabSz="6858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3200" b="0" i="0" u="none" strike="noStrike" kern="1200" cap="none" spc="0" normalizeH="0" baseline="0" noProof="0" dirty="0">
              <a:ln>
                <a:noFill/>
              </a:ln>
              <a:solidFill>
                <a:srgbClr val="EE0000"/>
              </a:solidFill>
              <a:effectLst/>
              <a:uLnTx/>
              <a:uFillTx/>
              <a:latin typeface="Arial" panose="020B0604020202020204"/>
              <a:ea typeface="+mn-ea"/>
              <a:cs typeface="+mn-cs"/>
            </a:endParaRPr>
          </a:p>
        </p:txBody>
      </p:sp>
      <p:sp>
        <p:nvSpPr>
          <p:cNvPr id="17" name="Title 2">
            <a:extLst>
              <a:ext uri="{FF2B5EF4-FFF2-40B4-BE49-F238E27FC236}">
                <a16:creationId xmlns:a16="http://schemas.microsoft.com/office/drawing/2014/main" id="{59290615-F023-7FE2-64AC-724624C4C477}"/>
              </a:ext>
            </a:extLst>
          </p:cNvPr>
          <p:cNvSpPr>
            <a:spLocks noGrp="1"/>
          </p:cNvSpPr>
          <p:nvPr>
            <p:ph type="title"/>
          </p:nvPr>
        </p:nvSpPr>
        <p:spPr>
          <a:xfrm>
            <a:off x="3578155" y="1326206"/>
            <a:ext cx="5460077" cy="320913"/>
          </a:xfrm>
        </p:spPr>
        <p:txBody>
          <a:bodyPr/>
          <a:lstStyle/>
          <a:p>
            <a:r>
              <a:rPr lang="en-US" dirty="0"/>
              <a:t>SCHWAB PERSONAL CHOICE RETIREMENT ACCOUNT</a:t>
            </a:r>
            <a:r>
              <a:rPr lang="en-US" sz="1400" baseline="65000" dirty="0"/>
              <a:t>®</a:t>
            </a:r>
            <a:endParaRPr lang="en-US" baseline="65000" dirty="0"/>
          </a:p>
        </p:txBody>
      </p:sp>
      <p:sp>
        <p:nvSpPr>
          <p:cNvPr id="19" name="TextBox 18">
            <a:extLst>
              <a:ext uri="{FF2B5EF4-FFF2-40B4-BE49-F238E27FC236}">
                <a16:creationId xmlns:a16="http://schemas.microsoft.com/office/drawing/2014/main" id="{3F6820E4-6D18-6F58-A14E-87FFA86D118A}"/>
              </a:ext>
            </a:extLst>
          </p:cNvPr>
          <p:cNvSpPr txBox="1"/>
          <p:nvPr/>
        </p:nvSpPr>
        <p:spPr>
          <a:xfrm>
            <a:off x="3662940" y="2471369"/>
            <a:ext cx="3401132" cy="1193430"/>
          </a:xfrm>
          <a:prstGeom prst="rect">
            <a:avLst/>
          </a:prstGeom>
          <a:noFill/>
        </p:spPr>
        <p:txBody>
          <a:bodyPr wrap="square" lIns="0" tIns="0" rIns="0" bIns="0" rtlCol="0">
            <a:noAutofit/>
          </a:bodyPr>
          <a:lstStyle/>
          <a:p>
            <a:pPr marL="147638" indent="-147638">
              <a:spcBef>
                <a:spcPts val="800"/>
              </a:spcBef>
              <a:buSzPct val="85000"/>
              <a:buFont typeface="Arial" panose="020B0604020202020204" pitchFamily="34" charset="0"/>
              <a:buChar char="•"/>
            </a:pPr>
            <a:r>
              <a:rPr lang="en-US" sz="1200" dirty="0">
                <a:latin typeface="Arial" panose="020B0604020202020204" pitchFamily="34" charset="0"/>
                <a:cs typeface="Arial" panose="020B0604020202020204" pitchFamily="34" charset="0"/>
              </a:rPr>
              <a:t>Knowledgeable investors</a:t>
            </a:r>
          </a:p>
          <a:p>
            <a:pPr marL="147638" indent="-147638">
              <a:spcBef>
                <a:spcPts val="800"/>
              </a:spcBef>
              <a:buSzPct val="85000"/>
              <a:buFont typeface="Arial" panose="020B0604020202020204" pitchFamily="34" charset="0"/>
              <a:buChar char="•"/>
            </a:pPr>
            <a:r>
              <a:rPr lang="en-US" sz="1200" dirty="0">
                <a:latin typeface="Arial" panose="020B0604020202020204" pitchFamily="34" charset="0"/>
                <a:cs typeface="Arial" panose="020B0604020202020204" pitchFamily="34" charset="0"/>
              </a:rPr>
              <a:t>Comfortable with the additional risk associated with making investment decisions</a:t>
            </a:r>
          </a:p>
          <a:p>
            <a:pPr marL="147638" indent="-147638">
              <a:spcBef>
                <a:spcPts val="800"/>
              </a:spcBef>
              <a:buSzPct val="85000"/>
              <a:buFont typeface="Arial" panose="020B0604020202020204" pitchFamily="34" charset="0"/>
              <a:buChar char="•"/>
            </a:pPr>
            <a:r>
              <a:rPr lang="en-US" sz="1200" dirty="0">
                <a:latin typeface="Arial" panose="020B0604020202020204" pitchFamily="34" charset="0"/>
                <a:cs typeface="Arial" panose="020B0604020202020204" pitchFamily="34" charset="0"/>
              </a:rPr>
              <a:t>Willing to assume any additional trading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and maintenance costs that may apply</a:t>
            </a:r>
          </a:p>
        </p:txBody>
      </p:sp>
      <p:sp>
        <p:nvSpPr>
          <p:cNvPr id="20" name="TextBox 19">
            <a:extLst>
              <a:ext uri="{FF2B5EF4-FFF2-40B4-BE49-F238E27FC236}">
                <a16:creationId xmlns:a16="http://schemas.microsoft.com/office/drawing/2014/main" id="{3FC06788-60F5-AB47-FEAA-FBABDF3B783D}"/>
              </a:ext>
            </a:extLst>
          </p:cNvPr>
          <p:cNvSpPr txBox="1"/>
          <p:nvPr/>
        </p:nvSpPr>
        <p:spPr>
          <a:xfrm>
            <a:off x="3650827" y="1776796"/>
            <a:ext cx="1410789" cy="413113"/>
          </a:xfrm>
          <a:prstGeom prst="rect">
            <a:avLst/>
          </a:prstGeom>
          <a:noFill/>
        </p:spPr>
        <p:txBody>
          <a:bodyPr wrap="square" lIns="0" tIns="0" rIns="0" bIns="0" rtlCol="0">
            <a:noAutofit/>
          </a:bodyPr>
          <a:lstStyle/>
          <a:p>
            <a:pPr>
              <a:spcBef>
                <a:spcPts val="800"/>
              </a:spcBef>
              <a:buSzPct val="85000"/>
            </a:pPr>
            <a:r>
              <a:rPr lang="en-US" sz="2400" b="1" dirty="0">
                <a:solidFill>
                  <a:schemeClr val="accent3"/>
                </a:solidFill>
                <a:latin typeface="Georgia Pro" panose="02040502050405020303" pitchFamily="18" charset="0"/>
                <a:cs typeface="Arial" panose="020B0604020202020204" pitchFamily="34" charset="0"/>
              </a:rPr>
              <a:t>8,500+</a:t>
            </a:r>
          </a:p>
        </p:txBody>
      </p:sp>
      <p:sp>
        <p:nvSpPr>
          <p:cNvPr id="21" name="TextBox 20">
            <a:extLst>
              <a:ext uri="{FF2B5EF4-FFF2-40B4-BE49-F238E27FC236}">
                <a16:creationId xmlns:a16="http://schemas.microsoft.com/office/drawing/2014/main" id="{742CD320-33E9-AEFF-EEA1-A585E84EAC65}"/>
              </a:ext>
            </a:extLst>
          </p:cNvPr>
          <p:cNvSpPr txBox="1"/>
          <p:nvPr/>
        </p:nvSpPr>
        <p:spPr>
          <a:xfrm>
            <a:off x="3650827" y="2095943"/>
            <a:ext cx="1280161" cy="339090"/>
          </a:xfrm>
          <a:prstGeom prst="rect">
            <a:avLst/>
          </a:prstGeom>
          <a:noFill/>
        </p:spPr>
        <p:txBody>
          <a:bodyPr wrap="square" lIns="0" tIns="0" rIns="0" bIns="0" rtlCol="0">
            <a:noAutofit/>
          </a:bodyPr>
          <a:lstStyle/>
          <a:p>
            <a:pPr>
              <a:spcBef>
                <a:spcPts val="800"/>
              </a:spcBef>
              <a:buSzPct val="85000"/>
            </a:pPr>
            <a:r>
              <a:rPr lang="en-US" sz="1400" dirty="0">
                <a:solidFill>
                  <a:schemeClr val="tx2"/>
                </a:solidFill>
                <a:latin typeface="Arial" panose="020B0604020202020204" pitchFamily="34" charset="0"/>
                <a:cs typeface="Arial" panose="020B0604020202020204" pitchFamily="34" charset="0"/>
              </a:rPr>
              <a:t>mutual funds</a:t>
            </a:r>
          </a:p>
        </p:txBody>
      </p:sp>
      <p:sp>
        <p:nvSpPr>
          <p:cNvPr id="22" name="TextBox 21">
            <a:extLst>
              <a:ext uri="{FF2B5EF4-FFF2-40B4-BE49-F238E27FC236}">
                <a16:creationId xmlns:a16="http://schemas.microsoft.com/office/drawing/2014/main" id="{32C41801-D165-8422-79F7-6709B8EEB7C0}"/>
              </a:ext>
            </a:extLst>
          </p:cNvPr>
          <p:cNvSpPr txBox="1"/>
          <p:nvPr/>
        </p:nvSpPr>
        <p:spPr>
          <a:xfrm>
            <a:off x="5590275" y="1776796"/>
            <a:ext cx="1410789" cy="413113"/>
          </a:xfrm>
          <a:prstGeom prst="rect">
            <a:avLst/>
          </a:prstGeom>
          <a:noFill/>
        </p:spPr>
        <p:txBody>
          <a:bodyPr wrap="square" lIns="0" tIns="0" rIns="0" bIns="0" rtlCol="0">
            <a:noAutofit/>
          </a:bodyPr>
          <a:lstStyle/>
          <a:p>
            <a:pPr>
              <a:spcBef>
                <a:spcPts val="800"/>
              </a:spcBef>
              <a:buSzPct val="85000"/>
            </a:pPr>
            <a:r>
              <a:rPr lang="en-US" sz="2400" b="1" dirty="0">
                <a:solidFill>
                  <a:schemeClr val="accent3"/>
                </a:solidFill>
                <a:latin typeface="Georgia Pro" panose="02040502050405020303" pitchFamily="18" charset="0"/>
                <a:cs typeface="Arial" panose="020B0604020202020204" pitchFamily="34" charset="0"/>
              </a:rPr>
              <a:t>630+</a:t>
            </a:r>
          </a:p>
        </p:txBody>
      </p:sp>
      <p:sp>
        <p:nvSpPr>
          <p:cNvPr id="23" name="TextBox 22">
            <a:extLst>
              <a:ext uri="{FF2B5EF4-FFF2-40B4-BE49-F238E27FC236}">
                <a16:creationId xmlns:a16="http://schemas.microsoft.com/office/drawing/2014/main" id="{F927DCE8-EFA6-914B-A440-D7F56B7F38CF}"/>
              </a:ext>
            </a:extLst>
          </p:cNvPr>
          <p:cNvSpPr txBox="1"/>
          <p:nvPr/>
        </p:nvSpPr>
        <p:spPr>
          <a:xfrm>
            <a:off x="5590275" y="2095943"/>
            <a:ext cx="1280161" cy="339090"/>
          </a:xfrm>
          <a:prstGeom prst="rect">
            <a:avLst/>
          </a:prstGeom>
          <a:noFill/>
        </p:spPr>
        <p:txBody>
          <a:bodyPr wrap="square" lIns="0" tIns="0" rIns="0" bIns="0" rtlCol="0">
            <a:noAutofit/>
          </a:bodyPr>
          <a:lstStyle/>
          <a:p>
            <a:pPr>
              <a:spcBef>
                <a:spcPts val="800"/>
              </a:spcBef>
              <a:buSzPct val="85000"/>
            </a:pPr>
            <a:r>
              <a:rPr lang="en-US" sz="1400" dirty="0">
                <a:solidFill>
                  <a:schemeClr val="tx2"/>
                </a:solidFill>
                <a:latin typeface="Arial" panose="020B0604020202020204" pitchFamily="34" charset="0"/>
                <a:cs typeface="Arial" panose="020B0604020202020204" pitchFamily="34" charset="0"/>
              </a:rPr>
              <a:t>fund families</a:t>
            </a:r>
          </a:p>
        </p:txBody>
      </p:sp>
      <p:cxnSp>
        <p:nvCxnSpPr>
          <p:cNvPr id="24" name="Straight Connector 23">
            <a:extLst>
              <a:ext uri="{FF2B5EF4-FFF2-40B4-BE49-F238E27FC236}">
                <a16:creationId xmlns:a16="http://schemas.microsoft.com/office/drawing/2014/main" id="{85AA61CC-9581-103F-D06E-260162A4B4CF}"/>
              </a:ext>
            </a:extLst>
          </p:cNvPr>
          <p:cNvCxnSpPr>
            <a:cxnSpLocks/>
          </p:cNvCxnSpPr>
          <p:nvPr/>
        </p:nvCxnSpPr>
        <p:spPr>
          <a:xfrm>
            <a:off x="5166899" y="1794952"/>
            <a:ext cx="0" cy="50292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818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CD7F71-1797-5841-91CB-05FC32E21ED9}"/>
              </a:ext>
            </a:extLst>
          </p:cNvPr>
          <p:cNvSpPr>
            <a:spLocks noGrp="1"/>
          </p:cNvSpPr>
          <p:nvPr>
            <p:ph type="sldNum" sz="quarter" idx="10"/>
          </p:nvPr>
        </p:nvSpPr>
        <p:spPr/>
        <p:txBody>
          <a:bodyPr/>
          <a:lstStyle/>
          <a:p>
            <a:fld id="{B860EA5E-C501-EE46-95BA-D6951046621D}" type="slidenum">
              <a:rPr lang="en-US" smtClean="0"/>
              <a:t>39</a:t>
            </a:fld>
            <a:endParaRPr lang="en-US" dirty="0"/>
          </a:p>
        </p:txBody>
      </p:sp>
      <p:sp>
        <p:nvSpPr>
          <p:cNvPr id="3" name="Title 2">
            <a:extLst>
              <a:ext uri="{FF2B5EF4-FFF2-40B4-BE49-F238E27FC236}">
                <a16:creationId xmlns:a16="http://schemas.microsoft.com/office/drawing/2014/main" id="{2C8B415B-F5D9-D548-8CAD-1F01F9557B7B}"/>
              </a:ext>
            </a:extLst>
          </p:cNvPr>
          <p:cNvSpPr>
            <a:spLocks noGrp="1"/>
          </p:cNvSpPr>
          <p:nvPr>
            <p:ph type="title"/>
          </p:nvPr>
        </p:nvSpPr>
        <p:spPr>
          <a:xfrm>
            <a:off x="3711908" y="1477568"/>
            <a:ext cx="4881154" cy="231041"/>
          </a:xfrm>
        </p:spPr>
        <p:txBody>
          <a:bodyPr/>
          <a:lstStyle/>
          <a:p>
            <a:r>
              <a:rPr lang="en-US" dirty="0"/>
              <a:t>Investment options and services:</a:t>
            </a:r>
          </a:p>
        </p:txBody>
      </p:sp>
      <p:sp>
        <p:nvSpPr>
          <p:cNvPr id="7" name="Content Placeholder 12">
            <a:extLst>
              <a:ext uri="{FF2B5EF4-FFF2-40B4-BE49-F238E27FC236}">
                <a16:creationId xmlns:a16="http://schemas.microsoft.com/office/drawing/2014/main" id="{AAF485B0-18D0-8443-9858-74FB27E38278}"/>
              </a:ext>
            </a:extLst>
          </p:cNvPr>
          <p:cNvSpPr txBox="1">
            <a:spLocks/>
          </p:cNvSpPr>
          <p:nvPr/>
        </p:nvSpPr>
        <p:spPr>
          <a:xfrm>
            <a:off x="3706885" y="2331707"/>
            <a:ext cx="2883116" cy="1461747"/>
          </a:xfrm>
          <a:prstGeom prst="rect">
            <a:avLst/>
          </a:prstGeom>
        </p:spPr>
        <p:txBody>
          <a:bodyPr vert="horz"/>
          <a:lstStyle>
            <a:lvl1pPr marL="112713" indent="-112713" algn="l" defTabSz="457200" rtl="0" eaLnBrk="1" latinLnBrk="0" hangingPunct="1">
              <a:spcBef>
                <a:spcPts val="0"/>
              </a:spcBef>
              <a:buClr>
                <a:schemeClr val="bg1"/>
              </a:buClr>
              <a:buSzPct val="85000"/>
              <a:buFont typeface="Lucida Grande"/>
              <a:buChar char=" "/>
              <a:defRPr sz="16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6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6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spcBef>
                <a:spcPts val="533"/>
              </a:spcBef>
            </a:pPr>
            <a:r>
              <a:rPr lang="en-US" sz="1200" dirty="0"/>
              <a:t>[</a:t>
            </a:r>
            <a:r>
              <a:rPr lang="en-US" sz="1200" i="1" dirty="0"/>
              <a:t>PortfolioXpress]</a:t>
            </a:r>
          </a:p>
          <a:p>
            <a:pPr lvl="1">
              <a:spcBef>
                <a:spcPts val="533"/>
              </a:spcBef>
            </a:pPr>
            <a:r>
              <a:rPr lang="en-US" sz="1200" dirty="0"/>
              <a:t>[Target Date Funds]</a:t>
            </a:r>
          </a:p>
          <a:p>
            <a:pPr lvl="1">
              <a:spcBef>
                <a:spcPts val="533"/>
              </a:spcBef>
            </a:pPr>
            <a:r>
              <a:rPr lang="en-US" sz="1200" dirty="0"/>
              <a:t>[Asset Allocation Funds]</a:t>
            </a:r>
          </a:p>
          <a:p>
            <a:pPr lvl="1">
              <a:spcBef>
                <a:spcPts val="533"/>
              </a:spcBef>
            </a:pPr>
            <a:r>
              <a:rPr lang="en-US" sz="1200" dirty="0"/>
              <a:t>[Custom Model Portfolios]</a:t>
            </a:r>
          </a:p>
        </p:txBody>
      </p:sp>
      <p:pic>
        <p:nvPicPr>
          <p:cNvPr id="8" name="Graphic 7">
            <a:extLst>
              <a:ext uri="{FF2B5EF4-FFF2-40B4-BE49-F238E27FC236}">
                <a16:creationId xmlns:a16="http://schemas.microsoft.com/office/drawing/2014/main" id="{68CBB856-9FC5-3B4D-B74A-2D3482378D2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70309" y="1873023"/>
            <a:ext cx="376896" cy="369505"/>
          </a:xfrm>
          <a:prstGeom prst="rect">
            <a:avLst/>
          </a:prstGeom>
        </p:spPr>
      </p:pic>
      <p:sp>
        <p:nvSpPr>
          <p:cNvPr id="9" name="TextBox 8">
            <a:extLst>
              <a:ext uri="{FF2B5EF4-FFF2-40B4-BE49-F238E27FC236}">
                <a16:creationId xmlns:a16="http://schemas.microsoft.com/office/drawing/2014/main" id="{CDF60739-2518-1D42-937A-BB43C2490548}"/>
              </a:ext>
            </a:extLst>
          </p:cNvPr>
          <p:cNvSpPr txBox="1"/>
          <p:nvPr/>
        </p:nvSpPr>
        <p:spPr>
          <a:xfrm>
            <a:off x="4095309" y="1907466"/>
            <a:ext cx="4571645" cy="543125"/>
          </a:xfrm>
          <a:prstGeom prst="rect">
            <a:avLst/>
          </a:prstGeom>
          <a:noFill/>
        </p:spPr>
        <p:txBody>
          <a:bodyPr wrap="square" lIns="0" tIns="0" rIns="0" bIns="0" rtlCol="0">
            <a:noAutofit/>
          </a:bodyPr>
          <a:lstStyle/>
          <a:p>
            <a:r>
              <a:rPr lang="en-US" sz="1400" dirty="0">
                <a:latin typeface="Arial" panose="020B0604020202020204" pitchFamily="34" charset="0"/>
                <a:cs typeface="Arial" panose="020B0604020202020204" pitchFamily="34" charset="0"/>
              </a:rPr>
              <a:t>Log in to learn more about these available options:</a:t>
            </a:r>
            <a:endParaRPr lang="en-US" sz="1400" dirty="0">
              <a:latin typeface="Arial"/>
              <a:cs typeface="Arial"/>
            </a:endParaRPr>
          </a:p>
        </p:txBody>
      </p:sp>
      <p:pic>
        <p:nvPicPr>
          <p:cNvPr id="4" name="Picture 3">
            <a:extLst>
              <a:ext uri="{FF2B5EF4-FFF2-40B4-BE49-F238E27FC236}">
                <a16:creationId xmlns:a16="http://schemas.microsoft.com/office/drawing/2014/main" id="{54DF4AC8-6475-1B96-FD7E-965E9336460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072" y="-3175"/>
            <a:ext cx="4005742" cy="5149850"/>
          </a:xfrm>
          <a:custGeom>
            <a:avLst/>
            <a:gdLst>
              <a:gd name="connsiteX0" fmla="*/ 901303 w 4005742"/>
              <a:gd name="connsiteY0" fmla="*/ 0 h 5149850"/>
              <a:gd name="connsiteX1" fmla="*/ 4005742 w 4005742"/>
              <a:gd name="connsiteY1" fmla="*/ 1763 h 5149850"/>
              <a:gd name="connsiteX2" fmla="*/ 2632914 w 4005742"/>
              <a:gd name="connsiteY2" fmla="*/ 4055113 h 5149850"/>
              <a:gd name="connsiteX3" fmla="*/ 2267481 w 4005742"/>
              <a:gd name="connsiteY3" fmla="*/ 5146117 h 5149850"/>
              <a:gd name="connsiteX4" fmla="*/ 0 w 4005742"/>
              <a:gd name="connsiteY4" fmla="*/ 5149850 h 5149850"/>
              <a:gd name="connsiteX5" fmla="*/ 16 w 4005742"/>
              <a:gd name="connsiteY5" fmla="*/ 2637820 h 5149850"/>
              <a:gd name="connsiteX6" fmla="*/ 901303 w 4005742"/>
              <a:gd name="connsiteY6" fmla="*/ 0 h 51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5742" h="5149850">
                <a:moveTo>
                  <a:pt x="901303" y="0"/>
                </a:moveTo>
                <a:lnTo>
                  <a:pt x="4005742" y="1763"/>
                </a:lnTo>
                <a:lnTo>
                  <a:pt x="2632914" y="4055113"/>
                </a:lnTo>
                <a:lnTo>
                  <a:pt x="2267481" y="5146117"/>
                </a:lnTo>
                <a:lnTo>
                  <a:pt x="0" y="5149850"/>
                </a:lnTo>
                <a:cubicBezTo>
                  <a:pt x="5" y="4312507"/>
                  <a:pt x="11" y="3475164"/>
                  <a:pt x="16" y="2637820"/>
                </a:cubicBezTo>
                <a:lnTo>
                  <a:pt x="901303" y="0"/>
                </a:lnTo>
                <a:close/>
              </a:path>
            </a:pathLst>
          </a:custGeom>
        </p:spPr>
      </p:pic>
      <p:sp>
        <p:nvSpPr>
          <p:cNvPr id="5" name="Shape 258">
            <a:extLst>
              <a:ext uri="{FF2B5EF4-FFF2-40B4-BE49-F238E27FC236}">
                <a16:creationId xmlns:a16="http://schemas.microsoft.com/office/drawing/2014/main" id="{6079E13A-FCDE-756A-920D-2B7CDE23D03E}"/>
              </a:ext>
            </a:extLst>
          </p:cNvPr>
          <p:cNvSpPr/>
          <p:nvPr/>
        </p:nvSpPr>
        <p:spPr>
          <a:xfrm flipV="1">
            <a:off x="0" y="0"/>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3"/>
          </a:solidFill>
          <a:ln w="12700">
            <a:miter lim="400000"/>
          </a:ln>
        </p:spPr>
        <p:txBody>
          <a:bodyPr lIns="50800" tIns="50800" rIns="50800" bIns="50800" anchor="ctr"/>
          <a:lstStyle/>
          <a:p>
            <a:pPr marL="0" marR="0" lvl="0" indent="0" algn="l" defTabSz="6858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3200" b="0" i="0" u="none" strike="noStrike" kern="1200" cap="none" spc="0" normalizeH="0" baseline="0" noProof="0" dirty="0">
              <a:ln>
                <a:noFill/>
              </a:ln>
              <a:solidFill>
                <a:srgbClr val="EE0000"/>
              </a:solidFill>
              <a:effectLst/>
              <a:uLnTx/>
              <a:uFillTx/>
              <a:latin typeface="Arial" panose="020B0604020202020204"/>
              <a:ea typeface="+mn-ea"/>
              <a:cs typeface="+mn-cs"/>
            </a:endParaRPr>
          </a:p>
        </p:txBody>
      </p:sp>
      <p:sp>
        <p:nvSpPr>
          <p:cNvPr id="6" name="Content Placeholder 12">
            <a:extLst>
              <a:ext uri="{FF2B5EF4-FFF2-40B4-BE49-F238E27FC236}">
                <a16:creationId xmlns:a16="http://schemas.microsoft.com/office/drawing/2014/main" id="{F29404F5-BC68-7AD6-BAD3-DDF5DE0B1D10}"/>
              </a:ext>
            </a:extLst>
          </p:cNvPr>
          <p:cNvSpPr txBox="1">
            <a:spLocks/>
          </p:cNvSpPr>
          <p:nvPr/>
        </p:nvSpPr>
        <p:spPr>
          <a:xfrm>
            <a:off x="6102612" y="2331707"/>
            <a:ext cx="2995667" cy="1461747"/>
          </a:xfrm>
          <a:prstGeom prst="rect">
            <a:avLst/>
          </a:prstGeom>
        </p:spPr>
        <p:txBody>
          <a:bodyPr vert="horz"/>
          <a:lstStyle>
            <a:lvl1pPr marL="112713" indent="-112713" algn="l" defTabSz="457200" rtl="0" eaLnBrk="1" latinLnBrk="0" hangingPunct="1">
              <a:spcBef>
                <a:spcPts val="0"/>
              </a:spcBef>
              <a:buClr>
                <a:schemeClr val="bg1"/>
              </a:buClr>
              <a:buSzPct val="85000"/>
              <a:buFont typeface="Lucida Grande"/>
              <a:buChar char=" "/>
              <a:defRPr sz="16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6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6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spcBef>
                <a:spcPts val="533"/>
              </a:spcBef>
            </a:pPr>
            <a:r>
              <a:rPr lang="en-US" sz="1200" i="1" dirty="0"/>
              <a:t>[Managed Advice] [Advisor </a:t>
            </a:r>
            <a:br>
              <a:rPr lang="en-US" sz="1200" i="1" dirty="0"/>
            </a:br>
            <a:r>
              <a:rPr lang="en-US" sz="1200" i="1" dirty="0"/>
              <a:t>Managed Advice</a:t>
            </a:r>
            <a:r>
              <a:rPr lang="en-US" sz="1200" i="1" dirty="0">
                <a:latin typeface="Times New Roman" panose="02020603050405020304" pitchFamily="18" charset="0"/>
                <a:cs typeface="Times New Roman" panose="02020603050405020304" pitchFamily="18" charset="0"/>
              </a:rPr>
              <a:t>]</a:t>
            </a:r>
            <a:endParaRPr lang="en-US" sz="1200" i="1" dirty="0"/>
          </a:p>
          <a:p>
            <a:pPr lvl="1">
              <a:spcBef>
                <a:spcPts val="533"/>
              </a:spcBef>
            </a:pPr>
            <a:r>
              <a:rPr lang="en-US" sz="1200" dirty="0"/>
              <a:t>[</a:t>
            </a:r>
            <a:r>
              <a:rPr lang="en-US" sz="1200" i="1" dirty="0"/>
              <a:t>SecurePath for Life</a:t>
            </a:r>
            <a:r>
              <a:rPr lang="en-US" sz="1200" dirty="0"/>
              <a:t>]</a:t>
            </a:r>
          </a:p>
          <a:p>
            <a:pPr lvl="1">
              <a:spcBef>
                <a:spcPts val="533"/>
              </a:spcBef>
            </a:pPr>
            <a:r>
              <a:rPr lang="en-US" sz="1200" dirty="0"/>
              <a:t>Do-It-Yourself Investment Selection</a:t>
            </a:r>
          </a:p>
          <a:p>
            <a:pPr lvl="1">
              <a:spcBef>
                <a:spcPts val="533"/>
              </a:spcBef>
            </a:pPr>
            <a:r>
              <a:rPr lang="en-US" sz="1200" dirty="0"/>
              <a:t>[Schwab Personal Choice Retirement Account]</a:t>
            </a:r>
            <a:endParaRPr lang="en-US" sz="1200" baseline="30000" dirty="0"/>
          </a:p>
        </p:txBody>
      </p:sp>
    </p:spTree>
    <p:extLst>
      <p:ext uri="{BB962C8B-B14F-4D97-AF65-F5344CB8AC3E}">
        <p14:creationId xmlns:p14="http://schemas.microsoft.com/office/powerpoint/2010/main" val="320977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CD7F71-1797-5841-91CB-05FC32E21ED9}"/>
              </a:ext>
            </a:extLst>
          </p:cNvPr>
          <p:cNvSpPr>
            <a:spLocks noGrp="1"/>
          </p:cNvSpPr>
          <p:nvPr>
            <p:ph type="sldNum" sz="quarter" idx="10"/>
          </p:nvPr>
        </p:nvSpPr>
        <p:spPr/>
        <p:txBody>
          <a:bodyPr/>
          <a:lstStyle/>
          <a:p>
            <a:fld id="{B860EA5E-C501-EE46-95BA-D6951046621D}" type="slidenum">
              <a:rPr lang="en-US" smtClean="0"/>
              <a:t>4</a:t>
            </a:fld>
            <a:endParaRPr lang="en-US" dirty="0"/>
          </a:p>
        </p:txBody>
      </p:sp>
      <p:pic>
        <p:nvPicPr>
          <p:cNvPr id="4" name="Picture 3" descr="Two people standing next to a blackboard&#10;&#10;Description automatically generated with low confidence">
            <a:extLst>
              <a:ext uri="{FF2B5EF4-FFF2-40B4-BE49-F238E27FC236}">
                <a16:creationId xmlns:a16="http://schemas.microsoft.com/office/drawing/2014/main" id="{DE08A8C3-C53C-D16B-7D21-4F35A2B031F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072" y="-3175"/>
            <a:ext cx="4005742" cy="5149850"/>
          </a:xfrm>
          <a:custGeom>
            <a:avLst/>
            <a:gdLst>
              <a:gd name="connsiteX0" fmla="*/ 901303 w 4005742"/>
              <a:gd name="connsiteY0" fmla="*/ 0 h 5149850"/>
              <a:gd name="connsiteX1" fmla="*/ 4005742 w 4005742"/>
              <a:gd name="connsiteY1" fmla="*/ 1763 h 5149850"/>
              <a:gd name="connsiteX2" fmla="*/ 2632914 w 4005742"/>
              <a:gd name="connsiteY2" fmla="*/ 4055113 h 5149850"/>
              <a:gd name="connsiteX3" fmla="*/ 2267481 w 4005742"/>
              <a:gd name="connsiteY3" fmla="*/ 5146117 h 5149850"/>
              <a:gd name="connsiteX4" fmla="*/ 0 w 4005742"/>
              <a:gd name="connsiteY4" fmla="*/ 5149850 h 5149850"/>
              <a:gd name="connsiteX5" fmla="*/ 16 w 4005742"/>
              <a:gd name="connsiteY5" fmla="*/ 2637820 h 5149850"/>
              <a:gd name="connsiteX6" fmla="*/ 901303 w 4005742"/>
              <a:gd name="connsiteY6" fmla="*/ 0 h 51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5742" h="5149850">
                <a:moveTo>
                  <a:pt x="901303" y="0"/>
                </a:moveTo>
                <a:lnTo>
                  <a:pt x="4005742" y="1763"/>
                </a:lnTo>
                <a:lnTo>
                  <a:pt x="2632914" y="4055113"/>
                </a:lnTo>
                <a:lnTo>
                  <a:pt x="2267481" y="5146117"/>
                </a:lnTo>
                <a:lnTo>
                  <a:pt x="0" y="5149850"/>
                </a:lnTo>
                <a:cubicBezTo>
                  <a:pt x="5" y="4312507"/>
                  <a:pt x="11" y="3475164"/>
                  <a:pt x="16" y="2637820"/>
                </a:cubicBezTo>
                <a:lnTo>
                  <a:pt x="901303" y="0"/>
                </a:lnTo>
                <a:close/>
              </a:path>
            </a:pathLst>
          </a:custGeom>
        </p:spPr>
      </p:pic>
      <p:sp>
        <p:nvSpPr>
          <p:cNvPr id="6" name="Shape 258">
            <a:extLst>
              <a:ext uri="{FF2B5EF4-FFF2-40B4-BE49-F238E27FC236}">
                <a16:creationId xmlns:a16="http://schemas.microsoft.com/office/drawing/2014/main" id="{583FB811-7557-876E-8341-4785F494AA91}"/>
              </a:ext>
            </a:extLst>
          </p:cNvPr>
          <p:cNvSpPr/>
          <p:nvPr/>
        </p:nvSpPr>
        <p:spPr>
          <a:xfrm flipV="1">
            <a:off x="0" y="0"/>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marL="0" marR="0" lvl="0" indent="0" algn="l" defTabSz="6858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3200" b="0" i="0" u="none" strike="noStrike" kern="1200" cap="none" spc="0" normalizeH="0" baseline="0" noProof="0" dirty="0">
              <a:ln>
                <a:noFill/>
              </a:ln>
              <a:solidFill>
                <a:srgbClr val="EE0000"/>
              </a:solidFill>
              <a:effectLst/>
              <a:uLnTx/>
              <a:uFillTx/>
              <a:latin typeface="Arial" panose="020B0604020202020204"/>
              <a:ea typeface="+mn-ea"/>
              <a:cs typeface="+mn-cs"/>
            </a:endParaRPr>
          </a:p>
        </p:txBody>
      </p:sp>
      <p:sp>
        <p:nvSpPr>
          <p:cNvPr id="9" name="Title 2">
            <a:extLst>
              <a:ext uri="{FF2B5EF4-FFF2-40B4-BE49-F238E27FC236}">
                <a16:creationId xmlns:a16="http://schemas.microsoft.com/office/drawing/2014/main" id="{91ED2853-63B9-1F66-33A9-03A5D7C962C7}"/>
              </a:ext>
            </a:extLst>
          </p:cNvPr>
          <p:cNvSpPr txBox="1">
            <a:spLocks/>
          </p:cNvSpPr>
          <p:nvPr/>
        </p:nvSpPr>
        <p:spPr>
          <a:xfrm>
            <a:off x="4275764" y="1145500"/>
            <a:ext cx="3757511" cy="365959"/>
          </a:xfrm>
          <a:prstGeom prst="rect">
            <a:avLst/>
          </a:prstGeom>
        </p:spPr>
        <p:txBody>
          <a:bodyPr/>
          <a:lstStyle>
            <a:lvl1pPr algn="l" defTabSz="685800" rtl="0" eaLnBrk="1" latinLnBrk="0" hangingPunct="1">
              <a:lnSpc>
                <a:spcPct val="100000"/>
              </a:lnSpc>
              <a:spcBef>
                <a:spcPct val="0"/>
              </a:spcBef>
              <a:buNone/>
              <a:defRPr sz="2000" kern="1200" cap="all" baseline="0">
                <a:solidFill>
                  <a:schemeClr val="tx1"/>
                </a:solidFill>
                <a:latin typeface="Impact" panose="020B0806030902050204" pitchFamily="34" charset="0"/>
                <a:ea typeface="+mj-ea"/>
                <a:cs typeface="+mj-cs"/>
              </a:defRPr>
            </a:lvl1pPr>
          </a:lstStyle>
          <a:p>
            <a:r>
              <a:rPr lang="en-US" dirty="0"/>
              <a:t>SOURCES OF RETIREMENT INCOME</a:t>
            </a:r>
          </a:p>
        </p:txBody>
      </p:sp>
      <p:pic>
        <p:nvPicPr>
          <p:cNvPr id="10" name="Picture 9" descr="Diagram&#10;&#10;Description automatically generated with medium confidence">
            <a:extLst>
              <a:ext uri="{FF2B5EF4-FFF2-40B4-BE49-F238E27FC236}">
                <a16:creationId xmlns:a16="http://schemas.microsoft.com/office/drawing/2014/main" id="{D2F5BD0F-9E9E-99E6-5D16-95383AE0C47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68710" y="1828222"/>
            <a:ext cx="4171621" cy="2534372"/>
          </a:xfrm>
          <a:prstGeom prst="rect">
            <a:avLst/>
          </a:prstGeom>
        </p:spPr>
      </p:pic>
    </p:spTree>
    <p:extLst>
      <p:ext uri="{BB962C8B-B14F-4D97-AF65-F5344CB8AC3E}">
        <p14:creationId xmlns:p14="http://schemas.microsoft.com/office/powerpoint/2010/main" val="169608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10BE87-AE18-5B42-860B-EC0FAC2AC112}"/>
              </a:ext>
            </a:extLst>
          </p:cNvPr>
          <p:cNvPicPr>
            <a:picLocks/>
          </p:cNvPicPr>
          <p:nvPr/>
        </p:nvPicPr>
        <p:blipFill>
          <a:blip r:embed="rId3" cstate="screen">
            <a:extLst>
              <a:ext uri="{28A0092B-C50C-407E-A947-70E740481C1C}">
                <a14:useLocalDpi xmlns:a14="http://schemas.microsoft.com/office/drawing/2010/main"/>
              </a:ext>
            </a:extLst>
          </a:blip>
          <a:srcRect/>
          <a:stretch/>
        </p:blipFill>
        <p:spPr>
          <a:xfrm flipH="1">
            <a:off x="0" y="2033127"/>
            <a:ext cx="5431536" cy="3110373"/>
          </a:xfrm>
          <a:custGeom>
            <a:avLst/>
            <a:gdLst>
              <a:gd name="connsiteX0" fmla="*/ 0 w 7765687"/>
              <a:gd name="connsiteY0" fmla="*/ 0 h 4455599"/>
              <a:gd name="connsiteX1" fmla="*/ 1526381 w 7765687"/>
              <a:gd name="connsiteY1" fmla="*/ 4455599 h 4455599"/>
              <a:gd name="connsiteX2" fmla="*/ 7765687 w 7765687"/>
              <a:gd name="connsiteY2" fmla="*/ 4454264 h 4455599"/>
              <a:gd name="connsiteX3" fmla="*/ 7765687 w 7765687"/>
              <a:gd name="connsiteY3" fmla="*/ 1336 h 4455599"/>
              <a:gd name="connsiteX4" fmla="*/ 0 w 7765687"/>
              <a:gd name="connsiteY4" fmla="*/ 0 h 445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5687" h="4455599">
                <a:moveTo>
                  <a:pt x="0" y="0"/>
                </a:moveTo>
                <a:lnTo>
                  <a:pt x="1526381" y="4455599"/>
                </a:lnTo>
                <a:lnTo>
                  <a:pt x="7765687" y="4454264"/>
                </a:lnTo>
                <a:lnTo>
                  <a:pt x="7765687" y="1336"/>
                </a:lnTo>
                <a:cubicBezTo>
                  <a:pt x="5176907" y="890"/>
                  <a:pt x="2588779" y="446"/>
                  <a:pt x="0" y="0"/>
                </a:cubicBezTo>
                <a:close/>
              </a:path>
            </a:pathLst>
          </a:custGeom>
        </p:spPr>
      </p:pic>
      <p:sp>
        <p:nvSpPr>
          <p:cNvPr id="2" name="Slide Number Placeholder 1">
            <a:extLst>
              <a:ext uri="{FF2B5EF4-FFF2-40B4-BE49-F238E27FC236}">
                <a16:creationId xmlns:a16="http://schemas.microsoft.com/office/drawing/2014/main" id="{D6D9FC8F-82B3-C443-9038-65B6B203014A}"/>
              </a:ext>
            </a:extLst>
          </p:cNvPr>
          <p:cNvSpPr>
            <a:spLocks noGrp="1"/>
          </p:cNvSpPr>
          <p:nvPr>
            <p:ph type="sldNum" sz="quarter" idx="10"/>
          </p:nvPr>
        </p:nvSpPr>
        <p:spPr/>
        <p:txBody>
          <a:bodyPr/>
          <a:lstStyle/>
          <a:p>
            <a:fld id="{B860EA5E-C501-EE46-95BA-D6951046621D}" type="slidenum">
              <a:rPr lang="en-US" smtClean="0"/>
              <a:pPr/>
              <a:t>40</a:t>
            </a:fld>
            <a:endParaRPr lang="en-US" dirty="0"/>
          </a:p>
        </p:txBody>
      </p:sp>
      <p:sp>
        <p:nvSpPr>
          <p:cNvPr id="9" name="Title 8">
            <a:extLst>
              <a:ext uri="{FF2B5EF4-FFF2-40B4-BE49-F238E27FC236}">
                <a16:creationId xmlns:a16="http://schemas.microsoft.com/office/drawing/2014/main" id="{BC747DBA-F76F-7449-BC62-FFAD5C0F7B28}"/>
              </a:ext>
            </a:extLst>
          </p:cNvPr>
          <p:cNvSpPr>
            <a:spLocks noGrp="1"/>
          </p:cNvSpPr>
          <p:nvPr>
            <p:ph type="title"/>
          </p:nvPr>
        </p:nvSpPr>
        <p:spPr/>
        <p:txBody>
          <a:bodyPr/>
          <a:lstStyle/>
          <a:p>
            <a:r>
              <a:rPr lang="en-US" dirty="0"/>
              <a:t>READY, SET, Enroll</a:t>
            </a:r>
          </a:p>
        </p:txBody>
      </p:sp>
    </p:spTree>
    <p:extLst>
      <p:ext uri="{BB962C8B-B14F-4D97-AF65-F5344CB8AC3E}">
        <p14:creationId xmlns:p14="http://schemas.microsoft.com/office/powerpoint/2010/main" val="1718917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94ED84E-5D83-E821-CA03-FB47AB833DB9}"/>
              </a:ext>
            </a:extLst>
          </p:cNvPr>
          <p:cNvSpPr/>
          <p:nvPr/>
        </p:nvSpPr>
        <p:spPr>
          <a:xfrm>
            <a:off x="7842250" y="4125700"/>
            <a:ext cx="742950" cy="101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F8210D8E-3367-3745-AB85-C61425E0685C}"/>
              </a:ext>
            </a:extLst>
          </p:cNvPr>
          <p:cNvSpPr>
            <a:spLocks noGrp="1"/>
          </p:cNvSpPr>
          <p:nvPr>
            <p:ph type="title"/>
          </p:nvPr>
        </p:nvSpPr>
        <p:spPr/>
        <p:txBody>
          <a:bodyPr/>
          <a:lstStyle/>
          <a:p>
            <a:r>
              <a:rPr lang="en-US" dirty="0"/>
              <a:t>ENROLLMENT IS EASY!</a:t>
            </a:r>
          </a:p>
        </p:txBody>
      </p:sp>
      <p:sp>
        <p:nvSpPr>
          <p:cNvPr id="3" name="Text Placeholder 2">
            <a:extLst>
              <a:ext uri="{FF2B5EF4-FFF2-40B4-BE49-F238E27FC236}">
                <a16:creationId xmlns:a16="http://schemas.microsoft.com/office/drawing/2014/main" id="{25B0F06E-234F-504A-ABA8-D88178763B91}"/>
              </a:ext>
            </a:extLst>
          </p:cNvPr>
          <p:cNvSpPr>
            <a:spLocks noGrp="1"/>
          </p:cNvSpPr>
          <p:nvPr>
            <p:ph type="body" sz="quarter" idx="15"/>
          </p:nvPr>
        </p:nvSpPr>
        <p:spPr/>
        <p:txBody>
          <a:bodyPr/>
          <a:lstStyle/>
          <a:p>
            <a:r>
              <a:rPr lang="en-US" dirty="0">
                <a:solidFill>
                  <a:schemeClr val="accent2"/>
                </a:solidFill>
              </a:rPr>
              <a:t>FOLLOW THESE STEPS :</a:t>
            </a:r>
          </a:p>
        </p:txBody>
      </p:sp>
      <p:sp>
        <p:nvSpPr>
          <p:cNvPr id="2" name="Slide Number Placeholder 1">
            <a:extLst>
              <a:ext uri="{FF2B5EF4-FFF2-40B4-BE49-F238E27FC236}">
                <a16:creationId xmlns:a16="http://schemas.microsoft.com/office/drawing/2014/main" id="{B2CD7F71-1797-5841-91CB-05FC32E21ED9}"/>
              </a:ext>
            </a:extLst>
          </p:cNvPr>
          <p:cNvSpPr>
            <a:spLocks noGrp="1"/>
          </p:cNvSpPr>
          <p:nvPr>
            <p:ph type="sldNum" sz="quarter" idx="10"/>
          </p:nvPr>
        </p:nvSpPr>
        <p:spPr/>
        <p:txBody>
          <a:bodyPr/>
          <a:lstStyle/>
          <a:p>
            <a:fld id="{B860EA5E-C501-EE46-95BA-D6951046621D}" type="slidenum">
              <a:rPr lang="en-US" smtClean="0">
                <a:solidFill>
                  <a:srgbClr val="40474B"/>
                </a:solidFill>
              </a:rPr>
              <a:t>41</a:t>
            </a:fld>
            <a:endParaRPr lang="en-US" dirty="0">
              <a:solidFill>
                <a:srgbClr val="40474B"/>
              </a:solidFill>
            </a:endParaRPr>
          </a:p>
        </p:txBody>
      </p:sp>
      <p:pic>
        <p:nvPicPr>
          <p:cNvPr id="15" name="Graphic 14">
            <a:extLst>
              <a:ext uri="{FF2B5EF4-FFF2-40B4-BE49-F238E27FC236}">
                <a16:creationId xmlns:a16="http://schemas.microsoft.com/office/drawing/2014/main" id="{A8037024-615F-C54C-A07E-563E0E146C8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5396" y="4231739"/>
            <a:ext cx="376896" cy="369505"/>
          </a:xfrm>
          <a:prstGeom prst="rect">
            <a:avLst/>
          </a:prstGeom>
        </p:spPr>
      </p:pic>
      <p:sp>
        <p:nvSpPr>
          <p:cNvPr id="18" name="TextBox 17">
            <a:extLst>
              <a:ext uri="{FF2B5EF4-FFF2-40B4-BE49-F238E27FC236}">
                <a16:creationId xmlns:a16="http://schemas.microsoft.com/office/drawing/2014/main" id="{88A05D8F-4579-CB4C-97AA-A9CB4F1BD98C}"/>
              </a:ext>
            </a:extLst>
          </p:cNvPr>
          <p:cNvSpPr txBox="1"/>
          <p:nvPr/>
        </p:nvSpPr>
        <p:spPr>
          <a:xfrm>
            <a:off x="819921" y="4317890"/>
            <a:ext cx="3767328" cy="235135"/>
          </a:xfrm>
          <a:prstGeom prst="rect">
            <a:avLst/>
          </a:prstGeom>
          <a:noFill/>
        </p:spPr>
        <p:txBody>
          <a:bodyPr wrap="square" lIns="0" tIns="0" rIns="0" bIns="0" rtlCol="0">
            <a:noAutofit/>
          </a:bodyPr>
          <a:lstStyle/>
          <a:p>
            <a:r>
              <a:rPr lang="en-US" sz="1400" dirty="0">
                <a:latin typeface="Arial" panose="020B0604020202020204" pitchFamily="34" charset="0"/>
                <a:cs typeface="Arial" panose="020B0604020202020204" pitchFamily="34" charset="0"/>
              </a:rPr>
              <a:t>Visit: </a:t>
            </a:r>
            <a:r>
              <a:rPr lang="en-US" sz="1400" b="1" dirty="0">
                <a:latin typeface="Arial" panose="020B0604020202020204" pitchFamily="34" charset="0"/>
                <a:cs typeface="Arial" panose="020B0604020202020204" pitchFamily="34" charset="0"/>
              </a:rPr>
              <a:t>secure2.transamerica.com/login</a:t>
            </a:r>
          </a:p>
          <a:p>
            <a:endParaRPr lang="en-US" sz="1400" dirty="0">
              <a:latin typeface="Arial"/>
              <a:cs typeface="Arial"/>
            </a:endParaRPr>
          </a:p>
        </p:txBody>
      </p:sp>
      <p:sp>
        <p:nvSpPr>
          <p:cNvPr id="21" name="TextBox 20">
            <a:extLst>
              <a:ext uri="{FF2B5EF4-FFF2-40B4-BE49-F238E27FC236}">
                <a16:creationId xmlns:a16="http://schemas.microsoft.com/office/drawing/2014/main" id="{CC8CE860-3110-AD4A-ADFE-13E529AB24D0}"/>
              </a:ext>
            </a:extLst>
          </p:cNvPr>
          <p:cNvSpPr txBox="1"/>
          <p:nvPr/>
        </p:nvSpPr>
        <p:spPr>
          <a:xfrm>
            <a:off x="474940" y="1244845"/>
            <a:ext cx="3652924" cy="2758921"/>
          </a:xfrm>
          <a:prstGeom prst="rect">
            <a:avLst/>
          </a:prstGeom>
          <a:noFill/>
        </p:spPr>
        <p:txBody>
          <a:bodyPr wrap="square" lIns="0" tIns="0" rIns="0" bIns="0" rtlCol="0">
            <a:noAutofit/>
          </a:bodyPr>
          <a:lstStyle/>
          <a:p>
            <a:pPr marL="192024" marR="0" lvl="0" indent="-192024" algn="l" defTabSz="914400" rtl="0" eaLnBrk="1" fontAlgn="auto" latinLnBrk="0" hangingPunct="1">
              <a:lnSpc>
                <a:spcPct val="100000"/>
              </a:lnSpc>
              <a:spcBef>
                <a:spcPts val="0"/>
              </a:spcBef>
              <a:spcAft>
                <a:spcPts val="300"/>
              </a:spcAft>
              <a:buClrTx/>
              <a:buSzTx/>
              <a:buFontTx/>
              <a:buNone/>
              <a:tabLst/>
              <a:defRPr/>
            </a:pPr>
            <a:endParaRPr kumimoji="0" lang="en-US" sz="1200" b="0" i="0" u="none" strike="noStrike" kern="1200" cap="none" spc="0" normalizeH="0" baseline="0" noProof="0" dirty="0">
              <a:ln>
                <a:noFill/>
              </a:ln>
              <a:solidFill>
                <a:srgbClr val="40474B"/>
              </a:solidFill>
              <a:effectLst/>
              <a:uLnTx/>
              <a:uFillTx/>
              <a:latin typeface="Arial"/>
              <a:ea typeface="+mn-ea"/>
              <a:cs typeface="Arial"/>
            </a:endParaRPr>
          </a:p>
          <a:p>
            <a:pPr marL="192024" lvl="0" indent="-192024" defTabSz="914400">
              <a:spcAft>
                <a:spcPts val="300"/>
              </a:spcAft>
              <a:buFont typeface="Arial" panose="020B0604020202020204" pitchFamily="34" charset="0"/>
              <a:buChar char="•"/>
              <a:defRPr/>
            </a:pPr>
            <a:r>
              <a:rPr kumimoji="0" lang="en-US" sz="1200" b="0" i="0" u="none" strike="noStrike" kern="1200" cap="none" spc="0" normalizeH="0" baseline="0" noProof="0" dirty="0">
                <a:ln>
                  <a:noFill/>
                </a:ln>
                <a:solidFill>
                  <a:srgbClr val="40474B"/>
                </a:solidFill>
                <a:effectLst/>
                <a:uLnTx/>
                <a:uFillTx/>
                <a:latin typeface="Arial"/>
                <a:ea typeface="+mn-ea"/>
                <a:cs typeface="Arial"/>
              </a:rPr>
              <a:t>Visit </a:t>
            </a:r>
            <a:r>
              <a:rPr lang="en-US" sz="1200" b="1" dirty="0">
                <a:solidFill>
                  <a:srgbClr val="40474B"/>
                </a:solidFill>
                <a:cs typeface="Arial"/>
              </a:rPr>
              <a:t>secure2.transamerica.com/login</a:t>
            </a:r>
          </a:p>
          <a:p>
            <a:pPr marL="192024" lvl="0" indent="-192024" defTabSz="914400">
              <a:spcAft>
                <a:spcPts val="300"/>
              </a:spcAft>
              <a:buFont typeface="Arial" panose="020B0604020202020204" pitchFamily="34" charset="0"/>
              <a:buChar char="•"/>
              <a:defRPr/>
            </a:pPr>
            <a:r>
              <a:rPr lang="en-US" sz="1200" dirty="0">
                <a:solidFill>
                  <a:srgbClr val="40474B"/>
                </a:solidFill>
                <a:cs typeface="Arial"/>
              </a:rPr>
              <a:t>Click </a:t>
            </a:r>
            <a:r>
              <a:rPr kumimoji="0" lang="en-US" sz="1200" b="1" i="0" u="none" strike="noStrike" kern="1200" cap="none" spc="0" normalizeH="0" baseline="0" noProof="0" dirty="0">
                <a:ln>
                  <a:noFill/>
                </a:ln>
                <a:solidFill>
                  <a:srgbClr val="40474B"/>
                </a:solidFill>
                <a:effectLst/>
                <a:uLnTx/>
                <a:uFillTx/>
                <a:latin typeface="Arial"/>
                <a:ea typeface="+mn-ea"/>
                <a:cs typeface="Arial"/>
              </a:rPr>
              <a:t>Create an Account</a:t>
            </a:r>
          </a:p>
          <a:p>
            <a:pPr marL="192024" marR="0" lvl="0" indent="-192024"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0474B"/>
                </a:solidFill>
                <a:effectLst/>
                <a:uLnTx/>
                <a:uFillTx/>
                <a:latin typeface="Arial"/>
                <a:ea typeface="+mn-ea"/>
                <a:cs typeface="Arial"/>
              </a:rPr>
              <a:t>Provide personal information and answer </a:t>
            </a:r>
            <a:r>
              <a:rPr lang="en-US" sz="1200" dirty="0">
                <a:solidFill>
                  <a:srgbClr val="40474B"/>
                </a:solidFill>
                <a:latin typeface="Arial"/>
                <a:cs typeface="Arial"/>
              </a:rPr>
              <a:t>a few</a:t>
            </a:r>
            <a:r>
              <a:rPr kumimoji="0" lang="en-US" sz="1200" b="0" i="0" u="none" strike="noStrike" kern="1200" cap="none" spc="0" normalizeH="0" baseline="0" noProof="0" dirty="0">
                <a:ln>
                  <a:noFill/>
                </a:ln>
                <a:solidFill>
                  <a:srgbClr val="40474B"/>
                </a:solidFill>
                <a:effectLst/>
                <a:uLnTx/>
                <a:uFillTx/>
                <a:latin typeface="Arial"/>
                <a:ea typeface="+mn-ea"/>
                <a:cs typeface="Arial"/>
              </a:rPr>
              <a:t> questions to verify your identity </a:t>
            </a:r>
          </a:p>
          <a:p>
            <a:pPr marL="192024" marR="0" lvl="0" indent="-192024"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200" dirty="0">
                <a:solidFill>
                  <a:srgbClr val="40474B"/>
                </a:solidFill>
                <a:latin typeface="Arial"/>
                <a:cs typeface="Arial"/>
              </a:rPr>
              <a:t>Upon completion, you will receive a security validation code via email, then you can select and answer security questions to create your account</a:t>
            </a:r>
            <a:endParaRPr kumimoji="0" lang="en-US" sz="1200" b="0" i="0" u="none" strike="noStrike" kern="1200" cap="none" spc="0" normalizeH="0" baseline="0" noProof="0" dirty="0">
              <a:ln>
                <a:noFill/>
              </a:ln>
              <a:solidFill>
                <a:srgbClr val="40474B"/>
              </a:solidFill>
              <a:effectLst/>
              <a:uLnTx/>
              <a:uFillTx/>
              <a:latin typeface="Arial"/>
              <a:ea typeface="+mn-ea"/>
              <a:cs typeface="Arial"/>
            </a:endParaRPr>
          </a:p>
          <a:p>
            <a:pPr marL="192024" marR="0" lvl="0" indent="-192024"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200" dirty="0">
                <a:solidFill>
                  <a:srgbClr val="40474B"/>
                </a:solidFill>
                <a:latin typeface="Arial"/>
                <a:cs typeface="Arial"/>
              </a:rPr>
              <a:t>Log in to your account with your username and password, then click </a:t>
            </a:r>
            <a:r>
              <a:rPr lang="en-US" sz="1200" b="1" dirty="0">
                <a:solidFill>
                  <a:srgbClr val="40474B"/>
                </a:solidFill>
                <a:latin typeface="Arial"/>
                <a:cs typeface="Arial"/>
              </a:rPr>
              <a:t>View</a:t>
            </a:r>
            <a:r>
              <a:rPr lang="en-US" sz="1200" dirty="0">
                <a:solidFill>
                  <a:srgbClr val="40474B"/>
                </a:solidFill>
                <a:latin typeface="Arial"/>
                <a:cs typeface="Arial"/>
              </a:rPr>
              <a:t> </a:t>
            </a:r>
            <a:r>
              <a:rPr lang="en-US" sz="1200" b="1" dirty="0">
                <a:solidFill>
                  <a:srgbClr val="40474B"/>
                </a:solidFill>
                <a:latin typeface="Arial"/>
                <a:cs typeface="Arial"/>
              </a:rPr>
              <a:t>Details</a:t>
            </a:r>
            <a:r>
              <a:rPr lang="en-US" sz="1200" dirty="0">
                <a:solidFill>
                  <a:srgbClr val="40474B"/>
                </a:solidFill>
                <a:latin typeface="Arial"/>
                <a:cs typeface="Arial"/>
              </a:rPr>
              <a:t> next to your retirement plan</a:t>
            </a:r>
          </a:p>
          <a:p>
            <a:pPr marL="192024" marR="0" lvl="0" indent="-192024"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200" dirty="0">
                <a:solidFill>
                  <a:srgbClr val="40474B"/>
                </a:solidFill>
                <a:latin typeface="Arial"/>
                <a:cs typeface="Arial"/>
              </a:rPr>
              <a:t>Click </a:t>
            </a:r>
            <a:r>
              <a:rPr lang="en-US" sz="1200" b="1" dirty="0">
                <a:solidFill>
                  <a:srgbClr val="40474B"/>
                </a:solidFill>
                <a:latin typeface="Arial"/>
                <a:cs typeface="Arial"/>
              </a:rPr>
              <a:t>Let’s Get Started</a:t>
            </a:r>
            <a:endParaRPr lang="en-US" sz="1200" dirty="0">
              <a:solidFill>
                <a:srgbClr val="40474B"/>
              </a:solidFill>
              <a:latin typeface="Arial"/>
              <a:cs typeface="Arial"/>
            </a:endParaRPr>
          </a:p>
          <a:p>
            <a:pPr marL="192024" indent="-192024">
              <a:spcAft>
                <a:spcPts val="300"/>
              </a:spcAft>
              <a:buFont typeface="Arial" panose="020B0604020202020204" pitchFamily="34" charset="0"/>
              <a:buChar char="•"/>
              <a:defRPr/>
            </a:pPr>
            <a:r>
              <a:rPr kumimoji="0" lang="en-US" sz="1200" b="0" i="0" u="none" strike="noStrike" kern="1200" cap="none" spc="0" normalizeH="0" baseline="0" noProof="0" dirty="0">
                <a:ln>
                  <a:noFill/>
                </a:ln>
                <a:solidFill>
                  <a:srgbClr val="40474B"/>
                </a:solidFill>
                <a:effectLst/>
                <a:uLnTx/>
                <a:uFillTx/>
                <a:latin typeface="Arial"/>
                <a:ea typeface="+mn-ea"/>
                <a:cs typeface="Arial"/>
              </a:rPr>
              <a:t>Create your profile</a:t>
            </a:r>
          </a:p>
          <a:p>
            <a:pPr marL="192024" marR="0" lvl="0" indent="-192024"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40474B"/>
              </a:solidFill>
              <a:effectLst/>
              <a:uLnTx/>
              <a:uFillTx/>
              <a:latin typeface="Arial"/>
              <a:ea typeface="+mn-ea"/>
              <a:cs typeface="Arial"/>
            </a:endParaRPr>
          </a:p>
          <a:p>
            <a:pPr marL="192024" marR="0" lvl="0" indent="-192024" algn="l" defTabSz="914400" rtl="0" eaLnBrk="1" fontAlgn="auto" latinLnBrk="0" hangingPunct="1">
              <a:lnSpc>
                <a:spcPct val="100000"/>
              </a:lnSpc>
              <a:spcBef>
                <a:spcPts val="0"/>
              </a:spcBef>
              <a:spcAft>
                <a:spcPts val="300"/>
              </a:spcAft>
              <a:buClrTx/>
              <a:buSzTx/>
              <a:buFontTx/>
              <a:buNone/>
              <a:tabLst/>
              <a:defRPr/>
            </a:pPr>
            <a:endParaRPr kumimoji="0" lang="en-US" sz="1200" b="0" i="0" u="none" strike="noStrike" kern="1200" cap="none" spc="0" normalizeH="0" baseline="0" noProof="0" dirty="0">
              <a:ln>
                <a:noFill/>
              </a:ln>
              <a:solidFill>
                <a:srgbClr val="40474B"/>
              </a:solidFill>
              <a:effectLst/>
              <a:uLnTx/>
              <a:uFillTx/>
              <a:latin typeface="Arial"/>
              <a:ea typeface="+mn-ea"/>
              <a:cs typeface="Arial"/>
            </a:endParaRPr>
          </a:p>
        </p:txBody>
      </p:sp>
      <p:grpSp>
        <p:nvGrpSpPr>
          <p:cNvPr id="4" name="Group 3">
            <a:extLst>
              <a:ext uri="{FF2B5EF4-FFF2-40B4-BE49-F238E27FC236}">
                <a16:creationId xmlns:a16="http://schemas.microsoft.com/office/drawing/2014/main" id="{FB100144-35F7-C0C0-B82A-1CFA1C5A9F94}"/>
              </a:ext>
            </a:extLst>
          </p:cNvPr>
          <p:cNvGrpSpPr/>
          <p:nvPr/>
        </p:nvGrpSpPr>
        <p:grpSpPr>
          <a:xfrm>
            <a:off x="4294742" y="891075"/>
            <a:ext cx="4374318" cy="3929256"/>
            <a:chOff x="4294742" y="891075"/>
            <a:chExt cx="4374318" cy="3929256"/>
          </a:xfrm>
        </p:grpSpPr>
        <p:pic>
          <p:nvPicPr>
            <p:cNvPr id="6" name="Picture 5">
              <a:extLst>
                <a:ext uri="{FF2B5EF4-FFF2-40B4-BE49-F238E27FC236}">
                  <a16:creationId xmlns:a16="http://schemas.microsoft.com/office/drawing/2014/main" id="{20DB3EBF-D46D-BDB4-BBA1-320F6E0662D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294742" y="891075"/>
              <a:ext cx="4374318" cy="3929256"/>
            </a:xfrm>
            <a:prstGeom prst="rect">
              <a:avLst/>
            </a:prstGeom>
          </p:spPr>
        </p:pic>
        <p:sp>
          <p:nvSpPr>
            <p:cNvPr id="7" name="Rectangle 6">
              <a:extLst>
                <a:ext uri="{FF2B5EF4-FFF2-40B4-BE49-F238E27FC236}">
                  <a16:creationId xmlns:a16="http://schemas.microsoft.com/office/drawing/2014/main" id="{E6AC915B-949F-F797-F1C1-2D274FEDD267}"/>
                </a:ext>
              </a:extLst>
            </p:cNvPr>
            <p:cNvSpPr/>
            <p:nvPr/>
          </p:nvSpPr>
          <p:spPr>
            <a:xfrm>
              <a:off x="4461288" y="1257145"/>
              <a:ext cx="2960524" cy="116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78731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210D8E-3367-3745-AB85-C61425E0685C}"/>
              </a:ext>
            </a:extLst>
          </p:cNvPr>
          <p:cNvSpPr>
            <a:spLocks noGrp="1"/>
          </p:cNvSpPr>
          <p:nvPr>
            <p:ph type="title"/>
          </p:nvPr>
        </p:nvSpPr>
        <p:spPr>
          <a:xfrm>
            <a:off x="359413" y="729595"/>
            <a:ext cx="2840987" cy="320913"/>
          </a:xfrm>
        </p:spPr>
        <p:txBody>
          <a:bodyPr/>
          <a:lstStyle/>
          <a:p>
            <a:r>
              <a:rPr lang="en-US" dirty="0"/>
              <a:t>ENTER YOUR CONTRIBUTION ELECTIONS</a:t>
            </a:r>
          </a:p>
        </p:txBody>
      </p:sp>
      <p:sp>
        <p:nvSpPr>
          <p:cNvPr id="3" name="Text Placeholder 2">
            <a:extLst>
              <a:ext uri="{FF2B5EF4-FFF2-40B4-BE49-F238E27FC236}">
                <a16:creationId xmlns:a16="http://schemas.microsoft.com/office/drawing/2014/main" id="{25B0F06E-234F-504A-ABA8-D88178763B91}"/>
              </a:ext>
            </a:extLst>
          </p:cNvPr>
          <p:cNvSpPr>
            <a:spLocks noGrp="1"/>
          </p:cNvSpPr>
          <p:nvPr>
            <p:ph type="body" sz="quarter" idx="15"/>
          </p:nvPr>
        </p:nvSpPr>
        <p:spPr>
          <a:xfrm>
            <a:off x="358029" y="1456753"/>
            <a:ext cx="3652924" cy="225191"/>
          </a:xfrm>
        </p:spPr>
        <p:txBody>
          <a:bodyPr/>
          <a:lstStyle/>
          <a:p>
            <a:r>
              <a:rPr lang="en-US" sz="1200" dirty="0">
                <a:solidFill>
                  <a:schemeClr val="accent2"/>
                </a:solidFill>
              </a:rPr>
              <a:t>ENTER THE AMOUNTS YOU WISH TO SAVE:</a:t>
            </a:r>
          </a:p>
        </p:txBody>
      </p:sp>
      <p:sp>
        <p:nvSpPr>
          <p:cNvPr id="2" name="Slide Number Placeholder 1">
            <a:extLst>
              <a:ext uri="{FF2B5EF4-FFF2-40B4-BE49-F238E27FC236}">
                <a16:creationId xmlns:a16="http://schemas.microsoft.com/office/drawing/2014/main" id="{B2CD7F71-1797-5841-91CB-05FC32E21ED9}"/>
              </a:ext>
            </a:extLst>
          </p:cNvPr>
          <p:cNvSpPr>
            <a:spLocks noGrp="1"/>
          </p:cNvSpPr>
          <p:nvPr>
            <p:ph type="sldNum" sz="quarter" idx="10"/>
          </p:nvPr>
        </p:nvSpPr>
        <p:spPr/>
        <p:txBody>
          <a:bodyPr/>
          <a:lstStyle/>
          <a:p>
            <a:fld id="{B860EA5E-C501-EE46-95BA-D6951046621D}" type="slidenum">
              <a:rPr lang="en-US" smtClean="0">
                <a:solidFill>
                  <a:srgbClr val="40474B"/>
                </a:solidFill>
              </a:rPr>
              <a:t>42</a:t>
            </a:fld>
            <a:endParaRPr lang="en-US" dirty="0">
              <a:solidFill>
                <a:srgbClr val="40474B"/>
              </a:solidFill>
            </a:endParaRPr>
          </a:p>
        </p:txBody>
      </p:sp>
      <p:sp>
        <p:nvSpPr>
          <p:cNvPr id="21" name="TextBox 20">
            <a:extLst>
              <a:ext uri="{FF2B5EF4-FFF2-40B4-BE49-F238E27FC236}">
                <a16:creationId xmlns:a16="http://schemas.microsoft.com/office/drawing/2014/main" id="{CC8CE860-3110-AD4A-ADFE-13E529AB24D0}"/>
              </a:ext>
            </a:extLst>
          </p:cNvPr>
          <p:cNvSpPr txBox="1"/>
          <p:nvPr/>
        </p:nvSpPr>
        <p:spPr>
          <a:xfrm>
            <a:off x="476314" y="1805009"/>
            <a:ext cx="3652924" cy="956246"/>
          </a:xfrm>
          <a:prstGeom prst="rect">
            <a:avLst/>
          </a:prstGeom>
          <a:noFill/>
        </p:spPr>
        <p:txBody>
          <a:bodyPr wrap="square" lIns="0" tIns="0" rIns="0" bIns="0" rtlCol="0">
            <a:noAutofit/>
          </a:bodyPr>
          <a:lstStyle/>
          <a:p>
            <a:pPr marL="192024" indent="-192024">
              <a:spcAft>
                <a:spcPts val="300"/>
              </a:spcAft>
              <a:buFont typeface="Arial" panose="020B0604020202020204" pitchFamily="34" charset="0"/>
              <a:buChar char="•"/>
            </a:pPr>
            <a:r>
              <a:rPr lang="en-US" sz="1200" dirty="0">
                <a:cs typeface="Arial"/>
              </a:rPr>
              <a:t>Click </a:t>
            </a:r>
            <a:r>
              <a:rPr lang="en-US" sz="1200" b="1" dirty="0">
                <a:cs typeface="Arial"/>
              </a:rPr>
              <a:t>More Contribution Options</a:t>
            </a:r>
            <a:endParaRPr lang="en-US" sz="1200" dirty="0">
              <a:cs typeface="Arial"/>
            </a:endParaRPr>
          </a:p>
          <a:p>
            <a:pPr marL="192024" indent="-192024">
              <a:spcAft>
                <a:spcPts val="300"/>
              </a:spcAft>
              <a:buFont typeface="Arial" panose="020B0604020202020204" pitchFamily="34" charset="0"/>
              <a:buChar char="•"/>
            </a:pPr>
            <a:r>
              <a:rPr lang="en-US" sz="1200" dirty="0">
                <a:cs typeface="Arial"/>
              </a:rPr>
              <a:t>Enter your contribution amount</a:t>
            </a:r>
          </a:p>
          <a:p>
            <a:pPr marL="192024" indent="-192024">
              <a:spcAft>
                <a:spcPts val="300"/>
              </a:spcAft>
              <a:buFont typeface="Arial" panose="020B0604020202020204" pitchFamily="34" charset="0"/>
              <a:buChar char="•"/>
            </a:pPr>
            <a:r>
              <a:rPr lang="en-US" sz="1200" dirty="0">
                <a:cs typeface="Arial"/>
              </a:rPr>
              <a:t>If applicable, enter Roth contribution amount</a:t>
            </a:r>
          </a:p>
          <a:p>
            <a:pPr marL="192024" indent="-192024">
              <a:spcAft>
                <a:spcPts val="300"/>
              </a:spcAft>
              <a:buFont typeface="Arial" panose="020B0604020202020204" pitchFamily="34" charset="0"/>
              <a:buChar char="•"/>
            </a:pPr>
            <a:r>
              <a:rPr lang="en-US" sz="1200" dirty="0">
                <a:cs typeface="Arial"/>
              </a:rPr>
              <a:t>If applicable, enter auto-increase amount</a:t>
            </a:r>
          </a:p>
          <a:p>
            <a:pPr marL="192024" indent="-192024">
              <a:spcAft>
                <a:spcPts val="300"/>
              </a:spcAft>
              <a:buFont typeface="Arial" panose="020B0604020202020204" pitchFamily="34" charset="0"/>
              <a:buChar char="•"/>
            </a:pPr>
            <a:r>
              <a:rPr lang="en-US" sz="1200" dirty="0">
                <a:cs typeface="Arial"/>
              </a:rPr>
              <a:t>Click </a:t>
            </a:r>
            <a:r>
              <a:rPr lang="en-US" sz="1200" b="1" dirty="0">
                <a:cs typeface="Arial"/>
              </a:rPr>
              <a:t>Continue`</a:t>
            </a:r>
            <a:endParaRPr lang="en-US" sz="1200" dirty="0">
              <a:cs typeface="Arial"/>
            </a:endParaRPr>
          </a:p>
          <a:p>
            <a:pPr marL="192024" marR="0" lvl="0" indent="-192024" algn="l" defTabSz="914400" rtl="0" eaLnBrk="1" fontAlgn="auto" latinLnBrk="0" hangingPunct="1">
              <a:lnSpc>
                <a:spcPct val="100000"/>
              </a:lnSpc>
              <a:spcBef>
                <a:spcPts val="0"/>
              </a:spcBef>
              <a:spcAft>
                <a:spcPts val="300"/>
              </a:spcAft>
              <a:buClrTx/>
              <a:buSzTx/>
              <a:tabLst/>
              <a:defRPr/>
            </a:pPr>
            <a:endParaRPr kumimoji="0" lang="en-US" sz="1200" b="0" i="0" u="none" strike="noStrike" kern="1200" cap="none" spc="0" normalizeH="0" baseline="0" noProof="0" dirty="0">
              <a:ln>
                <a:noFill/>
              </a:ln>
              <a:solidFill>
                <a:srgbClr val="40474B"/>
              </a:solidFill>
              <a:effectLst/>
              <a:uLnTx/>
              <a:uFillTx/>
              <a:latin typeface="Arial"/>
              <a:ea typeface="+mn-ea"/>
              <a:cs typeface="Arial"/>
            </a:endParaRPr>
          </a:p>
          <a:p>
            <a:pPr marL="192024" marR="0" lvl="0" indent="-192024" algn="l" defTabSz="914400" rtl="0" eaLnBrk="1" fontAlgn="auto" latinLnBrk="0" hangingPunct="1">
              <a:lnSpc>
                <a:spcPct val="100000"/>
              </a:lnSpc>
              <a:spcBef>
                <a:spcPts val="0"/>
              </a:spcBef>
              <a:spcAft>
                <a:spcPts val="300"/>
              </a:spcAft>
              <a:buClrTx/>
              <a:buSzTx/>
              <a:buFontTx/>
              <a:buNone/>
              <a:tabLst/>
              <a:defRPr/>
            </a:pPr>
            <a:endParaRPr kumimoji="0" lang="en-US" sz="1200" b="0" i="0" u="none" strike="noStrike" kern="1200" cap="none" spc="0" normalizeH="0" baseline="0" noProof="0" dirty="0">
              <a:ln>
                <a:noFill/>
              </a:ln>
              <a:solidFill>
                <a:srgbClr val="40474B"/>
              </a:solidFill>
              <a:effectLst/>
              <a:uLnTx/>
              <a:uFillTx/>
              <a:latin typeface="Arial"/>
              <a:ea typeface="+mn-ea"/>
              <a:cs typeface="Arial"/>
            </a:endParaRPr>
          </a:p>
        </p:txBody>
      </p:sp>
      <p:sp>
        <p:nvSpPr>
          <p:cNvPr id="4" name="Rectangle 3">
            <a:extLst>
              <a:ext uri="{FF2B5EF4-FFF2-40B4-BE49-F238E27FC236}">
                <a16:creationId xmlns:a16="http://schemas.microsoft.com/office/drawing/2014/main" id="{0A4A33A6-2ACE-B657-6B93-D54FF5CD7B17}"/>
              </a:ext>
            </a:extLst>
          </p:cNvPr>
          <p:cNvSpPr/>
          <p:nvPr/>
        </p:nvSpPr>
        <p:spPr>
          <a:xfrm>
            <a:off x="7842250" y="4125700"/>
            <a:ext cx="742950" cy="101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8C114F2-586C-E704-5488-3C59B6FA1298}"/>
              </a:ext>
            </a:extLst>
          </p:cNvPr>
          <p:cNvSpPr/>
          <p:nvPr/>
        </p:nvSpPr>
        <p:spPr>
          <a:xfrm>
            <a:off x="4461288" y="1257145"/>
            <a:ext cx="2960524" cy="116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069883E3-DEA8-C653-65BF-241AA526BEB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276595" y="850900"/>
            <a:ext cx="4390864" cy="4010154"/>
          </a:xfrm>
          <a:prstGeom prst="rect">
            <a:avLst/>
          </a:prstGeom>
        </p:spPr>
      </p:pic>
      <p:sp>
        <p:nvSpPr>
          <p:cNvPr id="14" name="Rectangle 13">
            <a:extLst>
              <a:ext uri="{FF2B5EF4-FFF2-40B4-BE49-F238E27FC236}">
                <a16:creationId xmlns:a16="http://schemas.microsoft.com/office/drawing/2014/main" id="{30C586E1-FD84-29E6-15A4-078B5A28DEA4}"/>
              </a:ext>
            </a:extLst>
          </p:cNvPr>
          <p:cNvSpPr/>
          <p:nvPr/>
        </p:nvSpPr>
        <p:spPr>
          <a:xfrm>
            <a:off x="4461288" y="1257145"/>
            <a:ext cx="2960524" cy="116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9708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210D8E-3367-3745-AB85-C61425E0685C}"/>
              </a:ext>
            </a:extLst>
          </p:cNvPr>
          <p:cNvSpPr>
            <a:spLocks noGrp="1"/>
          </p:cNvSpPr>
          <p:nvPr>
            <p:ph type="title"/>
          </p:nvPr>
        </p:nvSpPr>
        <p:spPr>
          <a:xfrm>
            <a:off x="359413" y="729595"/>
            <a:ext cx="2584955" cy="320913"/>
          </a:xfrm>
        </p:spPr>
        <p:txBody>
          <a:bodyPr/>
          <a:lstStyle/>
          <a:p>
            <a:r>
              <a:rPr lang="en-US" dirty="0"/>
              <a:t>ENTER YOUR INVESTMENT OPTIONS</a:t>
            </a:r>
          </a:p>
        </p:txBody>
      </p:sp>
      <p:sp>
        <p:nvSpPr>
          <p:cNvPr id="3" name="Text Placeholder 2">
            <a:extLst>
              <a:ext uri="{FF2B5EF4-FFF2-40B4-BE49-F238E27FC236}">
                <a16:creationId xmlns:a16="http://schemas.microsoft.com/office/drawing/2014/main" id="{25B0F06E-234F-504A-ABA8-D88178763B91}"/>
              </a:ext>
            </a:extLst>
          </p:cNvPr>
          <p:cNvSpPr>
            <a:spLocks noGrp="1"/>
          </p:cNvSpPr>
          <p:nvPr>
            <p:ph type="body" sz="quarter" idx="15"/>
          </p:nvPr>
        </p:nvSpPr>
        <p:spPr>
          <a:xfrm>
            <a:off x="358029" y="1517101"/>
            <a:ext cx="3769835" cy="225191"/>
          </a:xfrm>
        </p:spPr>
        <p:txBody>
          <a:bodyPr/>
          <a:lstStyle/>
          <a:p>
            <a:r>
              <a:rPr lang="en-US" sz="1200" dirty="0">
                <a:solidFill>
                  <a:schemeClr val="accent2"/>
                </a:solidFill>
              </a:rPr>
              <a:t>NOW CHOOSE YOUR INVESTMENT OPTIONS:</a:t>
            </a:r>
          </a:p>
        </p:txBody>
      </p:sp>
      <p:sp>
        <p:nvSpPr>
          <p:cNvPr id="2" name="Slide Number Placeholder 1">
            <a:extLst>
              <a:ext uri="{FF2B5EF4-FFF2-40B4-BE49-F238E27FC236}">
                <a16:creationId xmlns:a16="http://schemas.microsoft.com/office/drawing/2014/main" id="{B2CD7F71-1797-5841-91CB-05FC32E21ED9}"/>
              </a:ext>
            </a:extLst>
          </p:cNvPr>
          <p:cNvSpPr>
            <a:spLocks noGrp="1"/>
          </p:cNvSpPr>
          <p:nvPr>
            <p:ph type="sldNum" sz="quarter" idx="10"/>
          </p:nvPr>
        </p:nvSpPr>
        <p:spPr/>
        <p:txBody>
          <a:bodyPr/>
          <a:lstStyle/>
          <a:p>
            <a:fld id="{B860EA5E-C501-EE46-95BA-D6951046621D}" type="slidenum">
              <a:rPr lang="en-US" smtClean="0">
                <a:solidFill>
                  <a:srgbClr val="40474B"/>
                </a:solidFill>
              </a:rPr>
              <a:t>43</a:t>
            </a:fld>
            <a:endParaRPr lang="en-US" dirty="0">
              <a:solidFill>
                <a:srgbClr val="40474B"/>
              </a:solidFill>
            </a:endParaRPr>
          </a:p>
        </p:txBody>
      </p:sp>
      <p:sp>
        <p:nvSpPr>
          <p:cNvPr id="21" name="TextBox 20">
            <a:extLst>
              <a:ext uri="{FF2B5EF4-FFF2-40B4-BE49-F238E27FC236}">
                <a16:creationId xmlns:a16="http://schemas.microsoft.com/office/drawing/2014/main" id="{CC8CE860-3110-AD4A-ADFE-13E529AB24D0}"/>
              </a:ext>
            </a:extLst>
          </p:cNvPr>
          <p:cNvSpPr txBox="1"/>
          <p:nvPr/>
        </p:nvSpPr>
        <p:spPr>
          <a:xfrm>
            <a:off x="474940" y="1801726"/>
            <a:ext cx="3652924" cy="956246"/>
          </a:xfrm>
          <a:prstGeom prst="rect">
            <a:avLst/>
          </a:prstGeom>
          <a:noFill/>
        </p:spPr>
        <p:txBody>
          <a:bodyPr wrap="square" lIns="0" tIns="0" rIns="0" bIns="0" rtlCol="0">
            <a:noAutofit/>
          </a:bodyPr>
          <a:lstStyle/>
          <a:p>
            <a:pPr marL="194310" indent="-194310">
              <a:spcAft>
                <a:spcPts val="300"/>
              </a:spcAft>
              <a:buFont typeface="Arial" panose="020B0604020202020204" pitchFamily="34" charset="0"/>
              <a:buChar char="•"/>
            </a:pPr>
            <a:r>
              <a:rPr lang="en-US" sz="1200" dirty="0">
                <a:cs typeface="Arial"/>
              </a:rPr>
              <a:t>Click </a:t>
            </a:r>
            <a:r>
              <a:rPr lang="en-US" sz="1200" b="1" dirty="0">
                <a:cs typeface="Arial"/>
              </a:rPr>
              <a:t>More Investment Options</a:t>
            </a:r>
          </a:p>
          <a:p>
            <a:pPr marL="194310" indent="-194310">
              <a:spcAft>
                <a:spcPts val="300"/>
              </a:spcAft>
              <a:buFont typeface="Arial" panose="020B0604020202020204" pitchFamily="34" charset="0"/>
              <a:buChar char="•"/>
            </a:pPr>
            <a:r>
              <a:rPr lang="en-US" sz="1200" dirty="0">
                <a:cs typeface="Arial"/>
              </a:rPr>
              <a:t>If applicable, select a turn-key investment </a:t>
            </a:r>
          </a:p>
          <a:p>
            <a:pPr marL="194310" indent="-194310">
              <a:spcAft>
                <a:spcPts val="300"/>
              </a:spcAft>
              <a:buFont typeface="Arial" panose="020B0604020202020204" pitchFamily="34" charset="0"/>
              <a:buChar char="•"/>
            </a:pPr>
            <a:r>
              <a:rPr lang="en-US" sz="1200" dirty="0">
                <a:cs typeface="Arial"/>
              </a:rPr>
              <a:t>Or if you prefer, choose to </a:t>
            </a:r>
            <a:r>
              <a:rPr lang="en-US" sz="1200" b="1" dirty="0">
                <a:cs typeface="Arial"/>
              </a:rPr>
              <a:t>Do it Yourself</a:t>
            </a:r>
          </a:p>
          <a:p>
            <a:pPr marL="194310" indent="-194310">
              <a:spcAft>
                <a:spcPts val="300"/>
              </a:spcAft>
              <a:buFont typeface="Arial" panose="020B0604020202020204" pitchFamily="34" charset="0"/>
              <a:buChar char="•"/>
            </a:pPr>
            <a:r>
              <a:rPr lang="en-US" sz="1200" dirty="0">
                <a:cs typeface="Arial"/>
              </a:rPr>
              <a:t>Click </a:t>
            </a:r>
            <a:r>
              <a:rPr lang="en-US" sz="1200" b="1" dirty="0">
                <a:cs typeface="Arial"/>
              </a:rPr>
              <a:t>Next </a:t>
            </a:r>
            <a:r>
              <a:rPr lang="en-US" sz="1200" dirty="0">
                <a:cs typeface="Arial"/>
              </a:rPr>
              <a:t>then </a:t>
            </a:r>
            <a:r>
              <a:rPr lang="en-US" sz="1200" b="1" dirty="0">
                <a:cs typeface="Arial"/>
              </a:rPr>
              <a:t>Save</a:t>
            </a:r>
          </a:p>
          <a:p>
            <a:pPr marL="194310" indent="-194310">
              <a:spcAft>
                <a:spcPts val="300"/>
              </a:spcAft>
              <a:buFont typeface="Arial" panose="020B0604020202020204" pitchFamily="34" charset="0"/>
              <a:buChar char="•"/>
            </a:pPr>
            <a:r>
              <a:rPr lang="en-US" sz="1200" dirty="0">
                <a:cs typeface="Arial"/>
              </a:rPr>
              <a:t>Read the agreement</a:t>
            </a:r>
          </a:p>
          <a:p>
            <a:pPr marL="194310" indent="-194310">
              <a:spcAft>
                <a:spcPts val="300"/>
              </a:spcAft>
              <a:buFont typeface="Arial" panose="020B0604020202020204" pitchFamily="34" charset="0"/>
              <a:buChar char="•"/>
            </a:pPr>
            <a:r>
              <a:rPr lang="en-US" sz="1200" dirty="0">
                <a:cs typeface="Arial"/>
              </a:rPr>
              <a:t>Click </a:t>
            </a:r>
            <a:r>
              <a:rPr lang="en-US" sz="1200" b="1" dirty="0">
                <a:cs typeface="Arial"/>
              </a:rPr>
              <a:t>Agree and Continue</a:t>
            </a:r>
          </a:p>
        </p:txBody>
      </p:sp>
      <p:sp>
        <p:nvSpPr>
          <p:cNvPr id="4" name="Rectangle 3">
            <a:extLst>
              <a:ext uri="{FF2B5EF4-FFF2-40B4-BE49-F238E27FC236}">
                <a16:creationId xmlns:a16="http://schemas.microsoft.com/office/drawing/2014/main" id="{CC3E68F0-0C9D-C03D-7603-CA94CCE37A7B}"/>
              </a:ext>
            </a:extLst>
          </p:cNvPr>
          <p:cNvSpPr/>
          <p:nvPr/>
        </p:nvSpPr>
        <p:spPr>
          <a:xfrm>
            <a:off x="7842250" y="4125700"/>
            <a:ext cx="742950" cy="101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48725FBF-1473-7F7A-C5B5-375C003FB855}"/>
              </a:ext>
            </a:extLst>
          </p:cNvPr>
          <p:cNvGrpSpPr/>
          <p:nvPr/>
        </p:nvGrpSpPr>
        <p:grpSpPr>
          <a:xfrm>
            <a:off x="4306236" y="872014"/>
            <a:ext cx="4304138" cy="3949680"/>
            <a:chOff x="4306236" y="872014"/>
            <a:chExt cx="4304138" cy="3949680"/>
          </a:xfrm>
        </p:grpSpPr>
        <p:pic>
          <p:nvPicPr>
            <p:cNvPr id="9" name="Picture 8">
              <a:extLst>
                <a:ext uri="{FF2B5EF4-FFF2-40B4-BE49-F238E27FC236}">
                  <a16:creationId xmlns:a16="http://schemas.microsoft.com/office/drawing/2014/main" id="{38A5469A-1F8C-3D08-218F-824E60A35AC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306236" y="872014"/>
              <a:ext cx="4304138" cy="3949680"/>
            </a:xfrm>
            <a:prstGeom prst="rect">
              <a:avLst/>
            </a:prstGeom>
          </p:spPr>
        </p:pic>
        <p:sp>
          <p:nvSpPr>
            <p:cNvPr id="10" name="Rectangle 9">
              <a:extLst>
                <a:ext uri="{FF2B5EF4-FFF2-40B4-BE49-F238E27FC236}">
                  <a16:creationId xmlns:a16="http://schemas.microsoft.com/office/drawing/2014/main" id="{84FA16C1-0FDE-3919-2587-93BC2EE51E61}"/>
                </a:ext>
              </a:extLst>
            </p:cNvPr>
            <p:cNvSpPr/>
            <p:nvPr/>
          </p:nvSpPr>
          <p:spPr>
            <a:xfrm>
              <a:off x="4461288" y="1257145"/>
              <a:ext cx="2960524" cy="116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382592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553AFF-5EFD-3BAA-BF0D-A7391ADF77DE}"/>
              </a:ext>
            </a:extLst>
          </p:cNvPr>
          <p:cNvSpPr/>
          <p:nvPr/>
        </p:nvSpPr>
        <p:spPr>
          <a:xfrm>
            <a:off x="7864735" y="4125700"/>
            <a:ext cx="742950" cy="101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8210D8E-3367-3745-AB85-C61425E0685C}"/>
              </a:ext>
            </a:extLst>
          </p:cNvPr>
          <p:cNvSpPr>
            <a:spLocks noGrp="1"/>
          </p:cNvSpPr>
          <p:nvPr>
            <p:ph type="title"/>
          </p:nvPr>
        </p:nvSpPr>
        <p:spPr/>
        <p:txBody>
          <a:bodyPr/>
          <a:lstStyle/>
          <a:p>
            <a:r>
              <a:rPr lang="en-US" dirty="0"/>
              <a:t>Protect your loved ones</a:t>
            </a:r>
          </a:p>
        </p:txBody>
      </p:sp>
      <p:sp>
        <p:nvSpPr>
          <p:cNvPr id="3" name="Text Placeholder 2">
            <a:extLst>
              <a:ext uri="{FF2B5EF4-FFF2-40B4-BE49-F238E27FC236}">
                <a16:creationId xmlns:a16="http://schemas.microsoft.com/office/drawing/2014/main" id="{25B0F06E-234F-504A-ABA8-D88178763B91}"/>
              </a:ext>
            </a:extLst>
          </p:cNvPr>
          <p:cNvSpPr>
            <a:spLocks noGrp="1"/>
          </p:cNvSpPr>
          <p:nvPr>
            <p:ph type="body" sz="quarter" idx="15"/>
          </p:nvPr>
        </p:nvSpPr>
        <p:spPr>
          <a:xfrm>
            <a:off x="358029" y="1057871"/>
            <a:ext cx="2640544" cy="225191"/>
          </a:xfrm>
        </p:spPr>
        <p:txBody>
          <a:bodyPr/>
          <a:lstStyle/>
          <a:p>
            <a:r>
              <a:rPr lang="en-US" sz="1200" dirty="0">
                <a:solidFill>
                  <a:schemeClr val="accent2"/>
                </a:solidFill>
              </a:rPr>
              <a:t>ENTER YOUR BENEFICIARY INFORMATION:</a:t>
            </a:r>
          </a:p>
        </p:txBody>
      </p:sp>
      <p:sp>
        <p:nvSpPr>
          <p:cNvPr id="2" name="Slide Number Placeholder 1">
            <a:extLst>
              <a:ext uri="{FF2B5EF4-FFF2-40B4-BE49-F238E27FC236}">
                <a16:creationId xmlns:a16="http://schemas.microsoft.com/office/drawing/2014/main" id="{B2CD7F71-1797-5841-91CB-05FC32E21ED9}"/>
              </a:ext>
            </a:extLst>
          </p:cNvPr>
          <p:cNvSpPr>
            <a:spLocks noGrp="1"/>
          </p:cNvSpPr>
          <p:nvPr>
            <p:ph type="sldNum" sz="quarter" idx="10"/>
          </p:nvPr>
        </p:nvSpPr>
        <p:spPr/>
        <p:txBody>
          <a:bodyPr/>
          <a:lstStyle/>
          <a:p>
            <a:fld id="{B860EA5E-C501-EE46-95BA-D6951046621D}" type="slidenum">
              <a:rPr lang="en-US" smtClean="0">
                <a:solidFill>
                  <a:srgbClr val="40474B"/>
                </a:solidFill>
              </a:rPr>
              <a:t>44</a:t>
            </a:fld>
            <a:endParaRPr lang="en-US" dirty="0">
              <a:solidFill>
                <a:srgbClr val="40474B"/>
              </a:solidFill>
            </a:endParaRPr>
          </a:p>
        </p:txBody>
      </p:sp>
      <p:sp>
        <p:nvSpPr>
          <p:cNvPr id="21" name="TextBox 20">
            <a:extLst>
              <a:ext uri="{FF2B5EF4-FFF2-40B4-BE49-F238E27FC236}">
                <a16:creationId xmlns:a16="http://schemas.microsoft.com/office/drawing/2014/main" id="{CC8CE860-3110-AD4A-ADFE-13E529AB24D0}"/>
              </a:ext>
            </a:extLst>
          </p:cNvPr>
          <p:cNvSpPr txBox="1"/>
          <p:nvPr/>
        </p:nvSpPr>
        <p:spPr>
          <a:xfrm>
            <a:off x="474939" y="1615503"/>
            <a:ext cx="3822813" cy="2087815"/>
          </a:xfrm>
          <a:prstGeom prst="rect">
            <a:avLst/>
          </a:prstGeom>
          <a:noFill/>
        </p:spPr>
        <p:txBody>
          <a:bodyPr wrap="square" lIns="0" tIns="0" rIns="0" bIns="0" rtlCol="0">
            <a:noAutofit/>
          </a:bodyPr>
          <a:lstStyle/>
          <a:p>
            <a:pPr marL="194310" indent="-194310">
              <a:spcAft>
                <a:spcPts val="300"/>
              </a:spcAft>
              <a:buSzPct val="85000"/>
              <a:buFont typeface="Arial" panose="020B0604020202020204" pitchFamily="34" charset="0"/>
              <a:buChar char="•"/>
            </a:pPr>
            <a:r>
              <a:rPr lang="en-US" sz="1200" dirty="0">
                <a:cs typeface="Arial"/>
              </a:rPr>
              <a:t>In the blue box, click </a:t>
            </a:r>
            <a:r>
              <a:rPr lang="en-US" sz="1200" b="1" dirty="0">
                <a:cs typeface="Arial"/>
              </a:rPr>
              <a:t>Name Beneficiaries</a:t>
            </a:r>
            <a:endParaRPr lang="en-US" sz="1200" dirty="0">
              <a:cs typeface="Arial"/>
            </a:endParaRPr>
          </a:p>
          <a:p>
            <a:pPr marL="194310" indent="-194310">
              <a:spcAft>
                <a:spcPts val="300"/>
              </a:spcAft>
              <a:buSzPct val="85000"/>
              <a:buFont typeface="Arial" panose="020B0604020202020204" pitchFamily="34" charset="0"/>
              <a:buChar char="•"/>
            </a:pPr>
            <a:r>
              <a:rPr lang="en-US" sz="1200" dirty="0">
                <a:cs typeface="Arial"/>
              </a:rPr>
              <a:t>Click </a:t>
            </a:r>
            <a:r>
              <a:rPr lang="en-US" sz="1200" b="1" dirty="0">
                <a:cs typeface="Arial"/>
              </a:rPr>
              <a:t>Add/Update </a:t>
            </a:r>
            <a:r>
              <a:rPr lang="en-US" sz="1200" dirty="0">
                <a:cs typeface="Arial"/>
              </a:rPr>
              <a:t>at the bottom right </a:t>
            </a:r>
          </a:p>
          <a:p>
            <a:pPr marL="194310" indent="-194310">
              <a:spcAft>
                <a:spcPts val="300"/>
              </a:spcAft>
              <a:buSzPct val="85000"/>
              <a:buFont typeface="Arial" panose="020B0604020202020204" pitchFamily="34" charset="0"/>
              <a:buChar char="•"/>
            </a:pPr>
            <a:r>
              <a:rPr lang="en-US" sz="1200" dirty="0">
                <a:cs typeface="Arial"/>
              </a:rPr>
              <a:t>Enter primary beneficiary information</a:t>
            </a:r>
          </a:p>
          <a:p>
            <a:pPr marL="194310" indent="-194310">
              <a:spcAft>
                <a:spcPts val="300"/>
              </a:spcAft>
              <a:buSzPct val="85000"/>
              <a:buFont typeface="Arial" panose="020B0604020202020204" pitchFamily="34" charset="0"/>
              <a:buChar char="•"/>
            </a:pPr>
            <a:r>
              <a:rPr lang="en-US" sz="1200" dirty="0">
                <a:cs typeface="Arial"/>
              </a:rPr>
              <a:t>Enter contingent beneficiary information, if desired</a:t>
            </a:r>
          </a:p>
          <a:p>
            <a:pPr marL="194310" indent="-194310">
              <a:spcAft>
                <a:spcPts val="300"/>
              </a:spcAft>
              <a:buSzPct val="85000"/>
              <a:buFont typeface="Arial" panose="020B0604020202020204" pitchFamily="34" charset="0"/>
              <a:buChar char="•"/>
            </a:pPr>
            <a:r>
              <a:rPr lang="en-US" sz="1200" dirty="0">
                <a:cs typeface="Arial"/>
              </a:rPr>
              <a:t>Review all information you entered</a:t>
            </a:r>
          </a:p>
          <a:p>
            <a:pPr marL="194310" indent="-194310">
              <a:spcAft>
                <a:spcPts val="300"/>
              </a:spcAft>
              <a:buSzPct val="85000"/>
              <a:buFont typeface="Arial" panose="020B0604020202020204" pitchFamily="34" charset="0"/>
              <a:buChar char="•"/>
            </a:pPr>
            <a:r>
              <a:rPr lang="en-US" sz="1200" dirty="0">
                <a:cs typeface="Arial"/>
              </a:rPr>
              <a:t>Click </a:t>
            </a:r>
            <a:r>
              <a:rPr lang="en-US" sz="1200" b="1" dirty="0">
                <a:cs typeface="Arial"/>
              </a:rPr>
              <a:t>Continue</a:t>
            </a:r>
          </a:p>
          <a:p>
            <a:pPr marL="194310" indent="-194310">
              <a:spcAft>
                <a:spcPts val="300"/>
              </a:spcAft>
              <a:buSzPct val="85000"/>
              <a:buFont typeface="Arial" panose="020B0604020202020204" pitchFamily="34" charset="0"/>
              <a:buChar char="•"/>
            </a:pPr>
            <a:r>
              <a:rPr lang="en-US" sz="1200" dirty="0">
                <a:cs typeface="Arial"/>
              </a:rPr>
              <a:t>Confirm the information is correct – click </a:t>
            </a:r>
            <a:r>
              <a:rPr lang="en-US" sz="1200" b="1" dirty="0">
                <a:cs typeface="Arial"/>
              </a:rPr>
              <a:t>Submit</a:t>
            </a:r>
            <a:endParaRPr lang="en-US" sz="1200" dirty="0">
              <a:cs typeface="Arial"/>
            </a:endParaRPr>
          </a:p>
          <a:p>
            <a:pPr marL="194310" indent="-194310">
              <a:spcAft>
                <a:spcPts val="300"/>
              </a:spcAft>
              <a:buSzPct val="85000"/>
              <a:buFont typeface="Arial" panose="020B0604020202020204" pitchFamily="34" charset="0"/>
              <a:buChar char="•"/>
            </a:pPr>
            <a:r>
              <a:rPr lang="en-US" sz="1200" dirty="0">
                <a:cs typeface="Arial"/>
              </a:rPr>
              <a:t>Read the agreement  </a:t>
            </a:r>
          </a:p>
          <a:p>
            <a:pPr marL="194310" indent="-194310">
              <a:spcAft>
                <a:spcPts val="300"/>
              </a:spcAft>
              <a:buSzPct val="85000"/>
              <a:buFont typeface="Arial" panose="020B0604020202020204" pitchFamily="34" charset="0"/>
              <a:buChar char="•"/>
            </a:pPr>
            <a:r>
              <a:rPr lang="en-US" sz="1200" dirty="0">
                <a:cs typeface="Arial"/>
              </a:rPr>
              <a:t>Click </a:t>
            </a:r>
            <a:r>
              <a:rPr lang="en-US" sz="1200" b="1" dirty="0">
                <a:cs typeface="Arial"/>
              </a:rPr>
              <a:t>Accept and Continue</a:t>
            </a:r>
            <a:endParaRPr lang="en-US" sz="1200" dirty="0">
              <a:cs typeface="Arial"/>
            </a:endParaRPr>
          </a:p>
        </p:txBody>
      </p:sp>
      <p:sp>
        <p:nvSpPr>
          <p:cNvPr id="4" name="TextBox 3">
            <a:extLst>
              <a:ext uri="{FF2B5EF4-FFF2-40B4-BE49-F238E27FC236}">
                <a16:creationId xmlns:a16="http://schemas.microsoft.com/office/drawing/2014/main" id="{CE4E4F30-7F3D-B64A-AF5E-405B5C4EB030}"/>
              </a:ext>
            </a:extLst>
          </p:cNvPr>
          <p:cNvSpPr txBox="1"/>
          <p:nvPr/>
        </p:nvSpPr>
        <p:spPr>
          <a:xfrm>
            <a:off x="404949" y="3703319"/>
            <a:ext cx="3409406" cy="1077218"/>
          </a:xfrm>
          <a:prstGeom prst="rect">
            <a:avLst/>
          </a:prstGeom>
          <a:noFill/>
        </p:spPr>
        <p:txBody>
          <a:bodyPr wrap="square" rtlCol="0">
            <a:spAutoFit/>
          </a:bodyPr>
          <a:lstStyle/>
          <a:p>
            <a:pPr marL="285750" indent="-285750">
              <a:buFont typeface="Arial" panose="020B0604020202020204" pitchFamily="34" charset="0"/>
              <a:buChar char="•"/>
            </a:pPr>
            <a:endParaRPr lang="en-US" sz="1600" dirty="0">
              <a:solidFill>
                <a:schemeClr val="accent2"/>
              </a:solidFill>
              <a:latin typeface="Georgia" panose="02040502050405020303" pitchFamily="18" charset="0"/>
              <a:cs typeface="Arial"/>
            </a:endParaRPr>
          </a:p>
          <a:p>
            <a:r>
              <a:rPr lang="en-US" sz="1600" b="1" dirty="0">
                <a:solidFill>
                  <a:schemeClr val="accent2"/>
                </a:solidFill>
                <a:latin typeface="Georgia" panose="02040502050405020303" pitchFamily="18" charset="0"/>
                <a:cs typeface="Arial"/>
              </a:rPr>
              <a:t>Congratulations! </a:t>
            </a:r>
            <a:r>
              <a:rPr lang="en-US" sz="1600" dirty="0">
                <a:solidFill>
                  <a:schemeClr val="accent2"/>
                </a:solidFill>
                <a:latin typeface="Georgia" panose="02040502050405020303" pitchFamily="18" charset="0"/>
                <a:cs typeface="Arial"/>
              </a:rPr>
              <a:t>You’re enrolled in your retirement plan. </a:t>
            </a:r>
          </a:p>
          <a:p>
            <a:pPr algn="l">
              <a:buClr>
                <a:schemeClr val="bg1"/>
              </a:buClr>
              <a:buSzPct val="85000"/>
            </a:pPr>
            <a:endParaRPr lang="en-US" sz="1600" dirty="0">
              <a:solidFill>
                <a:schemeClr val="accent2"/>
              </a:solidFill>
              <a:latin typeface="Georgia" panose="02040502050405020303" pitchFamily="18" charset="0"/>
            </a:endParaRPr>
          </a:p>
        </p:txBody>
      </p:sp>
      <p:pic>
        <p:nvPicPr>
          <p:cNvPr id="8" name="Picture 7">
            <a:extLst>
              <a:ext uri="{FF2B5EF4-FFF2-40B4-BE49-F238E27FC236}">
                <a16:creationId xmlns:a16="http://schemas.microsoft.com/office/drawing/2014/main" id="{BB2A9701-80D2-F9D1-53B8-80CBEF10F1CA}"/>
              </a:ext>
            </a:extLst>
          </p:cNvPr>
          <p:cNvPicPr>
            <a:picLocks noChangeAspect="1"/>
          </p:cNvPicPr>
          <p:nvPr/>
        </p:nvPicPr>
        <p:blipFill>
          <a:blip r:embed="rId3"/>
          <a:srcRect/>
          <a:stretch/>
        </p:blipFill>
        <p:spPr>
          <a:xfrm>
            <a:off x="4298890" y="882556"/>
            <a:ext cx="4353850" cy="4049208"/>
          </a:xfrm>
          <a:prstGeom prst="rect">
            <a:avLst/>
          </a:prstGeom>
        </p:spPr>
      </p:pic>
    </p:spTree>
    <p:extLst>
      <p:ext uri="{BB962C8B-B14F-4D97-AF65-F5344CB8AC3E}">
        <p14:creationId xmlns:p14="http://schemas.microsoft.com/office/powerpoint/2010/main" val="419794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346BC6-B0FE-6331-D31D-735C40742CD3}"/>
              </a:ext>
            </a:extLst>
          </p:cNvPr>
          <p:cNvPicPr>
            <a:picLocks noChangeAspect="1"/>
          </p:cNvPicPr>
          <p:nvPr/>
        </p:nvPicPr>
        <p:blipFill>
          <a:blip r:embed="rId3"/>
          <a:srcRect l="618" t="4054" r="635" b="10933"/>
          <a:stretch>
            <a:fillRect/>
          </a:stretch>
        </p:blipFill>
        <p:spPr>
          <a:xfrm>
            <a:off x="0" y="2039255"/>
            <a:ext cx="5422392" cy="3111123"/>
          </a:xfrm>
          <a:custGeom>
            <a:avLst/>
            <a:gdLst>
              <a:gd name="connsiteX0" fmla="*/ 5061411 w 5061411"/>
              <a:gd name="connsiteY0" fmla="*/ 0 h 2904008"/>
              <a:gd name="connsiteX1" fmla="*/ 4066568 w 5061411"/>
              <a:gd name="connsiteY1" fmla="*/ 2904008 h 2904008"/>
              <a:gd name="connsiteX2" fmla="*/ 0 w 5061411"/>
              <a:gd name="connsiteY2" fmla="*/ 2903138 h 2904008"/>
              <a:gd name="connsiteX3" fmla="*/ 0 w 5061411"/>
              <a:gd name="connsiteY3" fmla="*/ 871 h 2904008"/>
              <a:gd name="connsiteX4" fmla="*/ 5061411 w 5061411"/>
              <a:gd name="connsiteY4" fmla="*/ 0 h 290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1411" h="2904008">
                <a:moveTo>
                  <a:pt x="5061411" y="0"/>
                </a:moveTo>
                <a:lnTo>
                  <a:pt x="4066568" y="2904008"/>
                </a:lnTo>
                <a:lnTo>
                  <a:pt x="0" y="2903138"/>
                </a:lnTo>
                <a:lnTo>
                  <a:pt x="0" y="871"/>
                </a:lnTo>
                <a:cubicBezTo>
                  <a:pt x="1687279" y="580"/>
                  <a:pt x="3374133" y="291"/>
                  <a:pt x="5061411" y="0"/>
                </a:cubicBezTo>
                <a:close/>
              </a:path>
            </a:pathLst>
          </a:custGeom>
        </p:spPr>
      </p:pic>
      <p:sp>
        <p:nvSpPr>
          <p:cNvPr id="2" name="Slide Number Placeholder 1">
            <a:extLst>
              <a:ext uri="{FF2B5EF4-FFF2-40B4-BE49-F238E27FC236}">
                <a16:creationId xmlns:a16="http://schemas.microsoft.com/office/drawing/2014/main" id="{D6D9FC8F-82B3-C443-9038-65B6B203014A}"/>
              </a:ext>
            </a:extLst>
          </p:cNvPr>
          <p:cNvSpPr>
            <a:spLocks noGrp="1"/>
          </p:cNvSpPr>
          <p:nvPr>
            <p:ph type="sldNum" sz="quarter" idx="10"/>
          </p:nvPr>
        </p:nvSpPr>
        <p:spPr/>
        <p:txBody>
          <a:bodyPr/>
          <a:lstStyle/>
          <a:p>
            <a:fld id="{B860EA5E-C501-EE46-95BA-D6951046621D}" type="slidenum">
              <a:rPr lang="en-US" smtClean="0"/>
              <a:pPr/>
              <a:t>45</a:t>
            </a:fld>
            <a:endParaRPr lang="en-US" dirty="0"/>
          </a:p>
        </p:txBody>
      </p:sp>
      <p:sp>
        <p:nvSpPr>
          <p:cNvPr id="9" name="Title 8">
            <a:extLst>
              <a:ext uri="{FF2B5EF4-FFF2-40B4-BE49-F238E27FC236}">
                <a16:creationId xmlns:a16="http://schemas.microsoft.com/office/drawing/2014/main" id="{BC747DBA-F76F-7449-BC62-FFAD5C0F7B28}"/>
              </a:ext>
            </a:extLst>
          </p:cNvPr>
          <p:cNvSpPr>
            <a:spLocks noGrp="1"/>
          </p:cNvSpPr>
          <p:nvPr>
            <p:ph type="title"/>
          </p:nvPr>
        </p:nvSpPr>
        <p:spPr/>
        <p:txBody>
          <a:bodyPr/>
          <a:lstStyle/>
          <a:p>
            <a:r>
              <a:rPr lang="en-US" i="1" dirty="0"/>
              <a:t>YOUR RETIREMENT OUTLOOK </a:t>
            </a:r>
            <a:r>
              <a:rPr lang="en-US" baseline="30000" dirty="0"/>
              <a:t>®</a:t>
            </a:r>
          </a:p>
        </p:txBody>
      </p:sp>
    </p:spTree>
    <p:extLst>
      <p:ext uri="{BB962C8B-B14F-4D97-AF65-F5344CB8AC3E}">
        <p14:creationId xmlns:p14="http://schemas.microsoft.com/office/powerpoint/2010/main" val="3547594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F114ED-D64C-EA94-4CAF-8D639DF13510}"/>
              </a:ext>
            </a:extLst>
          </p:cNvPr>
          <p:cNvPicPr>
            <a:picLocks noChangeAspect="1"/>
          </p:cNvPicPr>
          <p:nvPr/>
        </p:nvPicPr>
        <p:blipFill>
          <a:blip r:embed="rId3" cstate="screen">
            <a:extLst>
              <a:ext uri="{28A0092B-C50C-407E-A947-70E740481C1C}">
                <a14:useLocalDpi xmlns:a14="http://schemas.microsoft.com/office/drawing/2010/main"/>
              </a:ext>
            </a:extLst>
          </a:blip>
          <a:srcRect l="2395" t="969" r="54955" b="1553"/>
          <a:stretch/>
        </p:blipFill>
        <p:spPr>
          <a:xfrm>
            <a:off x="0" y="0"/>
            <a:ext cx="4005742" cy="5149850"/>
          </a:xfrm>
          <a:custGeom>
            <a:avLst/>
            <a:gdLst>
              <a:gd name="connsiteX0" fmla="*/ 901303 w 4005742"/>
              <a:gd name="connsiteY0" fmla="*/ 0 h 5149850"/>
              <a:gd name="connsiteX1" fmla="*/ 4005742 w 4005742"/>
              <a:gd name="connsiteY1" fmla="*/ 1763 h 5149850"/>
              <a:gd name="connsiteX2" fmla="*/ 2632914 w 4005742"/>
              <a:gd name="connsiteY2" fmla="*/ 4055113 h 5149850"/>
              <a:gd name="connsiteX3" fmla="*/ 2267481 w 4005742"/>
              <a:gd name="connsiteY3" fmla="*/ 5146117 h 5149850"/>
              <a:gd name="connsiteX4" fmla="*/ 0 w 4005742"/>
              <a:gd name="connsiteY4" fmla="*/ 5149850 h 5149850"/>
              <a:gd name="connsiteX5" fmla="*/ 16 w 4005742"/>
              <a:gd name="connsiteY5" fmla="*/ 2637820 h 5149850"/>
              <a:gd name="connsiteX6" fmla="*/ 901303 w 4005742"/>
              <a:gd name="connsiteY6" fmla="*/ 0 h 51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5742" h="5149850">
                <a:moveTo>
                  <a:pt x="901303" y="0"/>
                </a:moveTo>
                <a:lnTo>
                  <a:pt x="4005742" y="1763"/>
                </a:lnTo>
                <a:lnTo>
                  <a:pt x="2632914" y="4055113"/>
                </a:lnTo>
                <a:lnTo>
                  <a:pt x="2267481" y="5146117"/>
                </a:lnTo>
                <a:lnTo>
                  <a:pt x="0" y="5149850"/>
                </a:lnTo>
                <a:cubicBezTo>
                  <a:pt x="5" y="4312507"/>
                  <a:pt x="11" y="3475164"/>
                  <a:pt x="16" y="2637820"/>
                </a:cubicBezTo>
                <a:lnTo>
                  <a:pt x="901303" y="0"/>
                </a:lnTo>
                <a:close/>
              </a:path>
            </a:pathLst>
          </a:custGeom>
        </p:spPr>
      </p:pic>
      <p:pic>
        <p:nvPicPr>
          <p:cNvPr id="21" name="Picture 20">
            <a:extLst>
              <a:ext uri="{FF2B5EF4-FFF2-40B4-BE49-F238E27FC236}">
                <a16:creationId xmlns:a16="http://schemas.microsoft.com/office/drawing/2014/main" id="{62D511F2-A954-3347-A98A-16C446739E3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910149" y="1304856"/>
            <a:ext cx="4815037" cy="2786480"/>
          </a:xfrm>
          <a:prstGeom prst="rect">
            <a:avLst/>
          </a:prstGeom>
        </p:spPr>
      </p:pic>
      <p:sp>
        <p:nvSpPr>
          <p:cNvPr id="2" name="Slide Number Placeholder 1">
            <a:extLst>
              <a:ext uri="{FF2B5EF4-FFF2-40B4-BE49-F238E27FC236}">
                <a16:creationId xmlns:a16="http://schemas.microsoft.com/office/drawing/2014/main" id="{B2CD7F71-1797-5841-91CB-05FC32E21ED9}"/>
              </a:ext>
            </a:extLst>
          </p:cNvPr>
          <p:cNvSpPr>
            <a:spLocks noGrp="1"/>
          </p:cNvSpPr>
          <p:nvPr>
            <p:ph type="sldNum" sz="quarter" idx="10"/>
          </p:nvPr>
        </p:nvSpPr>
        <p:spPr/>
        <p:txBody>
          <a:bodyPr/>
          <a:lstStyle/>
          <a:p>
            <a:fld id="{B860EA5E-C501-EE46-95BA-D6951046621D}" type="slidenum">
              <a:rPr lang="en-US" smtClean="0"/>
              <a:t>46</a:t>
            </a:fld>
            <a:endParaRPr lang="en-US" dirty="0"/>
          </a:p>
        </p:txBody>
      </p:sp>
      <p:sp>
        <p:nvSpPr>
          <p:cNvPr id="15" name="Title 2">
            <a:extLst>
              <a:ext uri="{FF2B5EF4-FFF2-40B4-BE49-F238E27FC236}">
                <a16:creationId xmlns:a16="http://schemas.microsoft.com/office/drawing/2014/main" id="{1D81BC96-528F-2F42-9D78-AE04996209D1}"/>
              </a:ext>
            </a:extLst>
          </p:cNvPr>
          <p:cNvSpPr>
            <a:spLocks noGrp="1"/>
          </p:cNvSpPr>
          <p:nvPr>
            <p:ph type="title"/>
          </p:nvPr>
        </p:nvSpPr>
        <p:spPr>
          <a:xfrm>
            <a:off x="4690237" y="846996"/>
            <a:ext cx="3345692" cy="320913"/>
          </a:xfrm>
        </p:spPr>
        <p:txBody>
          <a:bodyPr/>
          <a:lstStyle/>
          <a:p>
            <a:r>
              <a:rPr lang="en-US" i="1" dirty="0"/>
              <a:t>YOUR RETIREMENT OUTLOOK </a:t>
            </a:r>
            <a:r>
              <a:rPr lang="en-US" baseline="30000" dirty="0"/>
              <a:t>®</a:t>
            </a:r>
          </a:p>
        </p:txBody>
      </p:sp>
      <p:sp>
        <p:nvSpPr>
          <p:cNvPr id="8" name="TextBox 7">
            <a:extLst>
              <a:ext uri="{FF2B5EF4-FFF2-40B4-BE49-F238E27FC236}">
                <a16:creationId xmlns:a16="http://schemas.microsoft.com/office/drawing/2014/main" id="{66F1320B-F8E9-AD4D-9E39-5098215F2AE3}"/>
              </a:ext>
            </a:extLst>
          </p:cNvPr>
          <p:cNvSpPr txBox="1"/>
          <p:nvPr/>
        </p:nvSpPr>
        <p:spPr>
          <a:xfrm>
            <a:off x="120465" y="4302579"/>
            <a:ext cx="2327170" cy="413113"/>
          </a:xfrm>
          <a:prstGeom prst="rect">
            <a:avLst/>
          </a:prstGeom>
          <a:noFill/>
        </p:spPr>
        <p:txBody>
          <a:bodyPr wrap="square" lIns="0" tIns="0" rIns="0" bIns="0" rtlCol="0">
            <a:noAutofit/>
          </a:bodyPr>
          <a:lstStyle/>
          <a:p>
            <a:pPr>
              <a:spcBef>
                <a:spcPts val="800"/>
              </a:spcBef>
              <a:buSzPct val="85000"/>
            </a:pPr>
            <a:r>
              <a:rPr lang="en-US" sz="1700" b="1" dirty="0">
                <a:solidFill>
                  <a:schemeClr val="bg1"/>
                </a:solidFill>
                <a:latin typeface="Georgia" panose="02040502050405020303" pitchFamily="18" charset="0"/>
                <a:cs typeface="Arial" panose="020B0604020202020204" pitchFamily="34" charset="0"/>
              </a:rPr>
              <a:t>Your personalized retirement analysis</a:t>
            </a:r>
          </a:p>
        </p:txBody>
      </p:sp>
      <p:sp>
        <p:nvSpPr>
          <p:cNvPr id="19" name="Content Placeholder 12">
            <a:extLst>
              <a:ext uri="{FF2B5EF4-FFF2-40B4-BE49-F238E27FC236}">
                <a16:creationId xmlns:a16="http://schemas.microsoft.com/office/drawing/2014/main" id="{BDB07DBD-5B2E-284F-A8A9-01EBB4D4B8DC}"/>
              </a:ext>
            </a:extLst>
          </p:cNvPr>
          <p:cNvSpPr txBox="1">
            <a:spLocks/>
          </p:cNvSpPr>
          <p:nvPr/>
        </p:nvSpPr>
        <p:spPr>
          <a:xfrm>
            <a:off x="3291216" y="4157170"/>
            <a:ext cx="5329645" cy="939102"/>
          </a:xfrm>
          <a:prstGeom prst="rect">
            <a:avLst/>
          </a:prstGeom>
        </p:spPr>
        <p:txBody>
          <a:bodyPr vert="horz"/>
          <a:lstStyle>
            <a:lvl1pPr marL="112713" indent="-112713" algn="l" defTabSz="457200" rtl="0" eaLnBrk="1" latinLnBrk="0" hangingPunct="1">
              <a:spcBef>
                <a:spcPts val="0"/>
              </a:spcBef>
              <a:buClr>
                <a:schemeClr val="bg1"/>
              </a:buClr>
              <a:buSzPct val="85000"/>
              <a:buFont typeface="Lucida Grande"/>
              <a:buChar char=" "/>
              <a:defRPr sz="1600" kern="1200">
                <a:solidFill>
                  <a:srgbClr val="40474B"/>
                </a:solidFill>
                <a:latin typeface="Arial"/>
                <a:ea typeface="+mn-ea"/>
                <a:cs typeface="Arial"/>
              </a:defRPr>
            </a:lvl1pPr>
            <a:lvl2pPr marL="320675" indent="-187325" algn="l" defTabSz="457200" rtl="0" eaLnBrk="1" latinLnBrk="0" hangingPunct="1">
              <a:spcBef>
                <a:spcPts val="0"/>
              </a:spcBef>
              <a:buSzPct val="85000"/>
              <a:buFont typeface="Arial"/>
              <a:buChar char="•"/>
              <a:tabLst/>
              <a:defRPr sz="1600" kern="1200">
                <a:solidFill>
                  <a:srgbClr val="40474B"/>
                </a:solidFill>
                <a:latin typeface="Arial"/>
                <a:ea typeface="+mn-ea"/>
                <a:cs typeface="Arial"/>
              </a:defRPr>
            </a:lvl2pPr>
            <a:lvl3pPr marL="606425" indent="-241300" algn="l" defTabSz="457200" rtl="0" eaLnBrk="1" latinLnBrk="0" hangingPunct="1">
              <a:spcBef>
                <a:spcPts val="0"/>
              </a:spcBef>
              <a:buSzPct val="85000"/>
              <a:buFont typeface="Lucida Grande"/>
              <a:buChar char="-"/>
              <a:defRPr sz="1600" kern="1200">
                <a:solidFill>
                  <a:srgbClr val="40474B"/>
                </a:solidFill>
                <a:latin typeface="Arial"/>
                <a:ea typeface="+mn-ea"/>
                <a:cs typeface="Arial"/>
              </a:defRPr>
            </a:lvl3pPr>
            <a:lvl4pPr marL="874713" indent="-268288" algn="l" defTabSz="457200"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7796" lvl="1" indent="0">
              <a:buNone/>
            </a:pPr>
            <a:r>
              <a:rPr lang="en-US" sz="900" b="1" dirty="0"/>
              <a:t>Important: The projections or other information generated by the engine (which produces </a:t>
            </a:r>
            <a:r>
              <a:rPr lang="en-US" sz="900" b="1" i="1" dirty="0"/>
              <a:t>Your Retirement Outlook</a:t>
            </a:r>
            <a:r>
              <a:rPr lang="en-US" sz="900" b="1" i="1" baseline="30000" dirty="0"/>
              <a:t>®</a:t>
            </a:r>
            <a:r>
              <a:rPr lang="en-US" sz="900" b="1" dirty="0"/>
              <a:t>) regarding the likelihood of various investment outcomes are hypothetical, do not reflect actual investment results, and are not guarantees of future results. Results derived from the tool may vary with each use and over time. </a:t>
            </a:r>
            <a:r>
              <a:rPr lang="en-US" sz="900" dirty="0"/>
              <a:t>Please see the end of this presentation for more information regarding the criteria and methodology used, the engine’s limitations and key assumptions, and other important information.</a:t>
            </a:r>
          </a:p>
        </p:txBody>
      </p:sp>
      <p:sp>
        <p:nvSpPr>
          <p:cNvPr id="4" name="Shape 258">
            <a:extLst>
              <a:ext uri="{FF2B5EF4-FFF2-40B4-BE49-F238E27FC236}">
                <a16:creationId xmlns:a16="http://schemas.microsoft.com/office/drawing/2014/main" id="{AFC4FBD1-0CE0-C7BD-B258-E6696C185789}"/>
              </a:ext>
            </a:extLst>
          </p:cNvPr>
          <p:cNvSpPr/>
          <p:nvPr/>
        </p:nvSpPr>
        <p:spPr>
          <a:xfrm flipV="1">
            <a:off x="0" y="0"/>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marL="0" marR="0" lvl="0" indent="0" algn="l" defTabSz="6858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3200" b="0" i="0" u="none" strike="noStrike" kern="1200" cap="none" spc="0" normalizeH="0" baseline="0" noProof="0" dirty="0">
              <a:ln>
                <a:noFill/>
              </a:ln>
              <a:solidFill>
                <a:srgbClr val="EE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56753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210D8E-3367-3745-AB85-C61425E0685C}"/>
              </a:ext>
            </a:extLst>
          </p:cNvPr>
          <p:cNvSpPr>
            <a:spLocks noGrp="1"/>
          </p:cNvSpPr>
          <p:nvPr>
            <p:ph type="title"/>
          </p:nvPr>
        </p:nvSpPr>
        <p:spPr/>
        <p:txBody>
          <a:bodyPr/>
          <a:lstStyle/>
          <a:p>
            <a:r>
              <a:rPr lang="en-US" dirty="0"/>
              <a:t>AFTER ENROLLING, OPTIMIZE YOUR PLAN</a:t>
            </a:r>
          </a:p>
        </p:txBody>
      </p:sp>
      <p:sp>
        <p:nvSpPr>
          <p:cNvPr id="2" name="Slide Number Placeholder 1">
            <a:extLst>
              <a:ext uri="{FF2B5EF4-FFF2-40B4-BE49-F238E27FC236}">
                <a16:creationId xmlns:a16="http://schemas.microsoft.com/office/drawing/2014/main" id="{B2CD7F71-1797-5841-91CB-05FC32E21ED9}"/>
              </a:ext>
            </a:extLst>
          </p:cNvPr>
          <p:cNvSpPr>
            <a:spLocks noGrp="1"/>
          </p:cNvSpPr>
          <p:nvPr>
            <p:ph type="sldNum" sz="quarter" idx="10"/>
          </p:nvPr>
        </p:nvSpPr>
        <p:spPr/>
        <p:txBody>
          <a:bodyPr/>
          <a:lstStyle/>
          <a:p>
            <a:fld id="{B860EA5E-C501-EE46-95BA-D6951046621D}" type="slidenum">
              <a:rPr lang="en-US" smtClean="0">
                <a:solidFill>
                  <a:srgbClr val="40474B"/>
                </a:solidFill>
              </a:rPr>
              <a:t>47</a:t>
            </a:fld>
            <a:endParaRPr lang="en-US" dirty="0">
              <a:solidFill>
                <a:srgbClr val="40474B"/>
              </a:solidFill>
            </a:endParaRPr>
          </a:p>
        </p:txBody>
      </p:sp>
      <p:sp>
        <p:nvSpPr>
          <p:cNvPr id="21" name="TextBox 20">
            <a:extLst>
              <a:ext uri="{FF2B5EF4-FFF2-40B4-BE49-F238E27FC236}">
                <a16:creationId xmlns:a16="http://schemas.microsoft.com/office/drawing/2014/main" id="{CC8CE860-3110-AD4A-ADFE-13E529AB24D0}"/>
              </a:ext>
            </a:extLst>
          </p:cNvPr>
          <p:cNvSpPr txBox="1"/>
          <p:nvPr/>
        </p:nvSpPr>
        <p:spPr>
          <a:xfrm>
            <a:off x="474940" y="1826142"/>
            <a:ext cx="3652924" cy="2758921"/>
          </a:xfrm>
          <a:prstGeom prst="rect">
            <a:avLst/>
          </a:prstGeom>
          <a:noFill/>
        </p:spPr>
        <p:txBody>
          <a:bodyPr wrap="square" lIns="0" tIns="0" rIns="0" bIns="0" rtlCol="0">
            <a:noAutofit/>
          </a:bodyPr>
          <a:lstStyle/>
          <a:p>
            <a:pPr marL="192024" indent="-192024">
              <a:lnSpc>
                <a:spcPct val="107000"/>
              </a:lnSpc>
              <a:spcAft>
                <a:spcPts val="300"/>
              </a:spcAft>
              <a:buFont typeface="Arial" panose="020B0604020202020204" pitchFamily="34" charset="0"/>
              <a:buChar char="•"/>
            </a:pPr>
            <a:r>
              <a:rPr lang="en-US" sz="1200" dirty="0">
                <a:latin typeface="Arial" panose="020B0604020202020204" pitchFamily="34" charset="0"/>
                <a:ea typeface="Calibri" panose="020F0502020204030204" pitchFamily="34" charset="0"/>
                <a:cs typeface="Arial" panose="020B0604020202020204" pitchFamily="34" charset="0"/>
              </a:rPr>
              <a:t>Review </a:t>
            </a:r>
            <a:r>
              <a:rPr lang="en-US" sz="1200" i="1" dirty="0">
                <a:latin typeface="Arial" panose="020B0604020202020204" pitchFamily="34" charset="0"/>
                <a:ea typeface="Calibri" panose="020F0502020204030204" pitchFamily="34" charset="0"/>
                <a:cs typeface="Arial" panose="020B0604020202020204" pitchFamily="34" charset="0"/>
              </a:rPr>
              <a:t>Your Retirement </a:t>
            </a:r>
            <a:br>
              <a:rPr lang="en-US" sz="1200" i="1" dirty="0">
                <a:latin typeface="Arial" panose="020B0604020202020204" pitchFamily="34" charset="0"/>
                <a:ea typeface="Calibri" panose="020F0502020204030204" pitchFamily="34" charset="0"/>
                <a:cs typeface="Arial" panose="020B0604020202020204" pitchFamily="34" charset="0"/>
              </a:rPr>
            </a:br>
            <a:r>
              <a:rPr lang="en-US" sz="1200" i="1" dirty="0">
                <a:latin typeface="Arial" panose="020B0604020202020204" pitchFamily="34" charset="0"/>
                <a:ea typeface="Calibri" panose="020F0502020204030204" pitchFamily="34" charset="0"/>
                <a:cs typeface="Arial" panose="020B0604020202020204" pitchFamily="34" charset="0"/>
              </a:rPr>
              <a:t>Outlook</a:t>
            </a:r>
            <a:r>
              <a:rPr lang="en-US" sz="1200" dirty="0">
                <a:latin typeface="Arial" panose="020B0604020202020204" pitchFamily="34" charset="0"/>
                <a:ea typeface="Calibri" panose="020F0502020204030204" pitchFamily="34" charset="0"/>
                <a:cs typeface="Arial" panose="020B0604020202020204" pitchFamily="34" charset="0"/>
              </a:rPr>
              <a:t> periodically</a:t>
            </a:r>
          </a:p>
          <a:p>
            <a:pPr marL="192024" marR="0" indent="-192024">
              <a:lnSpc>
                <a:spcPct val="107000"/>
              </a:lnSpc>
              <a:spcBef>
                <a:spcPts val="0"/>
              </a:spcBef>
              <a:spcAft>
                <a:spcPts val="300"/>
              </a:spcAft>
              <a:buFont typeface="Arial" panose="020B0604020202020204" pitchFamily="34" charset="0"/>
              <a:buChar char="•"/>
            </a:pPr>
            <a:r>
              <a:rPr lang="en-US" sz="1200" dirty="0">
                <a:latin typeface="Arial" panose="020B0604020202020204" pitchFamily="34" charset="0"/>
                <a:ea typeface="Calibri" panose="020F0502020204030204" pitchFamily="34" charset="0"/>
                <a:cs typeface="Arial" panose="020B0604020202020204" pitchFamily="34" charset="0"/>
              </a:rPr>
              <a:t>Adjust contribution rates</a:t>
            </a:r>
          </a:p>
          <a:p>
            <a:pPr marL="192024" marR="0" indent="-192024">
              <a:lnSpc>
                <a:spcPct val="107000"/>
              </a:lnSpc>
              <a:spcBef>
                <a:spcPts val="0"/>
              </a:spcBef>
              <a:spcAft>
                <a:spcPts val="300"/>
              </a:spcAft>
              <a:buFont typeface="Arial" panose="020B0604020202020204" pitchFamily="34" charset="0"/>
              <a:buChar char="•"/>
            </a:pPr>
            <a:r>
              <a:rPr lang="en-US" sz="1200" dirty="0">
                <a:latin typeface="Arial" panose="020B0604020202020204" pitchFamily="34" charset="0"/>
                <a:ea typeface="Calibri" panose="020F0502020204030204" pitchFamily="34" charset="0"/>
                <a:cs typeface="Arial" panose="020B0604020202020204" pitchFamily="34" charset="0"/>
              </a:rPr>
              <a:t>Monitor investments</a:t>
            </a:r>
          </a:p>
          <a:p>
            <a:pPr marL="192024" marR="0" indent="-192024">
              <a:lnSpc>
                <a:spcPct val="107000"/>
              </a:lnSpc>
              <a:spcBef>
                <a:spcPts val="0"/>
              </a:spcBef>
              <a:spcAft>
                <a:spcPts val="300"/>
              </a:spcAft>
              <a:buFont typeface="Arial" panose="020B0604020202020204" pitchFamily="34" charset="0"/>
              <a:buChar char="•"/>
            </a:pPr>
            <a:r>
              <a:rPr lang="en-US" sz="1200" dirty="0">
                <a:latin typeface="Arial" panose="020B0604020202020204" pitchFamily="34" charset="0"/>
                <a:ea typeface="Calibri" panose="020F0502020204030204" pitchFamily="34" charset="0"/>
                <a:cs typeface="Arial" panose="020B0604020202020204" pitchFamily="34" charset="0"/>
              </a:rPr>
              <a:t>Periodically rebalance</a:t>
            </a:r>
          </a:p>
          <a:p>
            <a:pPr marL="192024" marR="0" indent="-192024">
              <a:lnSpc>
                <a:spcPct val="107000"/>
              </a:lnSpc>
              <a:spcBef>
                <a:spcPts val="0"/>
              </a:spcBef>
              <a:spcAft>
                <a:spcPts val="300"/>
              </a:spcAft>
              <a:buFont typeface="Arial" panose="020B0604020202020204" pitchFamily="34" charset="0"/>
              <a:buChar char="•"/>
            </a:pPr>
            <a:r>
              <a:rPr lang="en-US" sz="1200" dirty="0">
                <a:latin typeface="Arial" panose="020B0604020202020204" pitchFamily="34" charset="0"/>
                <a:ea typeface="Calibri" panose="020F0502020204030204" pitchFamily="34" charset="0"/>
                <a:cs typeface="Arial" panose="020B0604020202020204" pitchFamily="34" charset="0"/>
              </a:rPr>
              <a:t>Review strategy after major life events</a:t>
            </a:r>
          </a:p>
          <a:p>
            <a:pPr marL="192024" indent="-192024">
              <a:lnSpc>
                <a:spcPct val="107000"/>
              </a:lnSpc>
              <a:spcAft>
                <a:spcPts val="300"/>
              </a:spcAft>
              <a:buFont typeface="Arial" panose="020B0604020202020204" pitchFamily="34" charset="0"/>
              <a:buChar char="•"/>
            </a:pPr>
            <a:r>
              <a:rPr lang="en-US" sz="1200" dirty="0">
                <a:latin typeface="Arial" panose="020B0604020202020204" pitchFamily="34" charset="0"/>
                <a:ea typeface="Calibri" panose="020F0502020204030204" pitchFamily="34" charset="0"/>
                <a:cs typeface="Arial" panose="020B0604020202020204" pitchFamily="34" charset="0"/>
              </a:rPr>
              <a:t>Update beneficiaries</a:t>
            </a:r>
          </a:p>
        </p:txBody>
      </p:sp>
      <p:pic>
        <p:nvPicPr>
          <p:cNvPr id="10" name="Picture 9">
            <a:extLst>
              <a:ext uri="{FF2B5EF4-FFF2-40B4-BE49-F238E27FC236}">
                <a16:creationId xmlns:a16="http://schemas.microsoft.com/office/drawing/2014/main" id="{0B046D98-E61C-C6F8-B8C1-7C89D7AEC9B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910149" y="1304856"/>
            <a:ext cx="4815037" cy="2786480"/>
          </a:xfrm>
          <a:prstGeom prst="rect">
            <a:avLst/>
          </a:prstGeom>
        </p:spPr>
      </p:pic>
    </p:spTree>
    <p:extLst>
      <p:ext uri="{BB962C8B-B14F-4D97-AF65-F5344CB8AC3E}">
        <p14:creationId xmlns:p14="http://schemas.microsoft.com/office/powerpoint/2010/main" val="1704815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210D8E-3367-3745-AB85-C61425E0685C}"/>
              </a:ext>
            </a:extLst>
          </p:cNvPr>
          <p:cNvSpPr>
            <a:spLocks noGrp="1"/>
          </p:cNvSpPr>
          <p:nvPr>
            <p:ph type="title"/>
          </p:nvPr>
        </p:nvSpPr>
        <p:spPr/>
        <p:txBody>
          <a:bodyPr/>
          <a:lstStyle/>
          <a:p>
            <a:r>
              <a:rPr lang="en-US" dirty="0"/>
              <a:t>CONSIDER combining accounts</a:t>
            </a:r>
          </a:p>
        </p:txBody>
      </p:sp>
      <p:sp>
        <p:nvSpPr>
          <p:cNvPr id="2" name="Slide Number Placeholder 1">
            <a:extLst>
              <a:ext uri="{FF2B5EF4-FFF2-40B4-BE49-F238E27FC236}">
                <a16:creationId xmlns:a16="http://schemas.microsoft.com/office/drawing/2014/main" id="{B2CD7F71-1797-5841-91CB-05FC32E21ED9}"/>
              </a:ext>
            </a:extLst>
          </p:cNvPr>
          <p:cNvSpPr>
            <a:spLocks noGrp="1"/>
          </p:cNvSpPr>
          <p:nvPr>
            <p:ph type="sldNum" sz="quarter" idx="10"/>
          </p:nvPr>
        </p:nvSpPr>
        <p:spPr/>
        <p:txBody>
          <a:bodyPr/>
          <a:lstStyle/>
          <a:p>
            <a:fld id="{B860EA5E-C501-EE46-95BA-D6951046621D}" type="slidenum">
              <a:rPr lang="en-US" smtClean="0">
                <a:solidFill>
                  <a:srgbClr val="40474B"/>
                </a:solidFill>
              </a:rPr>
              <a:t>48</a:t>
            </a:fld>
            <a:endParaRPr lang="en-US" dirty="0">
              <a:solidFill>
                <a:srgbClr val="40474B"/>
              </a:solidFill>
            </a:endParaRPr>
          </a:p>
        </p:txBody>
      </p:sp>
      <p:sp>
        <p:nvSpPr>
          <p:cNvPr id="21" name="TextBox 20">
            <a:extLst>
              <a:ext uri="{FF2B5EF4-FFF2-40B4-BE49-F238E27FC236}">
                <a16:creationId xmlns:a16="http://schemas.microsoft.com/office/drawing/2014/main" id="{CC8CE860-3110-AD4A-ADFE-13E529AB24D0}"/>
              </a:ext>
            </a:extLst>
          </p:cNvPr>
          <p:cNvSpPr txBox="1"/>
          <p:nvPr/>
        </p:nvSpPr>
        <p:spPr>
          <a:xfrm>
            <a:off x="474940" y="1493040"/>
            <a:ext cx="2588300" cy="2079652"/>
          </a:xfrm>
          <a:prstGeom prst="rect">
            <a:avLst/>
          </a:prstGeom>
          <a:noFill/>
        </p:spPr>
        <p:txBody>
          <a:bodyPr wrap="square" lIns="0" tIns="0" rIns="0" bIns="0" rtlCol="0">
            <a:noAutofit/>
          </a:bodyPr>
          <a:lstStyle/>
          <a:p>
            <a:pPr>
              <a:lnSpc>
                <a:spcPct val="107000"/>
              </a:lnSpc>
              <a:spcAft>
                <a:spcPts val="300"/>
              </a:spcAft>
            </a:pPr>
            <a:r>
              <a:rPr lang="en-US" sz="1200" b="1" dirty="0">
                <a:solidFill>
                  <a:schemeClr val="accent1"/>
                </a:solidFill>
                <a:latin typeface="Arial" panose="020B0604020202020204" pitchFamily="34" charset="0"/>
                <a:ea typeface="Calibri" panose="020F0502020204030204" pitchFamily="34" charset="0"/>
                <a:cs typeface="Arial" panose="020B0604020202020204" pitchFamily="34" charset="0"/>
              </a:rPr>
              <a:t>FOUR OPTIONS:</a:t>
            </a:r>
          </a:p>
          <a:p>
            <a:pPr marL="228600" indent="-228600">
              <a:lnSpc>
                <a:spcPct val="107000"/>
              </a:lnSpc>
              <a:spcAft>
                <a:spcPts val="300"/>
              </a:spcAft>
              <a:buFont typeface="+mj-lt"/>
              <a:buAutoNum type="arabicPeriod"/>
            </a:pPr>
            <a:r>
              <a:rPr lang="en-US" sz="1200" dirty="0">
                <a:latin typeface="Arial" panose="020B0604020202020204" pitchFamily="34" charset="0"/>
                <a:ea typeface="Calibri" panose="020F0502020204030204" pitchFamily="34" charset="0"/>
                <a:cs typeface="Arial" panose="020B0604020202020204" pitchFamily="34" charset="0"/>
              </a:rPr>
              <a:t>Leave money in old account </a:t>
            </a:r>
          </a:p>
          <a:p>
            <a:pPr marL="228600" indent="-228600">
              <a:lnSpc>
                <a:spcPct val="107000"/>
              </a:lnSpc>
              <a:spcAft>
                <a:spcPts val="300"/>
              </a:spcAft>
              <a:buFont typeface="+mj-lt"/>
              <a:buAutoNum type="arabicPeriod"/>
            </a:pPr>
            <a:r>
              <a:rPr lang="en-US" sz="1200" dirty="0">
                <a:latin typeface="Arial" panose="020B0604020202020204" pitchFamily="34" charset="0"/>
                <a:ea typeface="Calibri" panose="020F0502020204030204" pitchFamily="34" charset="0"/>
                <a:cs typeface="Arial" panose="020B0604020202020204" pitchFamily="34" charset="0"/>
              </a:rPr>
              <a:t>Roll it into new plan </a:t>
            </a:r>
            <a:br>
              <a:rPr lang="en-US" sz="1200" dirty="0">
                <a:latin typeface="Arial" panose="020B0604020202020204" pitchFamily="34" charset="0"/>
                <a:ea typeface="Calibri" panose="020F0502020204030204" pitchFamily="34" charset="0"/>
                <a:cs typeface="Arial" panose="020B0604020202020204" pitchFamily="34" charset="0"/>
              </a:rPr>
            </a:br>
            <a:r>
              <a:rPr lang="en-US" sz="1200" dirty="0">
                <a:latin typeface="Arial" panose="020B0604020202020204" pitchFamily="34" charset="0"/>
                <a:ea typeface="Calibri" panose="020F0502020204030204" pitchFamily="34" charset="0"/>
                <a:cs typeface="Arial" panose="020B0604020202020204" pitchFamily="34" charset="0"/>
              </a:rPr>
              <a:t>with Transamerica </a:t>
            </a:r>
          </a:p>
          <a:p>
            <a:pPr marL="228600" indent="-228600">
              <a:lnSpc>
                <a:spcPct val="107000"/>
              </a:lnSpc>
              <a:spcAft>
                <a:spcPts val="300"/>
              </a:spcAft>
              <a:buFont typeface="+mj-lt"/>
              <a:buAutoNum type="arabicPeriod"/>
            </a:pPr>
            <a:r>
              <a:rPr lang="en-US" sz="1200" dirty="0">
                <a:latin typeface="Arial" panose="020B0604020202020204" pitchFamily="34" charset="0"/>
                <a:ea typeface="Calibri" panose="020F0502020204030204" pitchFamily="34" charset="0"/>
                <a:cs typeface="Arial" panose="020B0604020202020204" pitchFamily="34" charset="0"/>
              </a:rPr>
              <a:t>Roll it into an IRA (with Transamerica or another provider)</a:t>
            </a:r>
          </a:p>
          <a:p>
            <a:pPr marL="228600" indent="-228600">
              <a:lnSpc>
                <a:spcPct val="107000"/>
              </a:lnSpc>
              <a:spcAft>
                <a:spcPts val="300"/>
              </a:spcAft>
              <a:buFont typeface="+mj-lt"/>
              <a:buAutoNum type="arabicPeriod"/>
            </a:pPr>
            <a:r>
              <a:rPr lang="en-US" sz="1200" dirty="0">
                <a:latin typeface="Arial" panose="020B0604020202020204" pitchFamily="34" charset="0"/>
                <a:ea typeface="Calibri" panose="020F0502020204030204" pitchFamily="34" charset="0"/>
                <a:cs typeface="Arial" panose="020B0604020202020204" pitchFamily="34" charset="0"/>
              </a:rPr>
              <a:t>Cash it out – 20% mandatory federal tax withholding, plus 10% penalty tax if under age 59½</a:t>
            </a:r>
          </a:p>
        </p:txBody>
      </p:sp>
      <p:sp>
        <p:nvSpPr>
          <p:cNvPr id="3" name="TextBox 2">
            <a:extLst>
              <a:ext uri="{FF2B5EF4-FFF2-40B4-BE49-F238E27FC236}">
                <a16:creationId xmlns:a16="http://schemas.microsoft.com/office/drawing/2014/main" id="{4CEC59CB-A4CE-C94B-8190-57DED16BEC4D}"/>
              </a:ext>
            </a:extLst>
          </p:cNvPr>
          <p:cNvSpPr txBox="1"/>
          <p:nvPr/>
        </p:nvSpPr>
        <p:spPr>
          <a:xfrm>
            <a:off x="378823" y="4292359"/>
            <a:ext cx="7543800" cy="784830"/>
          </a:xfrm>
          <a:prstGeom prst="rect">
            <a:avLst/>
          </a:prstGeom>
          <a:noFill/>
        </p:spPr>
        <p:txBody>
          <a:bodyPr wrap="square" rtlCol="0">
            <a:spAutoFit/>
          </a:bodyPr>
          <a:lstStyle/>
          <a:p>
            <a:pPr>
              <a:buClr>
                <a:schemeClr val="bg1"/>
              </a:buClr>
              <a:buSzPct val="85000"/>
            </a:pPr>
            <a:r>
              <a:rPr lang="en-US" sz="900" dirty="0">
                <a:solidFill>
                  <a:srgbClr val="40474B"/>
                </a:solidFill>
                <a:cs typeface="Arial" panose="020B0604020202020204" pitchFamily="34" charset="0"/>
              </a:rPr>
              <a:t>Review the fees and expenses you pay, including any charges associated with transferring your account, to see if rolling over into an IRA or consolidating your accounts could help reduce your costs. Employer-sponsored retirement plans may have features that you may find beneficial such as access to institutional funds, fiduciary-selected investments, and other ERISA protections not afforded other investors. In deciding whether to do a transfer from a retirement plan, be sure to consider whether the asset transfer changes any features or benefits that may be important to you. </a:t>
            </a:r>
          </a:p>
        </p:txBody>
      </p:sp>
      <p:sp>
        <p:nvSpPr>
          <p:cNvPr id="13" name="TextBox 12">
            <a:extLst>
              <a:ext uri="{FF2B5EF4-FFF2-40B4-BE49-F238E27FC236}">
                <a16:creationId xmlns:a16="http://schemas.microsoft.com/office/drawing/2014/main" id="{6C807683-CA71-FD44-8FDF-6A4919939327}"/>
              </a:ext>
            </a:extLst>
          </p:cNvPr>
          <p:cNvSpPr txBox="1"/>
          <p:nvPr/>
        </p:nvSpPr>
        <p:spPr>
          <a:xfrm>
            <a:off x="4038600" y="1493039"/>
            <a:ext cx="2795338" cy="2758921"/>
          </a:xfrm>
          <a:prstGeom prst="rect">
            <a:avLst/>
          </a:prstGeom>
          <a:noFill/>
        </p:spPr>
        <p:txBody>
          <a:bodyPr wrap="square" lIns="0" tIns="0" rIns="0" bIns="0" rtlCol="0">
            <a:noAutofit/>
          </a:bodyPr>
          <a:lstStyle/>
          <a:p>
            <a:pPr>
              <a:lnSpc>
                <a:spcPct val="107000"/>
              </a:lnSpc>
              <a:spcAft>
                <a:spcPts val="300"/>
              </a:spcAft>
            </a:pPr>
            <a:r>
              <a:rPr lang="en-US" sz="1200" b="1" dirty="0">
                <a:solidFill>
                  <a:schemeClr val="accent1"/>
                </a:solidFill>
                <a:latin typeface="Arial" panose="020B0604020202020204" pitchFamily="34" charset="0"/>
                <a:ea typeface="Calibri" panose="020F0502020204030204" pitchFamily="34" charset="0"/>
                <a:cs typeface="Arial" panose="020B0604020202020204" pitchFamily="34" charset="0"/>
              </a:rPr>
              <a:t>BENEFITS OF COMBINING RETIREMENT ACCOUNTS: </a:t>
            </a:r>
          </a:p>
          <a:p>
            <a:pPr marL="192024" indent="-192024">
              <a:lnSpc>
                <a:spcPct val="107000"/>
              </a:lnSpc>
              <a:spcAft>
                <a:spcPts val="300"/>
              </a:spcAft>
              <a:buFont typeface="Arial" panose="020B0604020202020204" pitchFamily="34" charset="0"/>
              <a:buChar char="•"/>
            </a:pPr>
            <a:r>
              <a:rPr lang="en-US" sz="1200" dirty="0">
                <a:latin typeface="Arial" panose="020B0604020202020204" pitchFamily="34" charset="0"/>
                <a:ea typeface="Calibri" panose="020F0502020204030204" pitchFamily="34" charset="0"/>
                <a:cs typeface="Arial" panose="020B0604020202020204" pitchFamily="34" charset="0"/>
              </a:rPr>
              <a:t>Save time by streamlining how you track and manage your savings </a:t>
            </a:r>
          </a:p>
          <a:p>
            <a:pPr marL="192024" indent="-192024">
              <a:lnSpc>
                <a:spcPct val="107000"/>
              </a:lnSpc>
              <a:spcAft>
                <a:spcPts val="300"/>
              </a:spcAft>
              <a:buFont typeface="Arial" panose="020B0604020202020204" pitchFamily="34" charset="0"/>
              <a:buChar char="•"/>
            </a:pPr>
            <a:r>
              <a:rPr lang="en-US" sz="1200" dirty="0">
                <a:latin typeface="Arial" panose="020B0604020202020204" pitchFamily="34" charset="0"/>
                <a:ea typeface="Calibri" panose="020F0502020204030204" pitchFamily="34" charset="0"/>
                <a:cs typeface="Arial" panose="020B0604020202020204" pitchFamily="34" charset="0"/>
              </a:rPr>
              <a:t>Confidence your investments </a:t>
            </a:r>
            <a:br>
              <a:rPr lang="en-US" sz="1200" dirty="0">
                <a:latin typeface="Arial" panose="020B0604020202020204" pitchFamily="34" charset="0"/>
                <a:ea typeface="Calibri" panose="020F0502020204030204" pitchFamily="34" charset="0"/>
                <a:cs typeface="Arial" panose="020B0604020202020204" pitchFamily="34" charset="0"/>
              </a:rPr>
            </a:br>
            <a:r>
              <a:rPr lang="en-US" sz="1200" dirty="0">
                <a:latin typeface="Arial" panose="020B0604020202020204" pitchFamily="34" charset="0"/>
                <a:ea typeface="Calibri" panose="020F0502020204030204" pitchFamily="34" charset="0"/>
                <a:cs typeface="Arial" panose="020B0604020202020204" pitchFamily="34" charset="0"/>
              </a:rPr>
              <a:t>are aligned with your goals </a:t>
            </a:r>
          </a:p>
          <a:p>
            <a:pPr marL="192024" indent="-192024">
              <a:lnSpc>
                <a:spcPct val="107000"/>
              </a:lnSpc>
              <a:spcAft>
                <a:spcPts val="300"/>
              </a:spcAft>
              <a:buFont typeface="Arial" panose="020B0604020202020204" pitchFamily="34" charset="0"/>
              <a:buChar char="•"/>
            </a:pPr>
            <a:r>
              <a:rPr lang="en-US" sz="1200" dirty="0">
                <a:latin typeface="Arial" panose="020B0604020202020204" pitchFamily="34" charset="0"/>
                <a:ea typeface="Calibri" panose="020F0502020204030204" pitchFamily="34" charset="0"/>
                <a:cs typeface="Arial" panose="020B0604020202020204" pitchFamily="34" charset="0"/>
              </a:rPr>
              <a:t>Identify ways to improve your retirement readiness </a:t>
            </a:r>
          </a:p>
        </p:txBody>
      </p:sp>
      <p:cxnSp>
        <p:nvCxnSpPr>
          <p:cNvPr id="15" name="Straight Connector 14">
            <a:extLst>
              <a:ext uri="{FF2B5EF4-FFF2-40B4-BE49-F238E27FC236}">
                <a16:creationId xmlns:a16="http://schemas.microsoft.com/office/drawing/2014/main" id="{10605BBE-D5D6-8E46-AEE0-AA99A45D8965}"/>
              </a:ext>
            </a:extLst>
          </p:cNvPr>
          <p:cNvCxnSpPr>
            <a:cxnSpLocks/>
          </p:cNvCxnSpPr>
          <p:nvPr/>
        </p:nvCxnSpPr>
        <p:spPr>
          <a:xfrm>
            <a:off x="3432332" y="1525123"/>
            <a:ext cx="0" cy="1867989"/>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5283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210D8E-3367-3745-AB85-C61425E0685C}"/>
              </a:ext>
            </a:extLst>
          </p:cNvPr>
          <p:cNvSpPr>
            <a:spLocks noGrp="1"/>
          </p:cNvSpPr>
          <p:nvPr>
            <p:ph type="title"/>
          </p:nvPr>
        </p:nvSpPr>
        <p:spPr/>
        <p:txBody>
          <a:bodyPr/>
          <a:lstStyle/>
          <a:p>
            <a:r>
              <a:rPr lang="en-US" dirty="0"/>
              <a:t>A LIFETIME OF FINANCIAL WELLNESS</a:t>
            </a:r>
          </a:p>
        </p:txBody>
      </p:sp>
      <p:sp>
        <p:nvSpPr>
          <p:cNvPr id="2" name="Slide Number Placeholder 1">
            <a:extLst>
              <a:ext uri="{FF2B5EF4-FFF2-40B4-BE49-F238E27FC236}">
                <a16:creationId xmlns:a16="http://schemas.microsoft.com/office/drawing/2014/main" id="{B2CD7F71-1797-5841-91CB-05FC32E21ED9}"/>
              </a:ext>
            </a:extLst>
          </p:cNvPr>
          <p:cNvSpPr>
            <a:spLocks noGrp="1"/>
          </p:cNvSpPr>
          <p:nvPr>
            <p:ph type="sldNum" sz="quarter" idx="10"/>
          </p:nvPr>
        </p:nvSpPr>
        <p:spPr/>
        <p:txBody>
          <a:bodyPr/>
          <a:lstStyle/>
          <a:p>
            <a:fld id="{B860EA5E-C501-EE46-95BA-D6951046621D}" type="slidenum">
              <a:rPr lang="en-US" smtClean="0">
                <a:solidFill>
                  <a:srgbClr val="40474B"/>
                </a:solidFill>
              </a:rPr>
              <a:t>49</a:t>
            </a:fld>
            <a:endParaRPr lang="en-US" dirty="0">
              <a:solidFill>
                <a:srgbClr val="40474B"/>
              </a:solidFill>
            </a:endParaRPr>
          </a:p>
        </p:txBody>
      </p:sp>
      <p:sp>
        <p:nvSpPr>
          <p:cNvPr id="8" name="Content Placeholder 2">
            <a:extLst>
              <a:ext uri="{FF2B5EF4-FFF2-40B4-BE49-F238E27FC236}">
                <a16:creationId xmlns:a16="http://schemas.microsoft.com/office/drawing/2014/main" id="{CBB1F9C7-BC27-1045-A076-7B2E95F7B477}"/>
              </a:ext>
            </a:extLst>
          </p:cNvPr>
          <p:cNvSpPr txBox="1">
            <a:spLocks/>
          </p:cNvSpPr>
          <p:nvPr/>
        </p:nvSpPr>
        <p:spPr>
          <a:xfrm>
            <a:off x="314959" y="1324627"/>
            <a:ext cx="8599192" cy="65262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1400" dirty="0"/>
              <a:t>You’ll have financial questions throughout your career. </a:t>
            </a:r>
            <a:br>
              <a:rPr lang="en-US" sz="1400" dirty="0"/>
            </a:br>
            <a:r>
              <a:rPr lang="en-US" sz="1400" dirty="0"/>
              <a:t>No matter what's next on your radar, Transamerica can help.</a:t>
            </a:r>
          </a:p>
        </p:txBody>
      </p:sp>
      <p:pic>
        <p:nvPicPr>
          <p:cNvPr id="3" name="Picture 2">
            <a:extLst>
              <a:ext uri="{FF2B5EF4-FFF2-40B4-BE49-F238E27FC236}">
                <a16:creationId xmlns:a16="http://schemas.microsoft.com/office/drawing/2014/main" id="{7B78DD57-B45E-ED7B-990C-607BE369B5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0485" y="2118143"/>
            <a:ext cx="7772400" cy="1790007"/>
          </a:xfrm>
          <a:prstGeom prst="rect">
            <a:avLst/>
          </a:prstGeom>
        </p:spPr>
      </p:pic>
    </p:spTree>
    <p:extLst>
      <p:ext uri="{BB962C8B-B14F-4D97-AF65-F5344CB8AC3E}">
        <p14:creationId xmlns:p14="http://schemas.microsoft.com/office/powerpoint/2010/main" val="36335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0D625F-D39F-EA48-AD1D-78721ACD03AE}"/>
              </a:ext>
            </a:extLst>
          </p:cNvPr>
          <p:cNvSpPr>
            <a:spLocks noGrp="1"/>
          </p:cNvSpPr>
          <p:nvPr>
            <p:ph type="sldNum" sz="quarter" idx="10"/>
          </p:nvPr>
        </p:nvSpPr>
        <p:spPr/>
        <p:txBody>
          <a:bodyPr/>
          <a:lstStyle/>
          <a:p>
            <a:fld id="{B860EA5E-C501-EE46-95BA-D6951046621D}" type="slidenum">
              <a:rPr lang="en-US" smtClean="0"/>
              <a:pPr/>
              <a:t>5</a:t>
            </a:fld>
            <a:endParaRPr lang="en-US" dirty="0"/>
          </a:p>
        </p:txBody>
      </p:sp>
      <p:sp>
        <p:nvSpPr>
          <p:cNvPr id="11" name="Text Placeholder 10">
            <a:extLst>
              <a:ext uri="{FF2B5EF4-FFF2-40B4-BE49-F238E27FC236}">
                <a16:creationId xmlns:a16="http://schemas.microsoft.com/office/drawing/2014/main" id="{F36D1392-E630-284E-9464-CB6F1B9BFD79}"/>
              </a:ext>
            </a:extLst>
          </p:cNvPr>
          <p:cNvSpPr>
            <a:spLocks noGrp="1"/>
          </p:cNvSpPr>
          <p:nvPr>
            <p:ph type="body" sz="quarter" idx="11"/>
          </p:nvPr>
        </p:nvSpPr>
        <p:spPr>
          <a:xfrm>
            <a:off x="2120338" y="2614617"/>
            <a:ext cx="3490091" cy="914400"/>
          </a:xfrm>
        </p:spPr>
        <p:txBody>
          <a:bodyPr/>
          <a:lstStyle/>
          <a:p>
            <a:r>
              <a:rPr lang="en-US" dirty="0"/>
              <a:t>Average Social Security Benefit </a:t>
            </a:r>
          </a:p>
        </p:txBody>
      </p:sp>
      <p:sp>
        <p:nvSpPr>
          <p:cNvPr id="10" name="Title 9">
            <a:extLst>
              <a:ext uri="{FF2B5EF4-FFF2-40B4-BE49-F238E27FC236}">
                <a16:creationId xmlns:a16="http://schemas.microsoft.com/office/drawing/2014/main" id="{7EBBCDE0-37BD-F144-AB02-EB05E80C77BE}"/>
              </a:ext>
            </a:extLst>
          </p:cNvPr>
          <p:cNvSpPr>
            <a:spLocks noGrp="1"/>
          </p:cNvSpPr>
          <p:nvPr>
            <p:ph type="title"/>
          </p:nvPr>
        </p:nvSpPr>
        <p:spPr/>
        <p:txBody>
          <a:bodyPr/>
          <a:lstStyle/>
          <a:p>
            <a:r>
              <a:rPr lang="en-US" dirty="0"/>
              <a:t>QUICK FACT:</a:t>
            </a:r>
          </a:p>
        </p:txBody>
      </p:sp>
      <p:pic>
        <p:nvPicPr>
          <p:cNvPr id="4" name="Picture 3">
            <a:extLst>
              <a:ext uri="{FF2B5EF4-FFF2-40B4-BE49-F238E27FC236}">
                <a16:creationId xmlns:a16="http://schemas.microsoft.com/office/drawing/2014/main" id="{6D1CC4EE-5731-6B45-9236-F2CF6652AE8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61556" y="751439"/>
            <a:ext cx="8323027" cy="1043812"/>
          </a:xfrm>
          <a:prstGeom prst="rect">
            <a:avLst/>
          </a:prstGeom>
        </p:spPr>
      </p:pic>
      <p:sp>
        <p:nvSpPr>
          <p:cNvPr id="14" name="TextBox 13">
            <a:extLst>
              <a:ext uri="{FF2B5EF4-FFF2-40B4-BE49-F238E27FC236}">
                <a16:creationId xmlns:a16="http://schemas.microsoft.com/office/drawing/2014/main" id="{459BD257-AF0B-0749-98C3-429927EEB01C}"/>
              </a:ext>
            </a:extLst>
          </p:cNvPr>
          <p:cNvSpPr txBox="1"/>
          <p:nvPr/>
        </p:nvSpPr>
        <p:spPr>
          <a:xfrm>
            <a:off x="4665459" y="3092566"/>
            <a:ext cx="2605007" cy="614195"/>
          </a:xfrm>
          <a:prstGeom prst="rect">
            <a:avLst/>
          </a:prstGeom>
          <a:noFill/>
        </p:spPr>
        <p:txBody>
          <a:bodyPr wrap="square" lIns="0" tIns="0" rIns="0" bIns="0" rtlCol="0">
            <a:noAutofit/>
          </a:bodyPr>
          <a:lstStyle/>
          <a:p>
            <a:r>
              <a:rPr lang="en-US" b="1" dirty="0">
                <a:solidFill>
                  <a:schemeClr val="accent1"/>
                </a:solidFill>
                <a:latin typeface="Georgia" panose="02040502050405020303" pitchFamily="18" charset="0"/>
                <a:cs typeface="Arial" panose="020B0604020202020204" pitchFamily="34" charset="0"/>
              </a:rPr>
              <a:t>Can you live comfortably on that?</a:t>
            </a:r>
          </a:p>
          <a:p>
            <a:endParaRPr lang="en-US" dirty="0">
              <a:solidFill>
                <a:schemeClr val="accent1"/>
              </a:solidFill>
              <a:latin typeface="Arial"/>
              <a:cs typeface="Arial"/>
            </a:endParaRPr>
          </a:p>
        </p:txBody>
      </p:sp>
      <p:sp>
        <p:nvSpPr>
          <p:cNvPr id="15" name="Chevron 14">
            <a:extLst>
              <a:ext uri="{FF2B5EF4-FFF2-40B4-BE49-F238E27FC236}">
                <a16:creationId xmlns:a16="http://schemas.microsoft.com/office/drawing/2014/main" id="{354A1AD6-52B7-B347-819F-CC14C11C847F}"/>
              </a:ext>
            </a:extLst>
          </p:cNvPr>
          <p:cNvSpPr/>
          <p:nvPr/>
        </p:nvSpPr>
        <p:spPr>
          <a:xfrm>
            <a:off x="4180294" y="3065454"/>
            <a:ext cx="260350" cy="596900"/>
          </a:xfrm>
          <a:prstGeom prst="chevron">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tx1">
                  <a:lumMod val="75000"/>
                </a:schemeClr>
              </a:solidFill>
              <a:latin typeface="Arial"/>
              <a:cs typeface="Arial"/>
            </a:endParaRPr>
          </a:p>
        </p:txBody>
      </p:sp>
      <p:sp>
        <p:nvSpPr>
          <p:cNvPr id="3" name="TextBox 2">
            <a:extLst>
              <a:ext uri="{FF2B5EF4-FFF2-40B4-BE49-F238E27FC236}">
                <a16:creationId xmlns:a16="http://schemas.microsoft.com/office/drawing/2014/main" id="{F19AAEED-B765-452E-83A7-40B5650F5250}"/>
              </a:ext>
            </a:extLst>
          </p:cNvPr>
          <p:cNvSpPr txBox="1"/>
          <p:nvPr/>
        </p:nvSpPr>
        <p:spPr>
          <a:xfrm>
            <a:off x="2217514" y="3093769"/>
            <a:ext cx="2022539" cy="1079145"/>
          </a:xfrm>
          <a:prstGeom prst="rect">
            <a:avLst/>
          </a:prstGeom>
          <a:noFill/>
        </p:spPr>
        <p:txBody>
          <a:bodyPr wrap="square" lIns="0" tIns="0" rIns="0" bIns="0" rtlCol="0">
            <a:noAutofit/>
          </a:bodyPr>
          <a:lstStyle/>
          <a:p>
            <a:pPr>
              <a:lnSpc>
                <a:spcPts val="2200"/>
              </a:lnSpc>
            </a:pPr>
            <a:r>
              <a:rPr lang="en-US" b="1" dirty="0">
                <a:latin typeface="Georgia Pro" panose="02040502050405020303" pitchFamily="18" charset="0"/>
                <a:cs typeface="Arial" panose="020B0604020202020204" pitchFamily="34" charset="0"/>
              </a:rPr>
              <a:t>$1,907/month</a:t>
            </a:r>
          </a:p>
          <a:p>
            <a:pPr>
              <a:lnSpc>
                <a:spcPts val="2200"/>
              </a:lnSpc>
            </a:pPr>
            <a:r>
              <a:rPr lang="en-US" b="1" dirty="0">
                <a:latin typeface="Georgia Pro" panose="02040502050405020303" pitchFamily="18" charset="0"/>
                <a:cs typeface="Arial" panose="020B0604020202020204" pitchFamily="34" charset="0"/>
              </a:rPr>
              <a:t>$22,884/year</a:t>
            </a:r>
          </a:p>
          <a:p>
            <a:endParaRPr lang="en-US" sz="1400" b="1"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As of October 2023*</a:t>
            </a:r>
          </a:p>
          <a:p>
            <a:endParaRPr lang="en-US" sz="1400" dirty="0">
              <a:latin typeface="Arial"/>
              <a:cs typeface="Arial"/>
            </a:endParaRPr>
          </a:p>
        </p:txBody>
      </p:sp>
      <p:sp>
        <p:nvSpPr>
          <p:cNvPr id="6" name="TextBox 5">
            <a:extLst>
              <a:ext uri="{FF2B5EF4-FFF2-40B4-BE49-F238E27FC236}">
                <a16:creationId xmlns:a16="http://schemas.microsoft.com/office/drawing/2014/main" id="{FCFC87CE-D11A-9FC5-47D4-183B6560E90F}"/>
              </a:ext>
            </a:extLst>
          </p:cNvPr>
          <p:cNvSpPr txBox="1"/>
          <p:nvPr/>
        </p:nvSpPr>
        <p:spPr>
          <a:xfrm>
            <a:off x="359414" y="4687240"/>
            <a:ext cx="6945037" cy="261610"/>
          </a:xfrm>
          <a:prstGeom prst="rect">
            <a:avLst/>
          </a:prstGeom>
          <a:noFill/>
        </p:spPr>
        <p:txBody>
          <a:bodyPr wrap="square">
            <a:spAutoFit/>
          </a:bodyPr>
          <a:lstStyle/>
          <a:p>
            <a:r>
              <a:rPr lang="en-US" sz="1100" b="1" dirty="0"/>
              <a:t>* “Fact Sheet: 2024 Social Security Changes,” Social Security Administration, October 2023</a:t>
            </a:r>
          </a:p>
        </p:txBody>
      </p:sp>
    </p:spTree>
    <p:extLst>
      <p:ext uri="{BB962C8B-B14F-4D97-AF65-F5344CB8AC3E}">
        <p14:creationId xmlns:p14="http://schemas.microsoft.com/office/powerpoint/2010/main" val="3258832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E2F85A-A62C-4F4F-BF09-EE9FB3FECDEF}"/>
              </a:ext>
            </a:extLst>
          </p:cNvPr>
          <p:cNvSpPr>
            <a:spLocks noGrp="1"/>
          </p:cNvSpPr>
          <p:nvPr>
            <p:ph type="sldNum" sz="quarter" idx="10"/>
          </p:nvPr>
        </p:nvSpPr>
        <p:spPr>
          <a:xfrm>
            <a:off x="8732520" y="4846320"/>
            <a:ext cx="365760" cy="273844"/>
          </a:xfrm>
        </p:spPr>
        <p:txBody>
          <a:bodyPr/>
          <a:lstStyle/>
          <a:p>
            <a:fld id="{B860EA5E-C501-EE46-95BA-D6951046621D}" type="slidenum">
              <a:rPr lang="en-US" smtClean="0"/>
              <a:pPr/>
              <a:t>50</a:t>
            </a:fld>
            <a:endParaRPr lang="en-US" dirty="0"/>
          </a:p>
        </p:txBody>
      </p:sp>
      <p:sp>
        <p:nvSpPr>
          <p:cNvPr id="4" name="Title 3">
            <a:extLst>
              <a:ext uri="{FF2B5EF4-FFF2-40B4-BE49-F238E27FC236}">
                <a16:creationId xmlns:a16="http://schemas.microsoft.com/office/drawing/2014/main" id="{8C5E8EEA-BE85-1948-96CD-82D2129A764B}"/>
              </a:ext>
            </a:extLst>
          </p:cNvPr>
          <p:cNvSpPr>
            <a:spLocks noGrp="1"/>
          </p:cNvSpPr>
          <p:nvPr>
            <p:ph type="title"/>
          </p:nvPr>
        </p:nvSpPr>
        <p:spPr/>
        <p:txBody>
          <a:bodyPr/>
          <a:lstStyle/>
          <a:p>
            <a:r>
              <a:rPr lang="en-US" dirty="0"/>
              <a:t>RETIREMENT RESOURCES</a:t>
            </a:r>
          </a:p>
        </p:txBody>
      </p:sp>
      <p:sp>
        <p:nvSpPr>
          <p:cNvPr id="9" name="TextBox 8">
            <a:extLst>
              <a:ext uri="{FF2B5EF4-FFF2-40B4-BE49-F238E27FC236}">
                <a16:creationId xmlns:a16="http://schemas.microsoft.com/office/drawing/2014/main" id="{04226CF0-5201-BE49-B5CB-763C8156C502}"/>
              </a:ext>
            </a:extLst>
          </p:cNvPr>
          <p:cNvSpPr txBox="1"/>
          <p:nvPr/>
        </p:nvSpPr>
        <p:spPr>
          <a:xfrm>
            <a:off x="805745" y="2185476"/>
            <a:ext cx="3517555" cy="263284"/>
          </a:xfrm>
          <a:prstGeom prst="rect">
            <a:avLst/>
          </a:prstGeom>
          <a:noFill/>
        </p:spPr>
        <p:txBody>
          <a:bodyPr wrap="square" lIns="0" tIns="0" rIns="0" bIns="0" rtlCol="0">
            <a:noAutofit/>
          </a:bodyPr>
          <a:lstStyle/>
          <a:p>
            <a:r>
              <a:rPr lang="en-US" sz="1400" b="1" dirty="0">
                <a:solidFill>
                  <a:schemeClr val="accent1"/>
                </a:solidFill>
                <a:latin typeface="Georgia" panose="02040502050405020303" pitchFamily="18" charset="0"/>
                <a:cs typeface="Arial"/>
              </a:rPr>
              <a:t>transamerica.com/portal[/url]</a:t>
            </a:r>
          </a:p>
        </p:txBody>
      </p:sp>
      <p:pic>
        <p:nvPicPr>
          <p:cNvPr id="12" name="Graphic 11">
            <a:extLst>
              <a:ext uri="{FF2B5EF4-FFF2-40B4-BE49-F238E27FC236}">
                <a16:creationId xmlns:a16="http://schemas.microsoft.com/office/drawing/2014/main" id="{AF5894BA-F6A8-964F-87FF-FC31237A0CE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5838" y="2120003"/>
            <a:ext cx="376896" cy="369505"/>
          </a:xfrm>
          <a:prstGeom prst="rect">
            <a:avLst/>
          </a:prstGeom>
        </p:spPr>
      </p:pic>
      <p:sp>
        <p:nvSpPr>
          <p:cNvPr id="20" name="TextBox 19">
            <a:extLst>
              <a:ext uri="{FF2B5EF4-FFF2-40B4-BE49-F238E27FC236}">
                <a16:creationId xmlns:a16="http://schemas.microsoft.com/office/drawing/2014/main" id="{90B0D821-9EBD-F94B-9E5F-2F7101F41EDE}"/>
              </a:ext>
            </a:extLst>
          </p:cNvPr>
          <p:cNvSpPr txBox="1"/>
          <p:nvPr/>
        </p:nvSpPr>
        <p:spPr>
          <a:xfrm>
            <a:off x="805745" y="2486840"/>
            <a:ext cx="6398421" cy="713559"/>
          </a:xfrm>
          <a:prstGeom prst="rect">
            <a:avLst/>
          </a:prstGeom>
          <a:noFill/>
        </p:spPr>
        <p:txBody>
          <a:bodyPr wrap="square" lIns="0" tIns="0" rIns="0" bIns="0" rtlCol="0">
            <a:noAutofit/>
          </a:bodyPr>
          <a:lstStyle/>
          <a:p>
            <a:pPr marL="192024" lvl="1" indent="-192024">
              <a:spcAft>
                <a:spcPts val="300"/>
              </a:spcAft>
              <a:buClr>
                <a:schemeClr val="tx1"/>
              </a:buClr>
              <a:buSzPct val="85000"/>
              <a:buFont typeface="Arial" panose="020B0604020202020204" pitchFamily="34" charset="0"/>
              <a:buChar char="•"/>
            </a:pPr>
            <a:r>
              <a:rPr lang="en-US" sz="1200" i="1" dirty="0"/>
              <a:t>Your Retirement Outlook</a:t>
            </a:r>
            <a:r>
              <a:rPr lang="en-US" sz="1200" i="1" baseline="30000" dirty="0"/>
              <a:t>®</a:t>
            </a:r>
          </a:p>
          <a:p>
            <a:pPr marL="192024" lvl="1" indent="-192024">
              <a:spcAft>
                <a:spcPts val="300"/>
              </a:spcAft>
              <a:buClr>
                <a:schemeClr val="tx1"/>
              </a:buClr>
              <a:buSzPct val="85000"/>
              <a:buFont typeface="Arial" panose="020B0604020202020204" pitchFamily="34" charset="0"/>
              <a:buChar char="•"/>
            </a:pPr>
            <a:r>
              <a:rPr lang="en-US" sz="1200" dirty="0"/>
              <a:t>Personal finance calculators</a:t>
            </a:r>
          </a:p>
          <a:p>
            <a:pPr marL="192024" lvl="1" indent="-192024">
              <a:spcAft>
                <a:spcPts val="300"/>
              </a:spcAft>
              <a:buClr>
                <a:schemeClr val="tx1"/>
              </a:buClr>
              <a:buSzPct val="85000"/>
              <a:buFont typeface="Arial" panose="020B0604020202020204" pitchFamily="34" charset="0"/>
              <a:buChar char="•"/>
            </a:pPr>
            <a:r>
              <a:rPr lang="en-US" sz="1200" dirty="0"/>
              <a:t>Fund information</a:t>
            </a:r>
          </a:p>
        </p:txBody>
      </p:sp>
      <p:sp>
        <p:nvSpPr>
          <p:cNvPr id="21" name="TextBox 20">
            <a:extLst>
              <a:ext uri="{FF2B5EF4-FFF2-40B4-BE49-F238E27FC236}">
                <a16:creationId xmlns:a16="http://schemas.microsoft.com/office/drawing/2014/main" id="{BADB1D1F-B8D6-FA48-AC73-31252377B40B}"/>
              </a:ext>
            </a:extLst>
          </p:cNvPr>
          <p:cNvSpPr txBox="1"/>
          <p:nvPr/>
        </p:nvSpPr>
        <p:spPr>
          <a:xfrm>
            <a:off x="805745" y="3340281"/>
            <a:ext cx="4504306" cy="225879"/>
          </a:xfrm>
          <a:prstGeom prst="rect">
            <a:avLst/>
          </a:prstGeom>
          <a:noFill/>
        </p:spPr>
        <p:txBody>
          <a:bodyPr wrap="square" lIns="0" tIns="0" rIns="0" bIns="0" rtlCol="0">
            <a:noAutofit/>
          </a:bodyPr>
          <a:lstStyle/>
          <a:p>
            <a:r>
              <a:rPr lang="en-US" sz="1400" b="1" dirty="0">
                <a:solidFill>
                  <a:schemeClr val="accent1"/>
                </a:solidFill>
                <a:latin typeface="Georgia" panose="02040502050405020303" pitchFamily="18" charset="0"/>
                <a:cs typeface="Arial"/>
              </a:rPr>
              <a:t>transamerica.com/portal/financial-wellness</a:t>
            </a:r>
          </a:p>
        </p:txBody>
      </p:sp>
      <p:pic>
        <p:nvPicPr>
          <p:cNvPr id="22" name="Graphic 21">
            <a:extLst>
              <a:ext uri="{FF2B5EF4-FFF2-40B4-BE49-F238E27FC236}">
                <a16:creationId xmlns:a16="http://schemas.microsoft.com/office/drawing/2014/main" id="{6BC56159-5E0E-AC4F-AAA4-F18C8091AB4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5838" y="3274808"/>
            <a:ext cx="376896" cy="369505"/>
          </a:xfrm>
          <a:prstGeom prst="rect">
            <a:avLst/>
          </a:prstGeom>
        </p:spPr>
      </p:pic>
      <p:sp>
        <p:nvSpPr>
          <p:cNvPr id="23" name="TextBox 22">
            <a:extLst>
              <a:ext uri="{FF2B5EF4-FFF2-40B4-BE49-F238E27FC236}">
                <a16:creationId xmlns:a16="http://schemas.microsoft.com/office/drawing/2014/main" id="{985B0929-83B8-E344-BE3E-6C83098BAAE4}"/>
              </a:ext>
            </a:extLst>
          </p:cNvPr>
          <p:cNvSpPr txBox="1"/>
          <p:nvPr/>
        </p:nvSpPr>
        <p:spPr>
          <a:xfrm>
            <a:off x="805745" y="3641645"/>
            <a:ext cx="6398421" cy="713559"/>
          </a:xfrm>
          <a:prstGeom prst="rect">
            <a:avLst/>
          </a:prstGeom>
          <a:noFill/>
        </p:spPr>
        <p:txBody>
          <a:bodyPr wrap="square" lIns="0" tIns="0" rIns="0" bIns="0" rtlCol="0">
            <a:noAutofit/>
          </a:bodyPr>
          <a:lstStyle/>
          <a:p>
            <a:pPr marL="192024" lvl="1" indent="-192024">
              <a:spcAft>
                <a:spcPts val="300"/>
              </a:spcAft>
              <a:buClr>
                <a:schemeClr val="tx1"/>
              </a:buClr>
              <a:buSzPct val="85000"/>
              <a:buFont typeface="Arial" panose="020B0604020202020204" pitchFamily="34" charset="0"/>
              <a:buChar char="•"/>
            </a:pPr>
            <a:r>
              <a:rPr lang="en-US" sz="1200" dirty="0"/>
              <a:t>Personalized learning path</a:t>
            </a:r>
          </a:p>
        </p:txBody>
      </p:sp>
      <p:sp>
        <p:nvSpPr>
          <p:cNvPr id="24" name="TextBox 23">
            <a:extLst>
              <a:ext uri="{FF2B5EF4-FFF2-40B4-BE49-F238E27FC236}">
                <a16:creationId xmlns:a16="http://schemas.microsoft.com/office/drawing/2014/main" id="{E40BF0D7-BA26-D54B-BA92-2B1EC4DD9EE1}"/>
              </a:ext>
            </a:extLst>
          </p:cNvPr>
          <p:cNvSpPr txBox="1"/>
          <p:nvPr/>
        </p:nvSpPr>
        <p:spPr>
          <a:xfrm>
            <a:off x="805745" y="4128577"/>
            <a:ext cx="4504306" cy="225879"/>
          </a:xfrm>
          <a:prstGeom prst="rect">
            <a:avLst/>
          </a:prstGeom>
          <a:noFill/>
        </p:spPr>
        <p:txBody>
          <a:bodyPr wrap="square" lIns="0" tIns="0" rIns="0" bIns="0" rtlCol="0">
            <a:noAutofit/>
          </a:bodyPr>
          <a:lstStyle/>
          <a:p>
            <a:r>
              <a:rPr lang="en-US" sz="1400" b="1" dirty="0">
                <a:solidFill>
                  <a:schemeClr val="accent1"/>
                </a:solidFill>
                <a:latin typeface="Georgia" panose="02040502050405020303" pitchFamily="18" charset="0"/>
                <a:cs typeface="Arial"/>
              </a:rPr>
              <a:t>transamerica.com/webinars</a:t>
            </a:r>
          </a:p>
        </p:txBody>
      </p:sp>
      <p:pic>
        <p:nvPicPr>
          <p:cNvPr id="25" name="Graphic 24">
            <a:extLst>
              <a:ext uri="{FF2B5EF4-FFF2-40B4-BE49-F238E27FC236}">
                <a16:creationId xmlns:a16="http://schemas.microsoft.com/office/drawing/2014/main" id="{666D9DF7-74C1-D442-BF5F-EF7E093DDF4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5838" y="4063104"/>
            <a:ext cx="376896" cy="369505"/>
          </a:xfrm>
          <a:prstGeom prst="rect">
            <a:avLst/>
          </a:prstGeom>
        </p:spPr>
      </p:pic>
      <p:sp>
        <p:nvSpPr>
          <p:cNvPr id="26" name="TextBox 25">
            <a:extLst>
              <a:ext uri="{FF2B5EF4-FFF2-40B4-BE49-F238E27FC236}">
                <a16:creationId xmlns:a16="http://schemas.microsoft.com/office/drawing/2014/main" id="{C2463CA1-5874-E348-A20F-BFDA04634A7A}"/>
              </a:ext>
            </a:extLst>
          </p:cNvPr>
          <p:cNvSpPr txBox="1"/>
          <p:nvPr/>
        </p:nvSpPr>
        <p:spPr>
          <a:xfrm>
            <a:off x="762734" y="4406605"/>
            <a:ext cx="6398421" cy="713559"/>
          </a:xfrm>
          <a:prstGeom prst="rect">
            <a:avLst/>
          </a:prstGeom>
          <a:noFill/>
        </p:spPr>
        <p:txBody>
          <a:bodyPr wrap="square" lIns="0" tIns="0" rIns="0" bIns="0" rtlCol="0">
            <a:noAutofit/>
          </a:bodyPr>
          <a:lstStyle/>
          <a:p>
            <a:pPr marL="192024" lvl="1" indent="-192024">
              <a:spcAft>
                <a:spcPts val="300"/>
              </a:spcAft>
              <a:buClr>
                <a:schemeClr val="tx1"/>
              </a:buClr>
              <a:buSzPct val="85000"/>
              <a:buFont typeface="Arial" panose="020B0604020202020204" pitchFamily="34" charset="0"/>
              <a:buChar char="•"/>
            </a:pPr>
            <a:r>
              <a:rPr lang="en-US" sz="1200" dirty="0"/>
              <a:t>Expand your knowledge — live, or recorded webinars</a:t>
            </a:r>
          </a:p>
        </p:txBody>
      </p:sp>
    </p:spTree>
    <p:extLst>
      <p:ext uri="{BB962C8B-B14F-4D97-AF65-F5344CB8AC3E}">
        <p14:creationId xmlns:p14="http://schemas.microsoft.com/office/powerpoint/2010/main" val="287607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E2F85A-A62C-4F4F-BF09-EE9FB3FECDEF}"/>
              </a:ext>
            </a:extLst>
          </p:cNvPr>
          <p:cNvSpPr>
            <a:spLocks noGrp="1"/>
          </p:cNvSpPr>
          <p:nvPr>
            <p:ph type="sldNum" sz="quarter" idx="10"/>
          </p:nvPr>
        </p:nvSpPr>
        <p:spPr>
          <a:xfrm>
            <a:off x="8732520" y="4846320"/>
            <a:ext cx="365760" cy="273844"/>
          </a:xfrm>
        </p:spPr>
        <p:txBody>
          <a:bodyPr/>
          <a:lstStyle/>
          <a:p>
            <a:fld id="{B860EA5E-C501-EE46-95BA-D6951046621D}" type="slidenum">
              <a:rPr lang="en-US" smtClean="0"/>
              <a:pPr/>
              <a:t>51</a:t>
            </a:fld>
            <a:endParaRPr lang="en-US" dirty="0"/>
          </a:p>
        </p:txBody>
      </p:sp>
      <p:sp>
        <p:nvSpPr>
          <p:cNvPr id="4" name="Title 3">
            <a:extLst>
              <a:ext uri="{FF2B5EF4-FFF2-40B4-BE49-F238E27FC236}">
                <a16:creationId xmlns:a16="http://schemas.microsoft.com/office/drawing/2014/main" id="{8C5E8EEA-BE85-1948-96CD-82D2129A764B}"/>
              </a:ext>
            </a:extLst>
          </p:cNvPr>
          <p:cNvSpPr>
            <a:spLocks noGrp="1"/>
          </p:cNvSpPr>
          <p:nvPr>
            <p:ph type="title"/>
          </p:nvPr>
        </p:nvSpPr>
        <p:spPr/>
        <p:txBody>
          <a:bodyPr/>
          <a:lstStyle/>
          <a:p>
            <a:r>
              <a:rPr lang="en-US" dirty="0"/>
              <a:t>WE’re here to help</a:t>
            </a:r>
          </a:p>
        </p:txBody>
      </p:sp>
      <p:sp>
        <p:nvSpPr>
          <p:cNvPr id="6" name="TextBox 5">
            <a:extLst>
              <a:ext uri="{FF2B5EF4-FFF2-40B4-BE49-F238E27FC236}">
                <a16:creationId xmlns:a16="http://schemas.microsoft.com/office/drawing/2014/main" id="{B1934096-5DA2-D549-9054-17057D7AB784}"/>
              </a:ext>
            </a:extLst>
          </p:cNvPr>
          <p:cNvSpPr txBox="1"/>
          <p:nvPr/>
        </p:nvSpPr>
        <p:spPr>
          <a:xfrm>
            <a:off x="4557917" y="2349572"/>
            <a:ext cx="3086099" cy="263284"/>
          </a:xfrm>
          <a:prstGeom prst="rect">
            <a:avLst/>
          </a:prstGeom>
          <a:noFill/>
        </p:spPr>
        <p:txBody>
          <a:bodyPr wrap="square" lIns="0" tIns="0" rIns="0" bIns="0" rtlCol="0">
            <a:noAutofit/>
          </a:bodyPr>
          <a:lstStyle/>
          <a:p>
            <a:pPr algn="ctr"/>
            <a:r>
              <a:rPr lang="en-US" sz="1400" b="1" dirty="0">
                <a:solidFill>
                  <a:srgbClr val="EE2326"/>
                </a:solidFill>
                <a:latin typeface="Georgia" panose="02040502050405020303" pitchFamily="18" charset="0"/>
                <a:cs typeface="Arial"/>
              </a:rPr>
              <a:t>Make an appointment</a:t>
            </a:r>
          </a:p>
        </p:txBody>
      </p:sp>
      <p:cxnSp>
        <p:nvCxnSpPr>
          <p:cNvPr id="8" name="Straight Connector 7">
            <a:extLst>
              <a:ext uri="{FF2B5EF4-FFF2-40B4-BE49-F238E27FC236}">
                <a16:creationId xmlns:a16="http://schemas.microsoft.com/office/drawing/2014/main" id="{1D676285-749E-F048-9B60-0AC92049B1BF}"/>
              </a:ext>
            </a:extLst>
          </p:cNvPr>
          <p:cNvCxnSpPr>
            <a:cxnSpLocks/>
          </p:cNvCxnSpPr>
          <p:nvPr/>
        </p:nvCxnSpPr>
        <p:spPr>
          <a:xfrm>
            <a:off x="4255886" y="2401013"/>
            <a:ext cx="0" cy="1667447"/>
          </a:xfrm>
          <a:prstGeom prst="line">
            <a:avLst/>
          </a:prstGeom>
          <a:ln w="6350" cmpd="sng">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04226CF0-5201-BE49-B5CB-763C8156C502}"/>
              </a:ext>
            </a:extLst>
          </p:cNvPr>
          <p:cNvSpPr txBox="1"/>
          <p:nvPr/>
        </p:nvSpPr>
        <p:spPr>
          <a:xfrm>
            <a:off x="426923" y="2401013"/>
            <a:ext cx="3517555" cy="263284"/>
          </a:xfrm>
          <a:prstGeom prst="rect">
            <a:avLst/>
          </a:prstGeom>
          <a:noFill/>
        </p:spPr>
        <p:txBody>
          <a:bodyPr wrap="square" lIns="0" tIns="0" rIns="0" bIns="0" rtlCol="0">
            <a:noAutofit/>
          </a:bodyPr>
          <a:lstStyle/>
          <a:p>
            <a:r>
              <a:rPr lang="en-US" sz="1400" b="1" dirty="0">
                <a:solidFill>
                  <a:schemeClr val="accent1"/>
                </a:solidFill>
                <a:latin typeface="Georgia" panose="02040502050405020303" pitchFamily="18" charset="0"/>
                <a:cs typeface="Arial"/>
              </a:rPr>
              <a:t>Get in touch</a:t>
            </a:r>
          </a:p>
        </p:txBody>
      </p:sp>
      <p:sp>
        <p:nvSpPr>
          <p:cNvPr id="16" name="TextBox 15">
            <a:extLst>
              <a:ext uri="{FF2B5EF4-FFF2-40B4-BE49-F238E27FC236}">
                <a16:creationId xmlns:a16="http://schemas.microsoft.com/office/drawing/2014/main" id="{E9020BCA-EEB4-EE4D-A89F-2EA5D67A4FEB}"/>
              </a:ext>
            </a:extLst>
          </p:cNvPr>
          <p:cNvSpPr txBox="1"/>
          <p:nvPr/>
        </p:nvSpPr>
        <p:spPr>
          <a:xfrm>
            <a:off x="1424794" y="3207171"/>
            <a:ext cx="3767328" cy="235135"/>
          </a:xfrm>
          <a:prstGeom prst="rect">
            <a:avLst/>
          </a:prstGeom>
          <a:noFill/>
        </p:spPr>
        <p:txBody>
          <a:bodyPr wrap="square" lIns="0" tIns="0" rIns="0" bIns="0" rtlCol="0">
            <a:noAutofit/>
          </a:bodyPr>
          <a:lstStyle/>
          <a:p>
            <a:r>
              <a:rPr lang="en-US" sz="1200" dirty="0">
                <a:latin typeface="Arial" panose="020B0604020202020204" pitchFamily="34" charset="0"/>
                <a:cs typeface="Arial" panose="020B0604020202020204" pitchFamily="34" charset="0"/>
              </a:rPr>
              <a:t>[FA email address]</a:t>
            </a:r>
          </a:p>
          <a:p>
            <a:r>
              <a:rPr lang="en-US" sz="1200" dirty="0">
                <a:latin typeface="Arial" panose="020B0604020202020204" pitchFamily="34" charset="0"/>
                <a:cs typeface="Arial" panose="020B0604020202020204" pitchFamily="34" charset="0"/>
              </a:rPr>
              <a:t>[FA phone number]</a:t>
            </a:r>
          </a:p>
          <a:p>
            <a:r>
              <a:rPr lang="en-US" sz="1200" dirty="0">
                <a:latin typeface="Arial" panose="020B0604020202020204" pitchFamily="34" charset="0"/>
                <a:cs typeface="Arial" panose="020B0604020202020204" pitchFamily="34" charset="0"/>
              </a:rPr>
              <a:t>[On-site location if available]</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a:cs typeface="Arial"/>
            </a:endParaRPr>
          </a:p>
        </p:txBody>
      </p:sp>
      <p:sp>
        <p:nvSpPr>
          <p:cNvPr id="18" name="TextBox 17">
            <a:extLst>
              <a:ext uri="{FF2B5EF4-FFF2-40B4-BE49-F238E27FC236}">
                <a16:creationId xmlns:a16="http://schemas.microsoft.com/office/drawing/2014/main" id="{252763E2-6981-2448-8DF6-C19D09A2C9AB}"/>
              </a:ext>
            </a:extLst>
          </p:cNvPr>
          <p:cNvSpPr txBox="1"/>
          <p:nvPr/>
        </p:nvSpPr>
        <p:spPr>
          <a:xfrm>
            <a:off x="1424794" y="2829816"/>
            <a:ext cx="3767328" cy="235135"/>
          </a:xfrm>
          <a:prstGeom prst="rect">
            <a:avLst/>
          </a:prstGeom>
          <a:noFill/>
        </p:spPr>
        <p:txBody>
          <a:bodyPr wrap="square" lIns="0" tIns="0" rIns="0" bIns="0" rtlCol="0">
            <a:noAutofit/>
          </a:bodyPr>
          <a:lstStyle/>
          <a:p>
            <a:r>
              <a:rPr lang="en-US" sz="1400" b="1" dirty="0">
                <a:latin typeface="Arial" panose="020B0604020202020204" pitchFamily="34" charset="0"/>
                <a:cs typeface="Arial" panose="020B0604020202020204" pitchFamily="34" charset="0"/>
              </a:rPr>
              <a:t>[FA NAME]</a:t>
            </a:r>
          </a:p>
          <a:p>
            <a:endParaRPr lang="en-US" sz="1400" dirty="0">
              <a:latin typeface="Arial"/>
              <a:cs typeface="Arial"/>
            </a:endParaRPr>
          </a:p>
        </p:txBody>
      </p:sp>
      <p:sp>
        <p:nvSpPr>
          <p:cNvPr id="15" name="Content Placeholder 23">
            <a:extLst>
              <a:ext uri="{FF2B5EF4-FFF2-40B4-BE49-F238E27FC236}">
                <a16:creationId xmlns:a16="http://schemas.microsoft.com/office/drawing/2014/main" id="{35EF4DB7-A56D-CC48-A7F9-30EF6035DE90}"/>
              </a:ext>
            </a:extLst>
          </p:cNvPr>
          <p:cNvSpPr txBox="1">
            <a:spLocks/>
          </p:cNvSpPr>
          <p:nvPr/>
        </p:nvSpPr>
        <p:spPr>
          <a:xfrm>
            <a:off x="4914714" y="2765168"/>
            <a:ext cx="2309471" cy="1539296"/>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400" kern="1200">
                <a:solidFill>
                  <a:srgbClr val="40474B"/>
                </a:solidFill>
                <a:latin typeface="+mn-lt"/>
                <a:ea typeface="+mn-ea"/>
                <a:cs typeface="Arial"/>
              </a:defRPr>
            </a:lvl1pPr>
            <a:lvl2pPr marL="320675" indent="-187325" algn="l" defTabSz="457200" rtl="0" eaLnBrk="1" latinLnBrk="0" hangingPunct="1">
              <a:spcBef>
                <a:spcPts val="0"/>
              </a:spcBef>
              <a:buSzPct val="85000"/>
              <a:buFont typeface="Arial"/>
              <a:buChar char="•"/>
              <a:tabLst/>
              <a:defRPr sz="1400" kern="1200">
                <a:solidFill>
                  <a:srgbClr val="40474B"/>
                </a:solidFill>
                <a:latin typeface="+mn-lt"/>
                <a:ea typeface="+mn-ea"/>
                <a:cs typeface="Arial"/>
              </a:defRPr>
            </a:lvl2pPr>
            <a:lvl3pPr marL="498475" indent="-173038" algn="l" defTabSz="457200" rtl="0" eaLnBrk="1" latinLnBrk="0" hangingPunct="1">
              <a:spcBef>
                <a:spcPts val="0"/>
              </a:spcBef>
              <a:buSzPct val="85000"/>
              <a:buFont typeface="Lucida Grande"/>
              <a:buChar char="-"/>
              <a:tabLst/>
              <a:defRPr sz="1400" kern="1200">
                <a:solidFill>
                  <a:srgbClr val="40474B"/>
                </a:solidFill>
                <a:latin typeface="+mn-lt"/>
                <a:ea typeface="+mn-ea"/>
                <a:cs typeface="Arial"/>
              </a:defRPr>
            </a:lvl3pPr>
            <a:lvl4pPr marL="874713" indent="-268288" algn="l" defTabSz="457200" rtl="0" eaLnBrk="1" latinLnBrk="0" hangingPunct="1">
              <a:spcBef>
                <a:spcPts val="0"/>
              </a:spcBef>
              <a:buSzPct val="75000"/>
              <a:buFont typeface="Wingdings" charset="2"/>
              <a:buChar char="§"/>
              <a:defRPr sz="1400" kern="1200">
                <a:solidFill>
                  <a:srgbClr val="40474B"/>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350" lvl="1" indent="0" algn="ctr">
              <a:buNone/>
            </a:pPr>
            <a:r>
              <a:rPr lang="en-US" sz="1200" dirty="0"/>
              <a:t>[RPC, copy in individual QR code link here]</a:t>
            </a:r>
          </a:p>
          <a:p>
            <a:pPr marL="133347" lvl="1" indent="0" algn="ctr">
              <a:buNone/>
            </a:pPr>
            <a:endParaRPr lang="en-US" sz="1200" b="1" dirty="0"/>
          </a:p>
          <a:p>
            <a:pPr lvl="1" algn="ctr"/>
            <a:endParaRPr lang="en-US" sz="1200" dirty="0"/>
          </a:p>
        </p:txBody>
      </p:sp>
      <p:sp>
        <p:nvSpPr>
          <p:cNvPr id="3" name="Rectangle 2">
            <a:extLst>
              <a:ext uri="{FF2B5EF4-FFF2-40B4-BE49-F238E27FC236}">
                <a16:creationId xmlns:a16="http://schemas.microsoft.com/office/drawing/2014/main" id="{F167A9FF-3709-AB4C-BB70-5F7F9ED2FDA8}"/>
              </a:ext>
            </a:extLst>
          </p:cNvPr>
          <p:cNvSpPr/>
          <p:nvPr/>
        </p:nvSpPr>
        <p:spPr>
          <a:xfrm>
            <a:off x="444137" y="2760617"/>
            <a:ext cx="809897" cy="10537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ontent Placeholder 23">
            <a:extLst>
              <a:ext uri="{FF2B5EF4-FFF2-40B4-BE49-F238E27FC236}">
                <a16:creationId xmlns:a16="http://schemas.microsoft.com/office/drawing/2014/main" id="{C2070B5B-6953-844D-A582-44EA0B258B4F}"/>
              </a:ext>
            </a:extLst>
          </p:cNvPr>
          <p:cNvSpPr txBox="1">
            <a:spLocks/>
          </p:cNvSpPr>
          <p:nvPr/>
        </p:nvSpPr>
        <p:spPr>
          <a:xfrm>
            <a:off x="372293" y="2976698"/>
            <a:ext cx="968828" cy="585108"/>
          </a:xfrm>
          <a:prstGeom prst="rect">
            <a:avLst/>
          </a:prstGeom>
        </p:spPr>
        <p:txBody>
          <a:bodyPr vert="horz" lIns="91440" tIns="45720" rIns="91440" bIns="45720" rtlCol="0">
            <a:noAutofit/>
          </a:bodyPr>
          <a:lstStyle>
            <a:lvl1pPr marL="112713" indent="-112713" algn="l" defTabSz="457200" rtl="0" eaLnBrk="1" latinLnBrk="0" hangingPunct="1">
              <a:spcBef>
                <a:spcPts val="0"/>
              </a:spcBef>
              <a:buClr>
                <a:schemeClr val="bg1"/>
              </a:buClr>
              <a:buSzPct val="85000"/>
              <a:buFont typeface="Lucida Grande"/>
              <a:buChar char=" "/>
              <a:defRPr sz="1400" kern="1200">
                <a:solidFill>
                  <a:srgbClr val="40474B"/>
                </a:solidFill>
                <a:latin typeface="+mn-lt"/>
                <a:ea typeface="+mn-ea"/>
                <a:cs typeface="Arial"/>
              </a:defRPr>
            </a:lvl1pPr>
            <a:lvl2pPr marL="320675" indent="-187325" algn="l" defTabSz="457200" rtl="0" eaLnBrk="1" latinLnBrk="0" hangingPunct="1">
              <a:spcBef>
                <a:spcPts val="0"/>
              </a:spcBef>
              <a:buSzPct val="85000"/>
              <a:buFont typeface="Arial"/>
              <a:buChar char="•"/>
              <a:tabLst/>
              <a:defRPr sz="1400" kern="1200">
                <a:solidFill>
                  <a:srgbClr val="40474B"/>
                </a:solidFill>
                <a:latin typeface="+mn-lt"/>
                <a:ea typeface="+mn-ea"/>
                <a:cs typeface="Arial"/>
              </a:defRPr>
            </a:lvl2pPr>
            <a:lvl3pPr marL="498475" indent="-173038" algn="l" defTabSz="457200" rtl="0" eaLnBrk="1" latinLnBrk="0" hangingPunct="1">
              <a:spcBef>
                <a:spcPts val="0"/>
              </a:spcBef>
              <a:buSzPct val="85000"/>
              <a:buFont typeface="Lucida Grande"/>
              <a:buChar char="-"/>
              <a:tabLst/>
              <a:defRPr sz="1400" kern="1200">
                <a:solidFill>
                  <a:srgbClr val="40474B"/>
                </a:solidFill>
                <a:latin typeface="+mn-lt"/>
                <a:ea typeface="+mn-ea"/>
                <a:cs typeface="Arial"/>
              </a:defRPr>
            </a:lvl3pPr>
            <a:lvl4pPr marL="874713" indent="-268288" algn="l" defTabSz="457200" rtl="0" eaLnBrk="1" latinLnBrk="0" hangingPunct="1">
              <a:spcBef>
                <a:spcPts val="0"/>
              </a:spcBef>
              <a:buSzPct val="75000"/>
              <a:buFont typeface="Wingdings" charset="2"/>
              <a:buChar char="§"/>
              <a:defRPr sz="1400" kern="1200">
                <a:solidFill>
                  <a:srgbClr val="40474B"/>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350" lvl="1" indent="0" algn="ctr">
              <a:buNone/>
            </a:pPr>
            <a:r>
              <a:rPr lang="en-US" sz="1050" dirty="0"/>
              <a:t>[Insert</a:t>
            </a:r>
          </a:p>
          <a:p>
            <a:pPr marL="6350" lvl="1" indent="0" algn="ctr">
              <a:buNone/>
            </a:pPr>
            <a:r>
              <a:rPr lang="en-US" sz="1050" dirty="0"/>
              <a:t>Headshot</a:t>
            </a:r>
          </a:p>
          <a:p>
            <a:pPr marL="6350" lvl="1" indent="0" algn="ctr">
              <a:buNone/>
            </a:pPr>
            <a:r>
              <a:rPr lang="en-US" sz="1050" dirty="0"/>
              <a:t>Here]</a:t>
            </a:r>
          </a:p>
        </p:txBody>
      </p:sp>
      <p:sp>
        <p:nvSpPr>
          <p:cNvPr id="5" name="TextBox 4">
            <a:extLst>
              <a:ext uri="{FF2B5EF4-FFF2-40B4-BE49-F238E27FC236}">
                <a16:creationId xmlns:a16="http://schemas.microsoft.com/office/drawing/2014/main" id="{0257B7D9-1EFC-4C81-954D-FD287B8AFB4F}"/>
              </a:ext>
            </a:extLst>
          </p:cNvPr>
          <p:cNvSpPr txBox="1"/>
          <p:nvPr/>
        </p:nvSpPr>
        <p:spPr>
          <a:xfrm>
            <a:off x="362190" y="4689304"/>
            <a:ext cx="8090434" cy="230832"/>
          </a:xfrm>
          <a:prstGeom prst="rect">
            <a:avLst/>
          </a:prstGeom>
          <a:noFill/>
        </p:spPr>
        <p:txBody>
          <a:bodyPr wrap="square" rtlCol="0">
            <a:spAutoFit/>
          </a:bodyPr>
          <a:lstStyle/>
          <a:p>
            <a:pPr algn="l">
              <a:buClr>
                <a:schemeClr val="bg1"/>
              </a:buClr>
              <a:buSzPct val="85000"/>
            </a:pPr>
            <a:r>
              <a:rPr lang="en-US" sz="900" dirty="0"/>
              <a:t>Transamerica is not affiliated with [advisor firm]. [Add advisor firm disclosure here.]</a:t>
            </a:r>
          </a:p>
        </p:txBody>
      </p:sp>
    </p:spTree>
    <p:extLst>
      <p:ext uri="{BB962C8B-B14F-4D97-AF65-F5344CB8AC3E}">
        <p14:creationId xmlns:p14="http://schemas.microsoft.com/office/powerpoint/2010/main" val="72440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E9331F-1911-1946-8443-8D6F1A2D602C}"/>
              </a:ext>
            </a:extLst>
          </p:cNvPr>
          <p:cNvSpPr>
            <a:spLocks noGrp="1"/>
          </p:cNvSpPr>
          <p:nvPr>
            <p:ph type="title"/>
          </p:nvPr>
        </p:nvSpPr>
        <p:spPr/>
        <p:txBody>
          <a:bodyPr/>
          <a:lstStyle/>
          <a:p>
            <a:r>
              <a:rPr lang="en-US" dirty="0"/>
              <a:t>DISCLOSURES</a:t>
            </a:r>
          </a:p>
        </p:txBody>
      </p:sp>
      <p:sp>
        <p:nvSpPr>
          <p:cNvPr id="9" name="Text Placeholder 8">
            <a:extLst>
              <a:ext uri="{FF2B5EF4-FFF2-40B4-BE49-F238E27FC236}">
                <a16:creationId xmlns:a16="http://schemas.microsoft.com/office/drawing/2014/main" id="{AD8A830B-77C9-C749-9D0B-EFE1EFEF8ACF}"/>
              </a:ext>
            </a:extLst>
          </p:cNvPr>
          <p:cNvSpPr>
            <a:spLocks noGrp="1"/>
          </p:cNvSpPr>
          <p:nvPr>
            <p:ph type="body" sz="quarter" idx="15"/>
          </p:nvPr>
        </p:nvSpPr>
        <p:spPr>
          <a:xfrm>
            <a:off x="359414" y="1804988"/>
            <a:ext cx="8175118" cy="2192854"/>
          </a:xfrm>
        </p:spPr>
        <p:txBody>
          <a:bodyPr/>
          <a:lstStyle/>
          <a:p>
            <a:r>
              <a:rPr lang="en-US" b="1" i="1" dirty="0"/>
              <a:t>About Probability Illustrations, Limitations, and Key Assumptions</a:t>
            </a:r>
          </a:p>
          <a:p>
            <a:r>
              <a:rPr lang="en-US" dirty="0"/>
              <a:t>The probability illustrations generated from the engine are based on “Monte Carlo” simulations of 500 possible investment scenarios for a given time period and assume a range of possible returns. The illustrations are generated according to models developed by Morningstar Investment Management LLC, a leading independent provider of asset allocation, manager selection, and portfolio construction. The </a:t>
            </a:r>
            <a:r>
              <a:rPr lang="en-US" i="1" dirty="0"/>
              <a:t>Your Retirement Outlook</a:t>
            </a:r>
            <a:r>
              <a:rPr lang="en-US" baseline="30000" dirty="0"/>
              <a:t>® </a:t>
            </a:r>
            <a:r>
              <a:rPr lang="en-US" dirty="0"/>
              <a:t>graphic reflects the difference between the model’s estimated annual income (which corresponds to a 70% probability level of income in the investment scenarios simulated) and your annual income goal.</a:t>
            </a:r>
          </a:p>
          <a:p>
            <a:endParaRPr lang="en-US" dirty="0"/>
          </a:p>
          <a:p>
            <a:r>
              <a:rPr lang="en-US" dirty="0"/>
              <a:t>The probability illustrations, including the </a:t>
            </a:r>
            <a:r>
              <a:rPr lang="en-US" i="1" dirty="0"/>
              <a:t>Your Retirement Outlook</a:t>
            </a:r>
            <a:r>
              <a:rPr lang="en-US" i="0" baseline="30000" dirty="0"/>
              <a:t>®</a:t>
            </a:r>
            <a:r>
              <a:rPr lang="en-US" i="0" baseline="0" dirty="0"/>
              <a:t> graphic, estimated retirement income graphic, sources of your retirement income chart, and income planning spend down illustration generated from the engine are based on “Monte Carlo” simulations of 500 possible investment scenarios for a given time period and assume a range of possible returns. The “About Probability Illustrations, Limitations, and Key Assumptions” apply to the </a:t>
            </a:r>
            <a:r>
              <a:rPr lang="en-US" i="1" baseline="0" dirty="0"/>
              <a:t>OnTrack</a:t>
            </a:r>
            <a:r>
              <a:rPr lang="en-US" i="0" baseline="30000" dirty="0"/>
              <a:t>®</a:t>
            </a:r>
            <a:r>
              <a:rPr lang="en-US" i="0" baseline="0" dirty="0"/>
              <a:t> tool and the Advice Services, which includes </a:t>
            </a:r>
            <a:r>
              <a:rPr lang="en-US" i="1" baseline="0" dirty="0"/>
              <a:t>Managed Advice</a:t>
            </a:r>
            <a:r>
              <a:rPr lang="en-US" i="0" baseline="30000" dirty="0"/>
              <a:t>®</a:t>
            </a:r>
            <a:r>
              <a:rPr lang="en-US" i="0" baseline="0" dirty="0"/>
              <a:t> (offered in plans and IRAs) and </a:t>
            </a:r>
            <a:r>
              <a:rPr lang="en-US" i="1" baseline="0" dirty="0"/>
              <a:t>Advisor Managed </a:t>
            </a:r>
            <a:r>
              <a:rPr lang="en-US" i="1" baseline="0" dirty="0" err="1"/>
              <a:t>Advice</a:t>
            </a:r>
            <a:r>
              <a:rPr lang="en-US" i="0" baseline="30000" dirty="0" err="1"/>
              <a:t>SM</a:t>
            </a:r>
            <a:r>
              <a:rPr lang="en-US" i="0" baseline="0" dirty="0"/>
              <a:t>. The illustrations are generated according to models developed by Morningstar Investment Management LLC, a leading independent provider of asset allocation, manager selection, and portfolio construction. The </a:t>
            </a:r>
            <a:r>
              <a:rPr lang="en-US" i="1" baseline="0" dirty="0"/>
              <a:t>Your Retirement Outlook</a:t>
            </a:r>
            <a:r>
              <a:rPr lang="en-US" i="0" baseline="30000" dirty="0"/>
              <a:t>®</a:t>
            </a:r>
            <a:r>
              <a:rPr lang="en-US" i="0" baseline="0" dirty="0"/>
              <a:t> graphic reflects the difference between the model's estimated annual income (which corresponds to a 70% probability level of income in the investment scenarios simulated) and your annual income goal.</a:t>
            </a:r>
          </a:p>
          <a:p>
            <a:endParaRPr lang="en-US" sz="1800" i="0" baseline="0" dirty="0">
              <a:latin typeface="Segoe UI" panose="020B0502040204020203" pitchFamily="34" charset="0"/>
            </a:endParaRPr>
          </a:p>
        </p:txBody>
      </p:sp>
      <p:sp>
        <p:nvSpPr>
          <p:cNvPr id="2" name="Slide Number Placeholder 1">
            <a:extLst>
              <a:ext uri="{FF2B5EF4-FFF2-40B4-BE49-F238E27FC236}">
                <a16:creationId xmlns:a16="http://schemas.microsoft.com/office/drawing/2014/main" id="{FDA6A34D-4B1D-B844-8C91-F56113495B86}"/>
              </a:ext>
            </a:extLst>
          </p:cNvPr>
          <p:cNvSpPr>
            <a:spLocks noGrp="1"/>
          </p:cNvSpPr>
          <p:nvPr>
            <p:ph type="sldNum" sz="quarter" idx="10"/>
          </p:nvPr>
        </p:nvSpPr>
        <p:spPr/>
        <p:txBody>
          <a:bodyPr/>
          <a:lstStyle/>
          <a:p>
            <a:fld id="{B860EA5E-C501-EE46-95BA-D6951046621D}" type="slidenum">
              <a:rPr lang="en-US" smtClean="0"/>
              <a:pPr/>
              <a:t>52</a:t>
            </a:fld>
            <a:endParaRPr lang="en-US" dirty="0"/>
          </a:p>
        </p:txBody>
      </p:sp>
    </p:spTree>
    <p:extLst>
      <p:ext uri="{BB962C8B-B14F-4D97-AF65-F5344CB8AC3E}">
        <p14:creationId xmlns:p14="http://schemas.microsoft.com/office/powerpoint/2010/main" val="314261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E9331F-1911-1946-8443-8D6F1A2D602C}"/>
              </a:ext>
            </a:extLst>
          </p:cNvPr>
          <p:cNvSpPr>
            <a:spLocks noGrp="1"/>
          </p:cNvSpPr>
          <p:nvPr>
            <p:ph type="title"/>
          </p:nvPr>
        </p:nvSpPr>
        <p:spPr>
          <a:xfrm>
            <a:off x="359414" y="836659"/>
            <a:ext cx="4212585" cy="320913"/>
          </a:xfrm>
        </p:spPr>
        <p:txBody>
          <a:bodyPr/>
          <a:lstStyle/>
          <a:p>
            <a:r>
              <a:rPr lang="en-US" dirty="0"/>
              <a:t>DISCLOSURES</a:t>
            </a:r>
          </a:p>
        </p:txBody>
      </p:sp>
      <p:sp>
        <p:nvSpPr>
          <p:cNvPr id="2" name="Slide Number Placeholder 1">
            <a:extLst>
              <a:ext uri="{FF2B5EF4-FFF2-40B4-BE49-F238E27FC236}">
                <a16:creationId xmlns:a16="http://schemas.microsoft.com/office/drawing/2014/main" id="{FDA6A34D-4B1D-B844-8C91-F56113495B86}"/>
              </a:ext>
            </a:extLst>
          </p:cNvPr>
          <p:cNvSpPr>
            <a:spLocks noGrp="1"/>
          </p:cNvSpPr>
          <p:nvPr>
            <p:ph type="sldNum" sz="quarter" idx="10"/>
          </p:nvPr>
        </p:nvSpPr>
        <p:spPr/>
        <p:txBody>
          <a:bodyPr/>
          <a:lstStyle/>
          <a:p>
            <a:fld id="{B860EA5E-C501-EE46-95BA-D6951046621D}" type="slidenum">
              <a:rPr lang="en-US" smtClean="0"/>
              <a:pPr/>
              <a:t>53</a:t>
            </a:fld>
            <a:endParaRPr lang="en-US" dirty="0"/>
          </a:p>
        </p:txBody>
      </p:sp>
      <p:sp>
        <p:nvSpPr>
          <p:cNvPr id="10" name="Content Placeholder 1">
            <a:extLst>
              <a:ext uri="{FF2B5EF4-FFF2-40B4-BE49-F238E27FC236}">
                <a16:creationId xmlns:a16="http://schemas.microsoft.com/office/drawing/2014/main" id="{8EB330BD-6CCF-5E40-BB1B-47A076088BDF}"/>
              </a:ext>
            </a:extLst>
          </p:cNvPr>
          <p:cNvSpPr txBox="1">
            <a:spLocks/>
          </p:cNvSpPr>
          <p:nvPr/>
        </p:nvSpPr>
        <p:spPr>
          <a:xfrm>
            <a:off x="350557" y="1209391"/>
            <a:ext cx="6170746" cy="229549"/>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1000" b="1" i="1" dirty="0"/>
              <a:t>About Probability Illustrations, Limitations, and Key Assumptions (continued)</a:t>
            </a:r>
          </a:p>
          <a:p>
            <a:pPr marL="0" indent="0">
              <a:buFont typeface="Arial" panose="020B0604020202020204" pitchFamily="34" charset="0"/>
              <a:buNone/>
            </a:pPr>
            <a:endParaRPr lang="en-US" b="1" i="1" dirty="0"/>
          </a:p>
        </p:txBody>
      </p:sp>
      <p:graphicFrame>
        <p:nvGraphicFramePr>
          <p:cNvPr id="11" name="Table 10">
            <a:extLst>
              <a:ext uri="{FF2B5EF4-FFF2-40B4-BE49-F238E27FC236}">
                <a16:creationId xmlns:a16="http://schemas.microsoft.com/office/drawing/2014/main" id="{6031B41C-EE94-D442-A3FF-C0656F55119C}"/>
              </a:ext>
            </a:extLst>
          </p:cNvPr>
          <p:cNvGraphicFramePr>
            <a:graphicFrameLocks noGrp="1"/>
          </p:cNvGraphicFramePr>
          <p:nvPr>
            <p:extLst>
              <p:ext uri="{D42A27DB-BD31-4B8C-83A1-F6EECF244321}">
                <p14:modId xmlns:p14="http://schemas.microsoft.com/office/powerpoint/2010/main" val="3214492695"/>
              </p:ext>
            </p:extLst>
          </p:nvPr>
        </p:nvGraphicFramePr>
        <p:xfrm>
          <a:off x="1656867" y="1813690"/>
          <a:ext cx="6121693" cy="3148172"/>
        </p:xfrm>
        <a:graphic>
          <a:graphicData uri="http://schemas.openxmlformats.org/drawingml/2006/table">
            <a:tbl>
              <a:tblPr firstRow="1" firstCol="1" bandRow="1">
                <a:tableStyleId>{5C22544A-7EE6-4342-B048-85BDC9FD1C3A}</a:tableStyleId>
              </a:tblPr>
              <a:tblGrid>
                <a:gridCol w="1752640">
                  <a:extLst>
                    <a:ext uri="{9D8B030D-6E8A-4147-A177-3AD203B41FA5}">
                      <a16:colId xmlns:a16="http://schemas.microsoft.com/office/drawing/2014/main" val="20000"/>
                    </a:ext>
                  </a:extLst>
                </a:gridCol>
                <a:gridCol w="4369053">
                  <a:extLst>
                    <a:ext uri="{9D8B030D-6E8A-4147-A177-3AD203B41FA5}">
                      <a16:colId xmlns:a16="http://schemas.microsoft.com/office/drawing/2014/main" val="20001"/>
                    </a:ext>
                  </a:extLst>
                </a:gridCol>
              </a:tblGrid>
              <a:tr h="3148172">
                <a:tc>
                  <a:txBody>
                    <a:bodyPr/>
                    <a:lstStyle/>
                    <a:p>
                      <a:pPr marL="0" marR="0">
                        <a:lnSpc>
                          <a:spcPct val="115000"/>
                        </a:lnSpc>
                        <a:spcBef>
                          <a:spcPts val="0"/>
                        </a:spcBef>
                        <a:spcAft>
                          <a:spcPts val="0"/>
                        </a:spcAft>
                      </a:pPr>
                      <a:r>
                        <a:rPr lang="en-US" sz="700" b="0" u="sng" dirty="0">
                          <a:solidFill>
                            <a:srgbClr val="40474B"/>
                          </a:solidFill>
                          <a:effectLst/>
                        </a:rPr>
                        <a:t>Asset Class</a:t>
                      </a:r>
                    </a:p>
                    <a:p>
                      <a:pPr marL="0" marR="0">
                        <a:lnSpc>
                          <a:spcPct val="115000"/>
                        </a:lnSpc>
                        <a:spcBef>
                          <a:spcPts val="0"/>
                        </a:spcBef>
                        <a:spcAft>
                          <a:spcPts val="0"/>
                        </a:spcAft>
                      </a:pPr>
                      <a:r>
                        <a:rPr lang="en-US" sz="700" b="0" dirty="0">
                          <a:solidFill>
                            <a:srgbClr val="40474B"/>
                          </a:solidFill>
                          <a:effectLst/>
                        </a:rPr>
                        <a:t>Cash Alternatives </a:t>
                      </a:r>
                    </a:p>
                    <a:p>
                      <a:pPr marL="0" marR="0">
                        <a:lnSpc>
                          <a:spcPct val="115000"/>
                        </a:lnSpc>
                        <a:spcBef>
                          <a:spcPts val="0"/>
                        </a:spcBef>
                        <a:spcAft>
                          <a:spcPts val="0"/>
                        </a:spcAft>
                      </a:pPr>
                      <a:r>
                        <a:rPr lang="en-US" sz="700" b="0" dirty="0">
                          <a:solidFill>
                            <a:srgbClr val="40474B"/>
                          </a:solidFill>
                          <a:effectLst/>
                        </a:rPr>
                        <a:t>Short Term Bonds </a:t>
                      </a:r>
                    </a:p>
                    <a:p>
                      <a:pPr marL="0" marR="0">
                        <a:lnSpc>
                          <a:spcPct val="115000"/>
                        </a:lnSpc>
                        <a:spcBef>
                          <a:spcPts val="0"/>
                        </a:spcBef>
                        <a:spcAft>
                          <a:spcPts val="0"/>
                        </a:spcAft>
                      </a:pPr>
                      <a:r>
                        <a:rPr lang="en-US" sz="700" b="0" dirty="0">
                          <a:solidFill>
                            <a:srgbClr val="40474B"/>
                          </a:solidFill>
                          <a:effectLst/>
                        </a:rPr>
                        <a:t>Aggregate Bonds </a:t>
                      </a:r>
                    </a:p>
                    <a:p>
                      <a:pPr marL="0" marR="0">
                        <a:lnSpc>
                          <a:spcPct val="115000"/>
                        </a:lnSpc>
                        <a:spcBef>
                          <a:spcPts val="0"/>
                        </a:spcBef>
                        <a:spcAft>
                          <a:spcPts val="0"/>
                        </a:spcAft>
                      </a:pPr>
                      <a:r>
                        <a:rPr lang="en-US" sz="700" b="0" dirty="0">
                          <a:solidFill>
                            <a:srgbClr val="40474B"/>
                          </a:solidFill>
                          <a:effectLst/>
                        </a:rPr>
                        <a:t>Foreign Bonds </a:t>
                      </a:r>
                    </a:p>
                    <a:p>
                      <a:pPr marL="0" marR="0">
                        <a:lnSpc>
                          <a:spcPct val="115000"/>
                        </a:lnSpc>
                        <a:spcBef>
                          <a:spcPts val="0"/>
                        </a:spcBef>
                        <a:spcAft>
                          <a:spcPts val="0"/>
                        </a:spcAft>
                      </a:pPr>
                      <a:r>
                        <a:rPr lang="en-US" sz="700" b="0" dirty="0">
                          <a:solidFill>
                            <a:srgbClr val="40474B"/>
                          </a:solidFill>
                          <a:effectLst/>
                        </a:rPr>
                        <a:t>Direct Real Estate </a:t>
                      </a:r>
                    </a:p>
                    <a:p>
                      <a:pPr marL="0" marR="0">
                        <a:lnSpc>
                          <a:spcPct val="115000"/>
                        </a:lnSpc>
                        <a:spcBef>
                          <a:spcPts val="0"/>
                        </a:spcBef>
                        <a:spcAft>
                          <a:spcPts val="0"/>
                        </a:spcAft>
                      </a:pPr>
                      <a:r>
                        <a:rPr lang="en-US" sz="700" b="0" dirty="0">
                          <a:solidFill>
                            <a:srgbClr val="40474B"/>
                          </a:solidFill>
                          <a:effectLst/>
                        </a:rPr>
                        <a:t>High Yield Bonds </a:t>
                      </a:r>
                    </a:p>
                    <a:p>
                      <a:pPr marL="0" marR="0">
                        <a:lnSpc>
                          <a:spcPct val="115000"/>
                        </a:lnSpc>
                        <a:spcBef>
                          <a:spcPts val="0"/>
                        </a:spcBef>
                        <a:spcAft>
                          <a:spcPts val="0"/>
                        </a:spcAft>
                      </a:pPr>
                      <a:r>
                        <a:rPr lang="en-US" sz="700" b="0" dirty="0">
                          <a:solidFill>
                            <a:srgbClr val="40474B"/>
                          </a:solidFill>
                          <a:effectLst/>
                        </a:rPr>
                        <a:t>TIPS </a:t>
                      </a:r>
                    </a:p>
                    <a:p>
                      <a:pPr marL="0" marR="0">
                        <a:lnSpc>
                          <a:spcPct val="115000"/>
                        </a:lnSpc>
                        <a:spcBef>
                          <a:spcPts val="0"/>
                        </a:spcBef>
                        <a:spcAft>
                          <a:spcPts val="0"/>
                        </a:spcAft>
                      </a:pPr>
                      <a:r>
                        <a:rPr lang="en-US" sz="700" b="0" dirty="0">
                          <a:solidFill>
                            <a:srgbClr val="40474B"/>
                          </a:solidFill>
                          <a:effectLst/>
                        </a:rPr>
                        <a:t>Long Term Bonds </a:t>
                      </a:r>
                    </a:p>
                    <a:p>
                      <a:pPr marL="0" marR="0">
                        <a:lnSpc>
                          <a:spcPct val="115000"/>
                        </a:lnSpc>
                        <a:spcBef>
                          <a:spcPts val="0"/>
                        </a:spcBef>
                        <a:spcAft>
                          <a:spcPts val="0"/>
                        </a:spcAft>
                      </a:pPr>
                      <a:r>
                        <a:rPr lang="en-US" sz="700" b="0" dirty="0">
                          <a:solidFill>
                            <a:srgbClr val="40474B"/>
                          </a:solidFill>
                          <a:effectLst/>
                        </a:rPr>
                        <a:t>Large Cap Value Equity </a:t>
                      </a:r>
                    </a:p>
                    <a:p>
                      <a:pPr marL="0" marR="0">
                        <a:lnSpc>
                          <a:spcPct val="115000"/>
                        </a:lnSpc>
                        <a:spcBef>
                          <a:spcPts val="0"/>
                        </a:spcBef>
                        <a:spcAft>
                          <a:spcPts val="0"/>
                        </a:spcAft>
                      </a:pPr>
                      <a:r>
                        <a:rPr lang="en-US" sz="700" b="0" dirty="0">
                          <a:solidFill>
                            <a:srgbClr val="40474B"/>
                          </a:solidFill>
                          <a:effectLst/>
                        </a:rPr>
                        <a:t>Large Cap Equity </a:t>
                      </a:r>
                    </a:p>
                    <a:p>
                      <a:pPr marL="0" marR="0">
                        <a:lnSpc>
                          <a:spcPct val="115000"/>
                        </a:lnSpc>
                        <a:spcBef>
                          <a:spcPts val="0"/>
                        </a:spcBef>
                        <a:spcAft>
                          <a:spcPts val="0"/>
                        </a:spcAft>
                      </a:pPr>
                      <a:r>
                        <a:rPr lang="en-US" sz="700" b="0" dirty="0">
                          <a:solidFill>
                            <a:srgbClr val="40474B"/>
                          </a:solidFill>
                          <a:effectLst/>
                        </a:rPr>
                        <a:t>Mid Cap Value Equity </a:t>
                      </a:r>
                    </a:p>
                    <a:p>
                      <a:pPr marL="0" marR="0">
                        <a:lnSpc>
                          <a:spcPct val="115000"/>
                        </a:lnSpc>
                        <a:spcBef>
                          <a:spcPts val="0"/>
                        </a:spcBef>
                        <a:spcAft>
                          <a:spcPts val="0"/>
                        </a:spcAft>
                      </a:pPr>
                      <a:r>
                        <a:rPr lang="en-US" sz="700" b="0" dirty="0">
                          <a:solidFill>
                            <a:srgbClr val="40474B"/>
                          </a:solidFill>
                          <a:effectLst/>
                        </a:rPr>
                        <a:t>Mid Cap Equity </a:t>
                      </a:r>
                    </a:p>
                    <a:p>
                      <a:pPr marL="0" marR="0">
                        <a:lnSpc>
                          <a:spcPct val="115000"/>
                        </a:lnSpc>
                        <a:spcBef>
                          <a:spcPts val="0"/>
                        </a:spcBef>
                        <a:spcAft>
                          <a:spcPts val="0"/>
                        </a:spcAft>
                      </a:pPr>
                      <a:r>
                        <a:rPr lang="en-US" sz="700" b="0" dirty="0">
                          <a:solidFill>
                            <a:srgbClr val="40474B"/>
                          </a:solidFill>
                          <a:effectLst/>
                        </a:rPr>
                        <a:t>International Equity </a:t>
                      </a:r>
                    </a:p>
                    <a:p>
                      <a:pPr marL="0" marR="0">
                        <a:lnSpc>
                          <a:spcPct val="115000"/>
                        </a:lnSpc>
                        <a:spcBef>
                          <a:spcPts val="0"/>
                        </a:spcBef>
                        <a:spcAft>
                          <a:spcPts val="0"/>
                        </a:spcAft>
                      </a:pPr>
                      <a:r>
                        <a:rPr lang="en-US" sz="700" b="0" dirty="0">
                          <a:solidFill>
                            <a:srgbClr val="40474B"/>
                          </a:solidFill>
                          <a:effectLst/>
                        </a:rPr>
                        <a:t>Commodities </a:t>
                      </a:r>
                    </a:p>
                    <a:p>
                      <a:pPr marL="0" marR="0">
                        <a:lnSpc>
                          <a:spcPct val="115000"/>
                        </a:lnSpc>
                        <a:spcBef>
                          <a:spcPts val="0"/>
                        </a:spcBef>
                        <a:spcAft>
                          <a:spcPts val="0"/>
                        </a:spcAft>
                      </a:pPr>
                      <a:r>
                        <a:rPr lang="en-US" sz="700" b="0" dirty="0">
                          <a:solidFill>
                            <a:srgbClr val="40474B"/>
                          </a:solidFill>
                          <a:effectLst/>
                        </a:rPr>
                        <a:t>Mid / Small Cap Value Equity </a:t>
                      </a:r>
                    </a:p>
                    <a:p>
                      <a:pPr marL="0" marR="0">
                        <a:lnSpc>
                          <a:spcPct val="115000"/>
                        </a:lnSpc>
                        <a:spcBef>
                          <a:spcPts val="0"/>
                        </a:spcBef>
                        <a:spcAft>
                          <a:spcPts val="0"/>
                        </a:spcAft>
                      </a:pPr>
                      <a:r>
                        <a:rPr lang="en-US" sz="700" b="0" dirty="0">
                          <a:solidFill>
                            <a:srgbClr val="40474B"/>
                          </a:solidFill>
                          <a:effectLst/>
                        </a:rPr>
                        <a:t>Large Cap Growth Equity </a:t>
                      </a:r>
                    </a:p>
                    <a:p>
                      <a:pPr marL="0" marR="0">
                        <a:lnSpc>
                          <a:spcPct val="115000"/>
                        </a:lnSpc>
                        <a:spcBef>
                          <a:spcPts val="0"/>
                        </a:spcBef>
                        <a:spcAft>
                          <a:spcPts val="0"/>
                        </a:spcAft>
                      </a:pPr>
                      <a:r>
                        <a:rPr lang="en-US" sz="700" b="0" dirty="0">
                          <a:solidFill>
                            <a:srgbClr val="40474B"/>
                          </a:solidFill>
                          <a:effectLst/>
                        </a:rPr>
                        <a:t>Mid / Small Cap Equity </a:t>
                      </a:r>
                    </a:p>
                    <a:p>
                      <a:pPr marL="0" marR="0">
                        <a:lnSpc>
                          <a:spcPct val="115000"/>
                        </a:lnSpc>
                        <a:spcBef>
                          <a:spcPts val="0"/>
                        </a:spcBef>
                        <a:spcAft>
                          <a:spcPts val="0"/>
                        </a:spcAft>
                      </a:pPr>
                      <a:r>
                        <a:rPr lang="en-US" sz="700" b="0" dirty="0">
                          <a:solidFill>
                            <a:srgbClr val="40474B"/>
                          </a:solidFill>
                          <a:effectLst/>
                        </a:rPr>
                        <a:t>Small Cap Value Equity </a:t>
                      </a:r>
                    </a:p>
                    <a:p>
                      <a:pPr marL="0" marR="0">
                        <a:lnSpc>
                          <a:spcPct val="115000"/>
                        </a:lnSpc>
                        <a:spcBef>
                          <a:spcPts val="0"/>
                        </a:spcBef>
                        <a:spcAft>
                          <a:spcPts val="0"/>
                        </a:spcAft>
                      </a:pPr>
                      <a:r>
                        <a:rPr lang="en-US" sz="700" b="0" dirty="0">
                          <a:solidFill>
                            <a:srgbClr val="40474B"/>
                          </a:solidFill>
                          <a:effectLst/>
                        </a:rPr>
                        <a:t>Small Cap Equity </a:t>
                      </a:r>
                    </a:p>
                    <a:p>
                      <a:pPr marL="0" marR="0">
                        <a:lnSpc>
                          <a:spcPct val="115000"/>
                        </a:lnSpc>
                        <a:spcBef>
                          <a:spcPts val="0"/>
                        </a:spcBef>
                        <a:spcAft>
                          <a:spcPts val="0"/>
                        </a:spcAft>
                      </a:pPr>
                      <a:r>
                        <a:rPr lang="en-US" sz="700" b="0" dirty="0">
                          <a:solidFill>
                            <a:srgbClr val="40474B"/>
                          </a:solidFill>
                          <a:effectLst/>
                        </a:rPr>
                        <a:t>Mid Cap Growth Equity </a:t>
                      </a:r>
                    </a:p>
                    <a:p>
                      <a:pPr marL="0" marR="0">
                        <a:lnSpc>
                          <a:spcPct val="115000"/>
                        </a:lnSpc>
                        <a:spcBef>
                          <a:spcPts val="0"/>
                        </a:spcBef>
                        <a:spcAft>
                          <a:spcPts val="0"/>
                        </a:spcAft>
                      </a:pPr>
                      <a:r>
                        <a:rPr lang="en-US" sz="700" b="0" dirty="0">
                          <a:solidFill>
                            <a:srgbClr val="40474B"/>
                          </a:solidFill>
                          <a:effectLst/>
                        </a:rPr>
                        <a:t>Mid / Small Cap Growth Equity </a:t>
                      </a:r>
                    </a:p>
                    <a:p>
                      <a:pPr marL="0" marR="0">
                        <a:lnSpc>
                          <a:spcPct val="115000"/>
                        </a:lnSpc>
                        <a:spcBef>
                          <a:spcPts val="0"/>
                        </a:spcBef>
                        <a:spcAft>
                          <a:spcPts val="0"/>
                        </a:spcAft>
                      </a:pPr>
                      <a:r>
                        <a:rPr lang="en-US" sz="700" b="0" dirty="0">
                          <a:solidFill>
                            <a:srgbClr val="40474B"/>
                          </a:solidFill>
                          <a:effectLst/>
                        </a:rPr>
                        <a:t>REITs </a:t>
                      </a:r>
                    </a:p>
                    <a:p>
                      <a:pPr marL="0" marR="0">
                        <a:lnSpc>
                          <a:spcPct val="115000"/>
                        </a:lnSpc>
                        <a:spcBef>
                          <a:spcPts val="0"/>
                        </a:spcBef>
                        <a:spcAft>
                          <a:spcPts val="0"/>
                        </a:spcAft>
                      </a:pPr>
                      <a:r>
                        <a:rPr lang="en-US" sz="700" b="0" dirty="0">
                          <a:solidFill>
                            <a:srgbClr val="40474B"/>
                          </a:solidFill>
                          <a:effectLst/>
                        </a:rPr>
                        <a:t>Small Cap Growth Equity </a:t>
                      </a:r>
                    </a:p>
                    <a:p>
                      <a:pPr marL="0" marR="0">
                        <a:lnSpc>
                          <a:spcPct val="115000"/>
                        </a:lnSpc>
                        <a:spcBef>
                          <a:spcPts val="0"/>
                        </a:spcBef>
                        <a:spcAft>
                          <a:spcPts val="0"/>
                        </a:spcAft>
                      </a:pPr>
                      <a:r>
                        <a:rPr lang="en-US" sz="700" b="0" dirty="0">
                          <a:solidFill>
                            <a:srgbClr val="40474B"/>
                          </a:solidFill>
                          <a:effectLst/>
                        </a:rPr>
                        <a:t>Emerging Markets Equity</a:t>
                      </a:r>
                    </a:p>
                  </a:txBody>
                  <a:tcPr marL="68580" marR="68580" marT="0" marB="0">
                    <a:noFill/>
                  </a:tcPr>
                </a:tc>
                <a:tc>
                  <a:txBody>
                    <a:bodyPr/>
                    <a:lstStyle/>
                    <a:p>
                      <a:pPr marL="0" marR="0">
                        <a:lnSpc>
                          <a:spcPct val="115000"/>
                        </a:lnSpc>
                        <a:spcBef>
                          <a:spcPts val="0"/>
                        </a:spcBef>
                        <a:spcAft>
                          <a:spcPts val="0"/>
                        </a:spcAft>
                      </a:pPr>
                      <a:r>
                        <a:rPr lang="en-US" sz="700" b="0" u="sng" dirty="0">
                          <a:solidFill>
                            <a:srgbClr val="40474B"/>
                          </a:solidFill>
                          <a:effectLst/>
                        </a:rPr>
                        <a:t>Benchmark</a:t>
                      </a:r>
                    </a:p>
                    <a:p>
                      <a:pPr marL="0" marR="0">
                        <a:lnSpc>
                          <a:spcPct val="115000"/>
                        </a:lnSpc>
                        <a:spcBef>
                          <a:spcPts val="0"/>
                        </a:spcBef>
                        <a:spcAft>
                          <a:spcPts val="0"/>
                        </a:spcAft>
                      </a:pPr>
                      <a:r>
                        <a:rPr lang="en-US" sz="700" b="0" dirty="0">
                          <a:solidFill>
                            <a:srgbClr val="40474B"/>
                          </a:solidFill>
                          <a:effectLst/>
                        </a:rPr>
                        <a:t>BofA ML US Treasury Bill 3 Month USD </a:t>
                      </a:r>
                    </a:p>
                    <a:p>
                      <a:pPr marL="0" marR="0">
                        <a:lnSpc>
                          <a:spcPct val="115000"/>
                        </a:lnSpc>
                        <a:spcBef>
                          <a:spcPts val="0"/>
                        </a:spcBef>
                        <a:spcAft>
                          <a:spcPts val="0"/>
                        </a:spcAft>
                      </a:pPr>
                      <a:r>
                        <a:rPr lang="en-US" sz="700" b="0" dirty="0">
                          <a:solidFill>
                            <a:srgbClr val="40474B"/>
                          </a:solidFill>
                          <a:effectLst/>
                        </a:rPr>
                        <a:t>BarCap US Govt/Credit 1-3 Yr TR USD </a:t>
                      </a:r>
                    </a:p>
                    <a:p>
                      <a:pPr marL="0" marR="0">
                        <a:lnSpc>
                          <a:spcPct val="115000"/>
                        </a:lnSpc>
                        <a:spcBef>
                          <a:spcPts val="0"/>
                        </a:spcBef>
                        <a:spcAft>
                          <a:spcPts val="0"/>
                        </a:spcAft>
                      </a:pPr>
                      <a:r>
                        <a:rPr lang="en-US" sz="700" b="0" dirty="0">
                          <a:solidFill>
                            <a:srgbClr val="40474B"/>
                          </a:solidFill>
                          <a:effectLst/>
                        </a:rPr>
                        <a:t>Barclays Capital US Agg Bond TR </a:t>
                      </a:r>
                    </a:p>
                    <a:p>
                      <a:pPr marL="0" marR="0">
                        <a:lnSpc>
                          <a:spcPct val="115000"/>
                        </a:lnSpc>
                        <a:spcBef>
                          <a:spcPts val="0"/>
                        </a:spcBef>
                        <a:spcAft>
                          <a:spcPts val="0"/>
                        </a:spcAft>
                      </a:pPr>
                      <a:r>
                        <a:rPr lang="en-US" sz="700" b="0" dirty="0">
                          <a:solidFill>
                            <a:srgbClr val="40474B"/>
                          </a:solidFill>
                          <a:effectLst/>
                        </a:rPr>
                        <a:t>Barclays Global Aggregate Ex USD TR </a:t>
                      </a:r>
                    </a:p>
                    <a:p>
                      <a:pPr marL="0" marR="0">
                        <a:lnSpc>
                          <a:spcPct val="115000"/>
                        </a:lnSpc>
                        <a:spcBef>
                          <a:spcPts val="0"/>
                        </a:spcBef>
                        <a:spcAft>
                          <a:spcPts val="0"/>
                        </a:spcAft>
                      </a:pPr>
                      <a:r>
                        <a:rPr lang="en-US" sz="700" b="0" dirty="0">
                          <a:solidFill>
                            <a:srgbClr val="40474B"/>
                          </a:solidFill>
                          <a:effectLst/>
                        </a:rPr>
                        <a:t>NCREIF Transaction Based Index </a:t>
                      </a:r>
                    </a:p>
                    <a:p>
                      <a:pPr marL="0" marR="0">
                        <a:lnSpc>
                          <a:spcPct val="115000"/>
                        </a:lnSpc>
                        <a:spcBef>
                          <a:spcPts val="0"/>
                        </a:spcBef>
                        <a:spcAft>
                          <a:spcPts val="0"/>
                        </a:spcAft>
                      </a:pPr>
                      <a:r>
                        <a:rPr lang="en-US" sz="700" b="0" dirty="0">
                          <a:solidFill>
                            <a:srgbClr val="40474B"/>
                          </a:solidFill>
                          <a:effectLst/>
                        </a:rPr>
                        <a:t>Barclays Capital US Corporate High Yield TR </a:t>
                      </a:r>
                    </a:p>
                    <a:p>
                      <a:pPr marL="0" marR="0">
                        <a:lnSpc>
                          <a:spcPct val="115000"/>
                        </a:lnSpc>
                        <a:spcBef>
                          <a:spcPts val="0"/>
                        </a:spcBef>
                        <a:spcAft>
                          <a:spcPts val="0"/>
                        </a:spcAft>
                      </a:pPr>
                      <a:r>
                        <a:rPr lang="en-US" sz="700" b="0" dirty="0">
                          <a:solidFill>
                            <a:srgbClr val="40474B"/>
                          </a:solidFill>
                          <a:effectLst/>
                        </a:rPr>
                        <a:t>Barclays Capital Global Inflation Linked US TIPS TR </a:t>
                      </a:r>
                    </a:p>
                    <a:p>
                      <a:pPr marL="0" marR="0">
                        <a:lnSpc>
                          <a:spcPct val="115000"/>
                        </a:lnSpc>
                        <a:spcBef>
                          <a:spcPts val="0"/>
                        </a:spcBef>
                        <a:spcAft>
                          <a:spcPts val="0"/>
                        </a:spcAft>
                      </a:pPr>
                      <a:r>
                        <a:rPr lang="en-US" sz="700" b="0" dirty="0">
                          <a:solidFill>
                            <a:srgbClr val="40474B"/>
                          </a:solidFill>
                          <a:effectLst/>
                        </a:rPr>
                        <a:t>Barclays Capital US Govt/Credit Long TR </a:t>
                      </a:r>
                    </a:p>
                    <a:p>
                      <a:pPr marL="0" marR="0">
                        <a:lnSpc>
                          <a:spcPct val="115000"/>
                        </a:lnSpc>
                        <a:spcBef>
                          <a:spcPts val="0"/>
                        </a:spcBef>
                        <a:spcAft>
                          <a:spcPts val="0"/>
                        </a:spcAft>
                      </a:pPr>
                      <a:r>
                        <a:rPr lang="en-US" sz="700" b="0" dirty="0">
                          <a:solidFill>
                            <a:srgbClr val="40474B"/>
                          </a:solidFill>
                          <a:effectLst/>
                        </a:rPr>
                        <a:t>Russell 1000 Value TR </a:t>
                      </a:r>
                    </a:p>
                    <a:p>
                      <a:pPr marL="0" marR="0">
                        <a:lnSpc>
                          <a:spcPct val="115000"/>
                        </a:lnSpc>
                        <a:spcBef>
                          <a:spcPts val="0"/>
                        </a:spcBef>
                        <a:spcAft>
                          <a:spcPts val="0"/>
                        </a:spcAft>
                      </a:pPr>
                      <a:r>
                        <a:rPr lang="en-US" sz="700" b="0" dirty="0">
                          <a:solidFill>
                            <a:srgbClr val="40474B"/>
                          </a:solidFill>
                          <a:effectLst/>
                        </a:rPr>
                        <a:t>Russell 1000 TR </a:t>
                      </a:r>
                    </a:p>
                    <a:p>
                      <a:pPr marL="0" marR="0">
                        <a:lnSpc>
                          <a:spcPct val="115000"/>
                        </a:lnSpc>
                        <a:spcBef>
                          <a:spcPts val="0"/>
                        </a:spcBef>
                        <a:spcAft>
                          <a:spcPts val="0"/>
                        </a:spcAft>
                      </a:pPr>
                      <a:r>
                        <a:rPr lang="en-US" sz="700" b="0" dirty="0">
                          <a:solidFill>
                            <a:srgbClr val="40474B"/>
                          </a:solidFill>
                          <a:effectLst/>
                        </a:rPr>
                        <a:t>Russell Mid Cap Value TR </a:t>
                      </a:r>
                    </a:p>
                    <a:p>
                      <a:pPr marL="0" marR="0">
                        <a:lnSpc>
                          <a:spcPct val="115000"/>
                        </a:lnSpc>
                        <a:spcBef>
                          <a:spcPts val="0"/>
                        </a:spcBef>
                        <a:spcAft>
                          <a:spcPts val="0"/>
                        </a:spcAft>
                      </a:pPr>
                      <a:r>
                        <a:rPr lang="en-US" sz="700" b="0" dirty="0">
                          <a:solidFill>
                            <a:srgbClr val="40474B"/>
                          </a:solidFill>
                          <a:effectLst/>
                        </a:rPr>
                        <a:t>Russell Mid Cap TR </a:t>
                      </a:r>
                    </a:p>
                    <a:p>
                      <a:pPr marL="0" marR="0">
                        <a:lnSpc>
                          <a:spcPct val="115000"/>
                        </a:lnSpc>
                        <a:spcBef>
                          <a:spcPts val="0"/>
                        </a:spcBef>
                        <a:spcAft>
                          <a:spcPts val="0"/>
                        </a:spcAft>
                      </a:pPr>
                      <a:r>
                        <a:rPr lang="en-US" sz="700" b="0" dirty="0">
                          <a:solidFill>
                            <a:srgbClr val="40474B"/>
                          </a:solidFill>
                          <a:effectLst/>
                        </a:rPr>
                        <a:t>MSCI EAFE GR </a:t>
                      </a:r>
                    </a:p>
                    <a:p>
                      <a:pPr marL="0" marR="0">
                        <a:lnSpc>
                          <a:spcPct val="115000"/>
                        </a:lnSpc>
                        <a:spcBef>
                          <a:spcPts val="0"/>
                        </a:spcBef>
                        <a:spcAft>
                          <a:spcPts val="0"/>
                        </a:spcAft>
                      </a:pPr>
                      <a:r>
                        <a:rPr lang="en-US" sz="700" b="0" dirty="0">
                          <a:solidFill>
                            <a:srgbClr val="40474B"/>
                          </a:solidFill>
                          <a:effectLst/>
                        </a:rPr>
                        <a:t>Bloomberg Commodity TR </a:t>
                      </a:r>
                    </a:p>
                    <a:p>
                      <a:pPr marL="0" marR="0">
                        <a:lnSpc>
                          <a:spcPct val="115000"/>
                        </a:lnSpc>
                        <a:spcBef>
                          <a:spcPts val="0"/>
                        </a:spcBef>
                        <a:spcAft>
                          <a:spcPts val="0"/>
                        </a:spcAft>
                      </a:pPr>
                      <a:r>
                        <a:rPr lang="en-US" sz="700" b="0" dirty="0">
                          <a:solidFill>
                            <a:srgbClr val="40474B"/>
                          </a:solidFill>
                          <a:effectLst/>
                        </a:rPr>
                        <a:t>Russell 2500 Value TR </a:t>
                      </a:r>
                    </a:p>
                    <a:p>
                      <a:pPr marL="0" marR="0">
                        <a:lnSpc>
                          <a:spcPct val="115000"/>
                        </a:lnSpc>
                        <a:spcBef>
                          <a:spcPts val="0"/>
                        </a:spcBef>
                        <a:spcAft>
                          <a:spcPts val="0"/>
                        </a:spcAft>
                      </a:pPr>
                      <a:r>
                        <a:rPr lang="en-US" sz="700" b="0" dirty="0">
                          <a:solidFill>
                            <a:srgbClr val="40474B"/>
                          </a:solidFill>
                          <a:effectLst/>
                        </a:rPr>
                        <a:t>Russell 1000 Growth TR </a:t>
                      </a:r>
                    </a:p>
                    <a:p>
                      <a:pPr marL="0" marR="0">
                        <a:lnSpc>
                          <a:spcPct val="115000"/>
                        </a:lnSpc>
                        <a:spcBef>
                          <a:spcPts val="0"/>
                        </a:spcBef>
                        <a:spcAft>
                          <a:spcPts val="0"/>
                        </a:spcAft>
                      </a:pPr>
                      <a:r>
                        <a:rPr lang="en-US" sz="700" b="0" dirty="0">
                          <a:solidFill>
                            <a:srgbClr val="40474B"/>
                          </a:solidFill>
                          <a:effectLst/>
                        </a:rPr>
                        <a:t>Russell 2500 TR </a:t>
                      </a:r>
                    </a:p>
                    <a:p>
                      <a:pPr marL="0" marR="0">
                        <a:lnSpc>
                          <a:spcPct val="115000"/>
                        </a:lnSpc>
                        <a:spcBef>
                          <a:spcPts val="0"/>
                        </a:spcBef>
                        <a:spcAft>
                          <a:spcPts val="0"/>
                        </a:spcAft>
                      </a:pPr>
                      <a:r>
                        <a:rPr lang="en-US" sz="700" b="0" dirty="0">
                          <a:solidFill>
                            <a:srgbClr val="40474B"/>
                          </a:solidFill>
                          <a:effectLst/>
                        </a:rPr>
                        <a:t>Russell 2000 Value TR </a:t>
                      </a:r>
                    </a:p>
                    <a:p>
                      <a:pPr marL="0" marR="0">
                        <a:lnSpc>
                          <a:spcPct val="115000"/>
                        </a:lnSpc>
                        <a:spcBef>
                          <a:spcPts val="0"/>
                        </a:spcBef>
                        <a:spcAft>
                          <a:spcPts val="0"/>
                        </a:spcAft>
                      </a:pPr>
                      <a:r>
                        <a:rPr lang="en-US" sz="700" b="0" dirty="0">
                          <a:solidFill>
                            <a:srgbClr val="40474B"/>
                          </a:solidFill>
                          <a:effectLst/>
                        </a:rPr>
                        <a:t>Russell 2000 TR </a:t>
                      </a:r>
                    </a:p>
                    <a:p>
                      <a:pPr marL="0" marR="0">
                        <a:lnSpc>
                          <a:spcPct val="115000"/>
                        </a:lnSpc>
                        <a:spcBef>
                          <a:spcPts val="0"/>
                        </a:spcBef>
                        <a:spcAft>
                          <a:spcPts val="0"/>
                        </a:spcAft>
                      </a:pPr>
                      <a:r>
                        <a:rPr lang="en-US" sz="700" b="0" dirty="0">
                          <a:solidFill>
                            <a:srgbClr val="40474B"/>
                          </a:solidFill>
                          <a:effectLst/>
                        </a:rPr>
                        <a:t>Russell Mid Cap Growth TR </a:t>
                      </a:r>
                    </a:p>
                    <a:p>
                      <a:pPr marL="0" marR="0">
                        <a:lnSpc>
                          <a:spcPct val="115000"/>
                        </a:lnSpc>
                        <a:spcBef>
                          <a:spcPts val="0"/>
                        </a:spcBef>
                        <a:spcAft>
                          <a:spcPts val="0"/>
                        </a:spcAft>
                      </a:pPr>
                      <a:r>
                        <a:rPr lang="en-US" sz="700" b="0" dirty="0">
                          <a:solidFill>
                            <a:srgbClr val="40474B"/>
                          </a:solidFill>
                          <a:effectLst/>
                        </a:rPr>
                        <a:t>Russell 2500 Growth TR </a:t>
                      </a:r>
                    </a:p>
                    <a:p>
                      <a:pPr marL="0" marR="0">
                        <a:lnSpc>
                          <a:spcPct val="115000"/>
                        </a:lnSpc>
                        <a:spcBef>
                          <a:spcPts val="0"/>
                        </a:spcBef>
                        <a:spcAft>
                          <a:spcPts val="0"/>
                        </a:spcAft>
                      </a:pPr>
                      <a:r>
                        <a:rPr lang="en-US" sz="700" b="0" dirty="0">
                          <a:solidFill>
                            <a:srgbClr val="40474B"/>
                          </a:solidFill>
                          <a:effectLst/>
                        </a:rPr>
                        <a:t>FTSE NAREIT Equity REITs TR </a:t>
                      </a:r>
                    </a:p>
                    <a:p>
                      <a:pPr marL="0" marR="0">
                        <a:lnSpc>
                          <a:spcPct val="115000"/>
                        </a:lnSpc>
                        <a:spcBef>
                          <a:spcPts val="0"/>
                        </a:spcBef>
                        <a:spcAft>
                          <a:spcPts val="0"/>
                        </a:spcAft>
                      </a:pPr>
                      <a:r>
                        <a:rPr lang="en-US" sz="700" b="0" dirty="0">
                          <a:solidFill>
                            <a:srgbClr val="40474B"/>
                          </a:solidFill>
                          <a:effectLst/>
                        </a:rPr>
                        <a:t>Russell 2000 Growth TR </a:t>
                      </a:r>
                    </a:p>
                    <a:p>
                      <a:pPr marL="0" marR="0">
                        <a:lnSpc>
                          <a:spcPct val="115000"/>
                        </a:lnSpc>
                        <a:spcBef>
                          <a:spcPts val="0"/>
                        </a:spcBef>
                        <a:spcAft>
                          <a:spcPts val="0"/>
                        </a:spcAft>
                      </a:pPr>
                      <a:r>
                        <a:rPr lang="en-US" sz="700" b="0" dirty="0">
                          <a:solidFill>
                            <a:srgbClr val="40474B"/>
                          </a:solidFill>
                          <a:effectLst/>
                        </a:rPr>
                        <a:t>MSCI EM GR</a:t>
                      </a:r>
                      <a:endParaRPr lang="en-US" sz="700" b="0" dirty="0">
                        <a:solidFill>
                          <a:srgbClr val="40474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0000"/>
                  </a:ext>
                </a:extLst>
              </a:tr>
            </a:tbl>
          </a:graphicData>
        </a:graphic>
      </p:graphicFrame>
      <p:sp>
        <p:nvSpPr>
          <p:cNvPr id="12" name="Text Box 2">
            <a:extLst>
              <a:ext uri="{FF2B5EF4-FFF2-40B4-BE49-F238E27FC236}">
                <a16:creationId xmlns:a16="http://schemas.microsoft.com/office/drawing/2014/main" id="{F34345E7-495A-7041-9691-98FA3E2F831A}"/>
              </a:ext>
            </a:extLst>
          </p:cNvPr>
          <p:cNvSpPr txBox="1">
            <a:spLocks noChangeArrowheads="1"/>
          </p:cNvSpPr>
          <p:nvPr/>
        </p:nvSpPr>
        <p:spPr bwMode="auto">
          <a:xfrm>
            <a:off x="368569" y="1777933"/>
            <a:ext cx="895351" cy="350044"/>
          </a:xfrm>
          <a:prstGeom prst="rect">
            <a:avLst/>
          </a:prstGeom>
          <a:noFill/>
          <a:ln>
            <a:noFill/>
          </a:ln>
        </p:spPr>
        <p:txBody>
          <a:bodyPr rot="0" vert="horz" wrap="square" lIns="91440" tIns="45720" rIns="91440" bIns="45720" anchor="t" anchorCtr="0" upright="1">
            <a:noAutofit/>
          </a:bodyPr>
          <a:lstStyle/>
          <a:p>
            <a:pPr defTabSz="609570">
              <a:lnSpc>
                <a:spcPct val="115000"/>
              </a:lnSpc>
              <a:spcAft>
                <a:spcPts val="1000"/>
              </a:spcAft>
            </a:pPr>
            <a:r>
              <a:rPr lang="en-US" sz="1000" dirty="0">
                <a:ea typeface="Calibri"/>
                <a:cs typeface="HelveticaNeueLT Std Blk Cn"/>
              </a:rPr>
              <a:t>Lower Risk/</a:t>
            </a:r>
            <a:br>
              <a:rPr lang="en-US" sz="1000" dirty="0">
                <a:ea typeface="Calibri"/>
                <a:cs typeface="HelveticaNeueLT Std Blk Cn"/>
              </a:rPr>
            </a:br>
            <a:r>
              <a:rPr lang="en-US" sz="1000" dirty="0">
                <a:ea typeface="Calibri"/>
                <a:cs typeface="HelveticaNeueLT Std Blk Cn"/>
              </a:rPr>
              <a:t>Volatility</a:t>
            </a:r>
          </a:p>
        </p:txBody>
      </p:sp>
      <p:cxnSp>
        <p:nvCxnSpPr>
          <p:cNvPr id="13" name="AutoShape 2">
            <a:extLst>
              <a:ext uri="{FF2B5EF4-FFF2-40B4-BE49-F238E27FC236}">
                <a16:creationId xmlns:a16="http://schemas.microsoft.com/office/drawing/2014/main" id="{85DE99F4-E2DB-9E48-9BBC-48B29AF7286E}"/>
              </a:ext>
            </a:extLst>
          </p:cNvPr>
          <p:cNvCxnSpPr>
            <a:cxnSpLocks noChangeShapeType="1"/>
          </p:cNvCxnSpPr>
          <p:nvPr/>
        </p:nvCxnSpPr>
        <p:spPr bwMode="auto">
          <a:xfrm>
            <a:off x="1391883" y="1838995"/>
            <a:ext cx="0" cy="3016540"/>
          </a:xfrm>
          <a:prstGeom prst="straightConnector1">
            <a:avLst/>
          </a:prstGeom>
          <a:noFill/>
          <a:ln w="1587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cxnSp>
      <p:sp>
        <p:nvSpPr>
          <p:cNvPr id="14" name="Text Box 2">
            <a:extLst>
              <a:ext uri="{FF2B5EF4-FFF2-40B4-BE49-F238E27FC236}">
                <a16:creationId xmlns:a16="http://schemas.microsoft.com/office/drawing/2014/main" id="{A221822E-1534-5B4C-887B-8D3DF01D9551}"/>
              </a:ext>
            </a:extLst>
          </p:cNvPr>
          <p:cNvSpPr txBox="1">
            <a:spLocks noChangeArrowheads="1"/>
          </p:cNvSpPr>
          <p:nvPr/>
        </p:nvSpPr>
        <p:spPr bwMode="auto">
          <a:xfrm>
            <a:off x="368568" y="4411776"/>
            <a:ext cx="1049106" cy="581837"/>
          </a:xfrm>
          <a:prstGeom prst="rect">
            <a:avLst/>
          </a:prstGeom>
          <a:noFill/>
          <a:ln>
            <a:noFill/>
          </a:ln>
        </p:spPr>
        <p:txBody>
          <a:bodyPr rot="0" vert="horz" wrap="square" lIns="91440" tIns="45720" rIns="91440" bIns="45720" anchor="t" anchorCtr="0" upright="1">
            <a:noAutofit/>
          </a:bodyPr>
          <a:lstStyle/>
          <a:p>
            <a:pPr defTabSz="609570">
              <a:lnSpc>
                <a:spcPct val="115000"/>
              </a:lnSpc>
              <a:spcAft>
                <a:spcPts val="1000"/>
              </a:spcAft>
            </a:pPr>
            <a:r>
              <a:rPr lang="en-US" sz="1000" dirty="0">
                <a:ea typeface="Calibri"/>
                <a:cs typeface="HelveticaNeueLT Std Blk Cn"/>
              </a:rPr>
              <a:t>Higher Risk/</a:t>
            </a:r>
            <a:br>
              <a:rPr lang="en-US" sz="1000" dirty="0">
                <a:ea typeface="Calibri"/>
                <a:cs typeface="HelveticaNeueLT Std Blk Cn"/>
              </a:rPr>
            </a:br>
            <a:r>
              <a:rPr lang="en-US" sz="1000" dirty="0">
                <a:ea typeface="Calibri"/>
                <a:cs typeface="HelveticaNeueLT Std Blk Cn"/>
              </a:rPr>
              <a:t>Volatility</a:t>
            </a:r>
          </a:p>
        </p:txBody>
      </p:sp>
    </p:spTree>
    <p:extLst>
      <p:ext uri="{BB962C8B-B14F-4D97-AF65-F5344CB8AC3E}">
        <p14:creationId xmlns:p14="http://schemas.microsoft.com/office/powerpoint/2010/main" val="3857710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7E5132-5A96-E056-D912-9D2D33CB8FEF}"/>
              </a:ext>
            </a:extLst>
          </p:cNvPr>
          <p:cNvSpPr/>
          <p:nvPr/>
        </p:nvSpPr>
        <p:spPr>
          <a:xfrm>
            <a:off x="0" y="1195712"/>
            <a:ext cx="9144000" cy="3247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FE9331F-1911-1946-8443-8D6F1A2D602C}"/>
              </a:ext>
            </a:extLst>
          </p:cNvPr>
          <p:cNvSpPr>
            <a:spLocks noGrp="1"/>
          </p:cNvSpPr>
          <p:nvPr>
            <p:ph type="title"/>
          </p:nvPr>
        </p:nvSpPr>
        <p:spPr>
          <a:xfrm>
            <a:off x="359414" y="770526"/>
            <a:ext cx="4212585" cy="320913"/>
          </a:xfrm>
        </p:spPr>
        <p:txBody>
          <a:bodyPr/>
          <a:lstStyle/>
          <a:p>
            <a:r>
              <a:rPr lang="en-US" dirty="0"/>
              <a:t>DISCLOSURES</a:t>
            </a:r>
          </a:p>
        </p:txBody>
      </p:sp>
      <p:sp>
        <p:nvSpPr>
          <p:cNvPr id="9" name="Text Placeholder 8">
            <a:extLst>
              <a:ext uri="{FF2B5EF4-FFF2-40B4-BE49-F238E27FC236}">
                <a16:creationId xmlns:a16="http://schemas.microsoft.com/office/drawing/2014/main" id="{AD8A830B-77C9-C749-9D0B-EFE1EFEF8ACF}"/>
              </a:ext>
            </a:extLst>
          </p:cNvPr>
          <p:cNvSpPr>
            <a:spLocks noGrp="1"/>
          </p:cNvSpPr>
          <p:nvPr>
            <p:ph type="body" sz="quarter" idx="15"/>
          </p:nvPr>
        </p:nvSpPr>
        <p:spPr>
          <a:xfrm>
            <a:off x="368300" y="1185564"/>
            <a:ext cx="8175118" cy="3934600"/>
          </a:xfrm>
        </p:spPr>
        <p:txBody>
          <a:bodyPr/>
          <a:lstStyle/>
          <a:p>
            <a:pPr>
              <a:lnSpc>
                <a:spcPts val="1100"/>
              </a:lnSpc>
              <a:spcAft>
                <a:spcPts val="533"/>
              </a:spcAft>
              <a:buClr>
                <a:prstClr val="white"/>
              </a:buClr>
            </a:pPr>
            <a:r>
              <a:rPr lang="en-US" dirty="0"/>
              <a:t>The probability illustrations assume both retirement at the age at which you qualify for full Social Security benefits and an annual retirement income goal of 80% of your projected final working salary. These assumptions are adjustable by you or by your employer if you are in an employer-sponsored retirement plan. Social Security estimates are based on the Social Security Administration methodology and your current salary. If you have indicated within your </a:t>
            </a:r>
            <a:r>
              <a:rPr lang="en-US" i="1" dirty="0"/>
              <a:t>Retirement Profile, Advice Services Profile</a:t>
            </a:r>
            <a:r>
              <a:rPr lang="en-US" i="0" dirty="0"/>
              <a:t>, or your </a:t>
            </a:r>
            <a:r>
              <a:rPr lang="en-US" i="1" dirty="0"/>
              <a:t>Managed Advice Profile </a:t>
            </a:r>
            <a:r>
              <a:rPr lang="en-US" i="0" dirty="0"/>
              <a:t>that you are retired, you are required to input your actual Social Security benefit amount provided by the Social Security Administration. The probability illustrations also assume a consistent contribution percentage, if applicable, and asset allocation (no future changes or rebalancing unless you are subscribed to one of the </a:t>
            </a:r>
            <a:r>
              <a:rPr lang="en-US" i="1" dirty="0"/>
              <a:t>Advice Services </a:t>
            </a:r>
            <a:r>
              <a:rPr lang="en-US" i="0" dirty="0"/>
              <a:t>or a target date asset allocation service), annual inflation of approximately 2%, and annual salary increases (unless you are retired), based on a calculation that incorporates multiple factors including a salary growth curve and inflation. Mortality assumptions are based on the Society of Actuaries tables. In addition to all of the personal information you have input into your </a:t>
            </a:r>
            <a:r>
              <a:rPr lang="en-US" i="1" dirty="0"/>
              <a:t>Retirement Profile, Advice Services Profile</a:t>
            </a:r>
            <a:r>
              <a:rPr lang="en-US" i="0" dirty="0"/>
              <a:t>, or your </a:t>
            </a:r>
            <a:r>
              <a:rPr lang="en-US" i="1" dirty="0"/>
              <a:t>Managed Advice Profile</a:t>
            </a:r>
            <a:r>
              <a:rPr lang="en-US" i="0" dirty="0"/>
              <a:t>, and, if applicable, any retirement plan information that Transamerica's record keeping system maintains such as account balance, contribution rates, asset allocation and retirement plan information, the probability illustrations contemplate tax rates, retirement needs, social security, and future cash flows. The simulations model tax rules for most taxable and tax-deferred investment accounts. Tax rules are applied throughout the process, including required minimum distribution rules that apply to some tax-deferred accounts. Any withdrawals from tax-deferred sources may be assessed an early withdrawal penalty which is taken into consideration in these illustrations. The spend-down order of your accounts is determined by an algorithm and aims to optimize tax exposure (by generally exhausting taxable accounts first then tax-deferred accounts) and Social Security benefits. Your selected retirement year (and your spouse/ partner's retirement year as applicable) can vary the withdrawal sequence determined by the engine. The engine will avoid withdrawing from tax- deferred accounts, should you (and your spouse/partner as applicable) select a retirement age younger than 60 years old. If income is needed and no other sources of income exist, the engine will be forced to withdraw from tax-deferred accounts holding after-tax money and tax deferred accounts in the simulations, as needed. Estimated retirement income used in the probability illustrations are after-tax.</a:t>
            </a:r>
          </a:p>
          <a:p>
            <a:r>
              <a:rPr lang="en-US" dirty="0"/>
              <a:t>The models are subject to a number of limitations. Returns associated with market extremes may occur more frequently than assumed in the models. Some asset classes have relatively limited histories; for these classes the models use historical data for shorter time periods. The model does not consider other asset classes such as hedge funds or private equity, which may have characteristics similar or superior to those used in the model. Capital market assumptions are forecasts which involve known and unknown risks, uncertainties, and other factors which may cause the actual results to differ materially and/or substantially from any future results, performance, or achievements expressed or implied by those projections for any reason.</a:t>
            </a:r>
          </a:p>
          <a:p>
            <a:endParaRPr lang="en-US" dirty="0"/>
          </a:p>
          <a:p>
            <a:pPr>
              <a:lnSpc>
                <a:spcPts val="1100"/>
              </a:lnSpc>
              <a:spcAft>
                <a:spcPts val="533"/>
              </a:spcAft>
              <a:buClr>
                <a:prstClr val="white"/>
              </a:buClr>
            </a:pPr>
            <a:r>
              <a:rPr lang="en-US" b="1" dirty="0"/>
              <a:t>There is no guarantee that your income goal will be achieved or that the aggregate accumulated amount will ensure a specified annual retirement income. Results may vary with each use and over time</a:t>
            </a:r>
            <a:r>
              <a:rPr lang="en-US" dirty="0"/>
              <a:t>.</a:t>
            </a:r>
          </a:p>
        </p:txBody>
      </p:sp>
      <p:sp>
        <p:nvSpPr>
          <p:cNvPr id="2" name="Slide Number Placeholder 1">
            <a:extLst>
              <a:ext uri="{FF2B5EF4-FFF2-40B4-BE49-F238E27FC236}">
                <a16:creationId xmlns:a16="http://schemas.microsoft.com/office/drawing/2014/main" id="{FDA6A34D-4B1D-B844-8C91-F56113495B86}"/>
              </a:ext>
            </a:extLst>
          </p:cNvPr>
          <p:cNvSpPr>
            <a:spLocks noGrp="1"/>
          </p:cNvSpPr>
          <p:nvPr>
            <p:ph type="sldNum" sz="quarter" idx="10"/>
          </p:nvPr>
        </p:nvSpPr>
        <p:spPr/>
        <p:txBody>
          <a:bodyPr/>
          <a:lstStyle/>
          <a:p>
            <a:fld id="{B860EA5E-C501-EE46-95BA-D6951046621D}" type="slidenum">
              <a:rPr lang="en-US" smtClean="0"/>
              <a:pPr/>
              <a:t>54</a:t>
            </a:fld>
            <a:endParaRPr lang="en-US" dirty="0"/>
          </a:p>
        </p:txBody>
      </p:sp>
    </p:spTree>
    <p:extLst>
      <p:ext uri="{BB962C8B-B14F-4D97-AF65-F5344CB8AC3E}">
        <p14:creationId xmlns:p14="http://schemas.microsoft.com/office/powerpoint/2010/main" val="317989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E9331F-1911-1946-8443-8D6F1A2D602C}"/>
              </a:ext>
            </a:extLst>
          </p:cNvPr>
          <p:cNvSpPr>
            <a:spLocks noGrp="1"/>
          </p:cNvSpPr>
          <p:nvPr>
            <p:ph type="title"/>
          </p:nvPr>
        </p:nvSpPr>
        <p:spPr/>
        <p:txBody>
          <a:bodyPr/>
          <a:lstStyle/>
          <a:p>
            <a:r>
              <a:rPr lang="en-US" dirty="0"/>
              <a:t>DISCLOSURES</a:t>
            </a:r>
          </a:p>
        </p:txBody>
      </p:sp>
      <p:sp>
        <p:nvSpPr>
          <p:cNvPr id="9" name="Text Placeholder 8">
            <a:extLst>
              <a:ext uri="{FF2B5EF4-FFF2-40B4-BE49-F238E27FC236}">
                <a16:creationId xmlns:a16="http://schemas.microsoft.com/office/drawing/2014/main" id="{AD8A830B-77C9-C749-9D0B-EFE1EFEF8ACF}"/>
              </a:ext>
            </a:extLst>
          </p:cNvPr>
          <p:cNvSpPr>
            <a:spLocks noGrp="1"/>
          </p:cNvSpPr>
          <p:nvPr>
            <p:ph type="body" sz="quarter" idx="15"/>
          </p:nvPr>
        </p:nvSpPr>
        <p:spPr>
          <a:xfrm>
            <a:off x="368300" y="1772727"/>
            <a:ext cx="8175118" cy="2750536"/>
          </a:xfrm>
        </p:spPr>
        <p:txBody>
          <a:bodyPr/>
          <a:lstStyle/>
          <a:p>
            <a:pPr>
              <a:lnSpc>
                <a:spcPts val="1100"/>
              </a:lnSpc>
              <a:spcAft>
                <a:spcPts val="533"/>
              </a:spcAft>
              <a:buClr>
                <a:prstClr val="white"/>
              </a:buClr>
            </a:pPr>
            <a:r>
              <a:rPr lang="en-US" b="1" dirty="0"/>
              <a:t>IMPORTANT: The projections or other information generated by the engine regarding the likelihood of various investment outcomes are hypothetical in nature, do not reflect actual investment results, and are not guarantees of future results</a:t>
            </a:r>
            <a:r>
              <a:rPr lang="en-US" dirty="0"/>
              <a:t>. Moreover, even though the tool’s estimates are statistically sound based upon the simulations it runs, the tool cannot foresee or account for every possible scenario that may negatively impact your financial situation. Thus, you should monitor your account regularly and base your investment decisions on your time horizon, risk tolerance, and personal financial situation, as well as on the information in the prospectuses for investments you consider.</a:t>
            </a:r>
          </a:p>
          <a:p>
            <a:pPr>
              <a:lnSpc>
                <a:spcPts val="1100"/>
              </a:lnSpc>
              <a:spcAft>
                <a:spcPts val="533"/>
              </a:spcAft>
              <a:buClr>
                <a:prstClr val="white"/>
              </a:buClr>
            </a:pPr>
            <a:r>
              <a:rPr lang="en-US" dirty="0">
                <a:solidFill>
                  <a:srgbClr val="40474B"/>
                </a:solidFill>
              </a:rPr>
              <a:t>Transamerica has licensed the Morningstar</a:t>
            </a:r>
            <a:r>
              <a:rPr lang="en-US" baseline="30000" dirty="0">
                <a:solidFill>
                  <a:srgbClr val="40474B"/>
                </a:solidFill>
              </a:rPr>
              <a:t>® </a:t>
            </a:r>
            <a:r>
              <a:rPr lang="en-US" dirty="0">
                <a:solidFill>
                  <a:srgbClr val="40474B"/>
                </a:solidFill>
              </a:rPr>
              <a:t>Wealth Forecasting Engine</a:t>
            </a:r>
            <a:r>
              <a:rPr lang="en-US" baseline="30000" dirty="0">
                <a:solidFill>
                  <a:srgbClr val="40474B"/>
                </a:solidFill>
              </a:rPr>
              <a:t>SM</a:t>
            </a:r>
            <a:r>
              <a:rPr lang="en-US" dirty="0">
                <a:solidFill>
                  <a:srgbClr val="40474B"/>
                </a:solidFill>
              </a:rPr>
              <a:t> from Morningstar, Inc., which is used by Morningstar Investment Management LLC, a registered investment adviser and subsidiary of Morningstar, Inc, in the services it provides to participants. Morningstar and Morningstar Investment Management are not affiliated with Transamerica. The Morningstar name and logo are registered marks of Morningstar, Inc.</a:t>
            </a:r>
          </a:p>
          <a:p>
            <a:pPr>
              <a:lnSpc>
                <a:spcPts val="1100"/>
              </a:lnSpc>
              <a:spcAft>
                <a:spcPts val="533"/>
              </a:spcAft>
              <a:buClr>
                <a:prstClr val="white"/>
              </a:buClr>
            </a:pPr>
            <a:r>
              <a:rPr lang="en-US" dirty="0">
                <a:solidFill>
                  <a:srgbClr val="40474B"/>
                </a:solidFill>
              </a:rPr>
              <a:t>Securities offered by Transamerica Investors Securities Corporation (TISC), 440 Mamaroneck Avenue, Harrison, NY 10528. </a:t>
            </a:r>
            <a:br>
              <a:rPr lang="en-US" dirty="0">
                <a:solidFill>
                  <a:srgbClr val="40474B"/>
                </a:solidFill>
              </a:rPr>
            </a:br>
            <a:r>
              <a:rPr lang="en-US" dirty="0">
                <a:solidFill>
                  <a:srgbClr val="40474B"/>
                </a:solidFill>
              </a:rPr>
              <a:t>All Transamerica companies identified are affiliated but are not affiliated with your employer.</a:t>
            </a:r>
          </a:p>
          <a:p>
            <a:pPr>
              <a:lnSpc>
                <a:spcPts val="1100"/>
              </a:lnSpc>
              <a:spcAft>
                <a:spcPts val="533"/>
              </a:spcAft>
              <a:buClr>
                <a:prstClr val="white"/>
              </a:buClr>
            </a:pPr>
            <a:r>
              <a:rPr lang="en-US" dirty="0">
                <a:solidFill>
                  <a:srgbClr val="40474B"/>
                </a:solidFill>
              </a:rPr>
              <a:t>This material was prepared for general distribution. It is being provided for informational purposes only and should not be viewed as an investment recommendation. If you need advice regarding your particular investment needs, contact your financial professional.</a:t>
            </a:r>
          </a:p>
          <a:p>
            <a:pPr>
              <a:lnSpc>
                <a:spcPts val="1100"/>
              </a:lnSpc>
              <a:spcAft>
                <a:spcPts val="533"/>
              </a:spcAft>
              <a:buClr>
                <a:prstClr val="white"/>
              </a:buClr>
            </a:pPr>
            <a:r>
              <a:rPr lang="en-US" b="1" dirty="0">
                <a:solidFill>
                  <a:srgbClr val="40474B"/>
                </a:solidFill>
              </a:rPr>
              <a:t>Registered funds are available by prospectus only. Any mutual fund offered under the plan is distributed by that particular fund's associated fund family and its affiliated broker-dealer or other broker-dealers with effective selling agreements such as TISC. For more information on any registered fund, please call Transamerica Retirement Solutions at 800-755-5801 for a free summary prospectus (if available) and/or prospectus. You should consider the objectives, risks, charges, and expenses of an investment carefully before investing. The summary prospectus and prospectus contain this and other information. Read them carefully before you invest. </a:t>
            </a:r>
          </a:p>
          <a:p>
            <a:pPr>
              <a:lnSpc>
                <a:spcPts val="1100"/>
              </a:lnSpc>
              <a:spcAft>
                <a:spcPts val="533"/>
              </a:spcAft>
              <a:buClr>
                <a:prstClr val="white"/>
              </a:buClr>
            </a:pPr>
            <a:r>
              <a:rPr lang="en-US" dirty="0">
                <a:solidFill>
                  <a:srgbClr val="40474B"/>
                </a:solidFill>
              </a:rPr>
              <a:t>Health savings products and services offered through Transamerica Health Savings Solutions, LLC.</a:t>
            </a:r>
          </a:p>
          <a:p>
            <a:pPr>
              <a:lnSpc>
                <a:spcPts val="1100"/>
              </a:lnSpc>
              <a:spcAft>
                <a:spcPts val="533"/>
              </a:spcAft>
              <a:buClr>
                <a:prstClr val="white"/>
              </a:buClr>
            </a:pPr>
            <a:r>
              <a:rPr lang="en-US" dirty="0">
                <a:solidFill>
                  <a:srgbClr val="40474B"/>
                </a:solidFill>
              </a:rPr>
              <a:t>Transamerica is sponsoring financial education programs developed by EVERFI, an unaffiliated third party. Transamerica is not responsible for the content of the financial education program. </a:t>
            </a:r>
          </a:p>
          <a:p>
            <a:pPr>
              <a:lnSpc>
                <a:spcPts val="1100"/>
              </a:lnSpc>
              <a:spcAft>
                <a:spcPts val="533"/>
              </a:spcAft>
              <a:buClr>
                <a:prstClr val="white"/>
              </a:buClr>
            </a:pPr>
            <a:endParaRPr lang="en-US" dirty="0">
              <a:solidFill>
                <a:srgbClr val="40474B"/>
              </a:solidFill>
            </a:endParaRPr>
          </a:p>
        </p:txBody>
      </p:sp>
      <p:sp>
        <p:nvSpPr>
          <p:cNvPr id="2" name="Slide Number Placeholder 1">
            <a:extLst>
              <a:ext uri="{FF2B5EF4-FFF2-40B4-BE49-F238E27FC236}">
                <a16:creationId xmlns:a16="http://schemas.microsoft.com/office/drawing/2014/main" id="{FDA6A34D-4B1D-B844-8C91-F56113495B86}"/>
              </a:ext>
            </a:extLst>
          </p:cNvPr>
          <p:cNvSpPr>
            <a:spLocks noGrp="1"/>
          </p:cNvSpPr>
          <p:nvPr>
            <p:ph type="sldNum" sz="quarter" idx="10"/>
          </p:nvPr>
        </p:nvSpPr>
        <p:spPr/>
        <p:txBody>
          <a:bodyPr/>
          <a:lstStyle/>
          <a:p>
            <a:fld id="{B860EA5E-C501-EE46-95BA-D6951046621D}" type="slidenum">
              <a:rPr lang="en-US" smtClean="0"/>
              <a:pPr/>
              <a:t>55</a:t>
            </a:fld>
            <a:endParaRPr lang="en-US" dirty="0"/>
          </a:p>
        </p:txBody>
      </p:sp>
    </p:spTree>
    <p:extLst>
      <p:ext uri="{BB962C8B-B14F-4D97-AF65-F5344CB8AC3E}">
        <p14:creationId xmlns:p14="http://schemas.microsoft.com/office/powerpoint/2010/main" val="3825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9F01165-56B1-4B49-9E88-39364920C5AB}"/>
              </a:ext>
            </a:extLst>
          </p:cNvPr>
          <p:cNvPicPr>
            <a:picLocks noChangeAspect="1"/>
          </p:cNvPicPr>
          <p:nvPr/>
        </p:nvPicPr>
        <p:blipFill>
          <a:blip r:embed="rId3"/>
          <a:srcRect/>
          <a:stretch/>
        </p:blipFill>
        <p:spPr>
          <a:xfrm>
            <a:off x="-2177" y="0"/>
            <a:ext cx="9121477" cy="5143500"/>
          </a:xfrm>
          <a:prstGeom prst="rect">
            <a:avLst/>
          </a:prstGeom>
        </p:spPr>
      </p:pic>
      <p:sp>
        <p:nvSpPr>
          <p:cNvPr id="2" name="Slide Number Placeholder 1">
            <a:extLst>
              <a:ext uri="{FF2B5EF4-FFF2-40B4-BE49-F238E27FC236}">
                <a16:creationId xmlns:a16="http://schemas.microsoft.com/office/drawing/2014/main" id="{EF8955FA-10FC-384D-ABC9-2A27F1B797CB}"/>
              </a:ext>
            </a:extLst>
          </p:cNvPr>
          <p:cNvSpPr>
            <a:spLocks noGrp="1"/>
          </p:cNvSpPr>
          <p:nvPr>
            <p:ph type="sldNum" sz="quarter" idx="10"/>
          </p:nvPr>
        </p:nvSpPr>
        <p:spPr/>
        <p:txBody>
          <a:bodyPr/>
          <a:lstStyle/>
          <a:p>
            <a:fld id="{B860EA5E-C501-EE46-95BA-D6951046621D}" type="slidenum">
              <a:rPr lang="en-US" smtClean="0"/>
              <a:t>56</a:t>
            </a:fld>
            <a:endParaRPr lang="en-US" dirty="0"/>
          </a:p>
        </p:txBody>
      </p:sp>
      <p:sp>
        <p:nvSpPr>
          <p:cNvPr id="3" name="Title 2">
            <a:extLst>
              <a:ext uri="{FF2B5EF4-FFF2-40B4-BE49-F238E27FC236}">
                <a16:creationId xmlns:a16="http://schemas.microsoft.com/office/drawing/2014/main" id="{243054B3-75D3-0440-BE64-DF7AD2E80741}"/>
              </a:ext>
            </a:extLst>
          </p:cNvPr>
          <p:cNvSpPr>
            <a:spLocks noGrp="1"/>
          </p:cNvSpPr>
          <p:nvPr>
            <p:ph type="title"/>
          </p:nvPr>
        </p:nvSpPr>
        <p:spPr>
          <a:xfrm>
            <a:off x="4011421" y="3874612"/>
            <a:ext cx="1896107" cy="320913"/>
          </a:xfrm>
        </p:spPr>
        <p:txBody>
          <a:bodyPr/>
          <a:lstStyle/>
          <a:p>
            <a:r>
              <a:rPr lang="en-US" dirty="0"/>
              <a:t>Thank you</a:t>
            </a:r>
          </a:p>
        </p:txBody>
      </p:sp>
      <p:sp>
        <p:nvSpPr>
          <p:cNvPr id="6" name="Rectangle 5">
            <a:extLst>
              <a:ext uri="{FF2B5EF4-FFF2-40B4-BE49-F238E27FC236}">
                <a16:creationId xmlns:a16="http://schemas.microsoft.com/office/drawing/2014/main" id="{54381170-3BFA-684A-A51F-36FD648C9CBC}"/>
              </a:ext>
            </a:extLst>
          </p:cNvPr>
          <p:cNvSpPr/>
          <p:nvPr/>
        </p:nvSpPr>
        <p:spPr>
          <a:xfrm>
            <a:off x="147320" y="4843911"/>
            <a:ext cx="3951714" cy="230832"/>
          </a:xfrm>
          <a:prstGeom prst="rect">
            <a:avLst/>
          </a:prstGeom>
        </p:spPr>
        <p:txBody>
          <a:bodyPr wrap="square">
            <a:spAutoFit/>
          </a:bodyPr>
          <a:lstStyle/>
          <a:p>
            <a:r>
              <a:rPr lang="de-DE" sz="900" dirty="0">
                <a:solidFill>
                  <a:schemeClr val="bg1"/>
                </a:solidFill>
                <a:ea typeface="Arial"/>
                <a:cs typeface="Arial"/>
              </a:rPr>
              <a:t>© 2023 </a:t>
            </a:r>
            <a:r>
              <a:rPr lang="de-DE" sz="900" dirty="0" err="1">
                <a:solidFill>
                  <a:schemeClr val="bg1"/>
                </a:solidFill>
                <a:ea typeface="Arial"/>
                <a:cs typeface="Arial"/>
              </a:rPr>
              <a:t>Transamerica</a:t>
            </a:r>
            <a:r>
              <a:rPr lang="de-DE" sz="900" dirty="0">
                <a:solidFill>
                  <a:schemeClr val="bg1"/>
                </a:solidFill>
                <a:ea typeface="Arial"/>
                <a:cs typeface="Arial"/>
              </a:rPr>
              <a:t> Corporation. All Rights </a:t>
            </a:r>
            <a:r>
              <a:rPr lang="de-DE" sz="900" dirty="0" err="1">
                <a:solidFill>
                  <a:schemeClr val="bg1"/>
                </a:solidFill>
                <a:ea typeface="Arial"/>
                <a:cs typeface="Arial"/>
              </a:rPr>
              <a:t>Reserved</a:t>
            </a:r>
            <a:r>
              <a:rPr lang="de-DE" sz="900" dirty="0">
                <a:solidFill>
                  <a:schemeClr val="bg1"/>
                </a:solidFill>
                <a:ea typeface="Arial"/>
                <a:cs typeface="Arial"/>
              </a:rPr>
              <a:t>.</a:t>
            </a:r>
          </a:p>
        </p:txBody>
      </p:sp>
      <p:sp>
        <p:nvSpPr>
          <p:cNvPr id="7" name="Rectangle 6">
            <a:extLst>
              <a:ext uri="{FF2B5EF4-FFF2-40B4-BE49-F238E27FC236}">
                <a16:creationId xmlns:a16="http://schemas.microsoft.com/office/drawing/2014/main" id="{275A239A-5490-054D-91F0-E3D88A701478}"/>
              </a:ext>
            </a:extLst>
          </p:cNvPr>
          <p:cNvSpPr/>
          <p:nvPr/>
        </p:nvSpPr>
        <p:spPr>
          <a:xfrm>
            <a:off x="147320" y="4684722"/>
            <a:ext cx="1677724" cy="230832"/>
          </a:xfrm>
          <a:prstGeom prst="rect">
            <a:avLst/>
          </a:prstGeom>
        </p:spPr>
        <p:txBody>
          <a:bodyPr wrap="square">
            <a:spAutoFit/>
          </a:bodyPr>
          <a:lstStyle/>
          <a:p>
            <a:r>
              <a:rPr lang="en-US" sz="900" dirty="0">
                <a:solidFill>
                  <a:schemeClr val="bg1"/>
                </a:solidFill>
              </a:rPr>
              <a:t>RPC1 111436R5 V 12/23</a:t>
            </a:r>
          </a:p>
        </p:txBody>
      </p:sp>
    </p:spTree>
    <p:extLst>
      <p:ext uri="{BB962C8B-B14F-4D97-AF65-F5344CB8AC3E}">
        <p14:creationId xmlns:p14="http://schemas.microsoft.com/office/powerpoint/2010/main" val="85081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CD7F71-1797-5841-91CB-05FC32E21ED9}"/>
              </a:ext>
            </a:extLst>
          </p:cNvPr>
          <p:cNvSpPr>
            <a:spLocks noGrp="1"/>
          </p:cNvSpPr>
          <p:nvPr>
            <p:ph type="sldNum" sz="quarter" idx="10"/>
          </p:nvPr>
        </p:nvSpPr>
        <p:spPr/>
        <p:txBody>
          <a:bodyPr/>
          <a:lstStyle/>
          <a:p>
            <a:fld id="{B860EA5E-C501-EE46-95BA-D6951046621D}" type="slidenum">
              <a:rPr lang="en-US" smtClean="0"/>
              <a:t>6</a:t>
            </a:fld>
            <a:endParaRPr lang="en-US" dirty="0"/>
          </a:p>
        </p:txBody>
      </p:sp>
      <p:pic>
        <p:nvPicPr>
          <p:cNvPr id="3" name="Picture 2">
            <a:extLst>
              <a:ext uri="{FF2B5EF4-FFF2-40B4-BE49-F238E27FC236}">
                <a16:creationId xmlns:a16="http://schemas.microsoft.com/office/drawing/2014/main" id="{3BC2842C-97A1-FC2F-2E27-A69F7554027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4005742" cy="5149850"/>
          </a:xfrm>
          <a:custGeom>
            <a:avLst/>
            <a:gdLst>
              <a:gd name="connsiteX0" fmla="*/ 901303 w 4005742"/>
              <a:gd name="connsiteY0" fmla="*/ 0 h 5149850"/>
              <a:gd name="connsiteX1" fmla="*/ 4005742 w 4005742"/>
              <a:gd name="connsiteY1" fmla="*/ 1763 h 5149850"/>
              <a:gd name="connsiteX2" fmla="*/ 2632914 w 4005742"/>
              <a:gd name="connsiteY2" fmla="*/ 4055113 h 5149850"/>
              <a:gd name="connsiteX3" fmla="*/ 2267481 w 4005742"/>
              <a:gd name="connsiteY3" fmla="*/ 5146117 h 5149850"/>
              <a:gd name="connsiteX4" fmla="*/ 0 w 4005742"/>
              <a:gd name="connsiteY4" fmla="*/ 5149850 h 5149850"/>
              <a:gd name="connsiteX5" fmla="*/ 16 w 4005742"/>
              <a:gd name="connsiteY5" fmla="*/ 2637820 h 5149850"/>
              <a:gd name="connsiteX6" fmla="*/ 901303 w 4005742"/>
              <a:gd name="connsiteY6" fmla="*/ 0 h 51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5742" h="5149850">
                <a:moveTo>
                  <a:pt x="901303" y="0"/>
                </a:moveTo>
                <a:lnTo>
                  <a:pt x="4005742" y="1763"/>
                </a:lnTo>
                <a:lnTo>
                  <a:pt x="2632914" y="4055113"/>
                </a:lnTo>
                <a:lnTo>
                  <a:pt x="2267481" y="5146117"/>
                </a:lnTo>
                <a:lnTo>
                  <a:pt x="0" y="5149850"/>
                </a:lnTo>
                <a:cubicBezTo>
                  <a:pt x="5" y="4312507"/>
                  <a:pt x="11" y="3475164"/>
                  <a:pt x="16" y="2637820"/>
                </a:cubicBezTo>
                <a:lnTo>
                  <a:pt x="901303" y="0"/>
                </a:lnTo>
                <a:close/>
              </a:path>
            </a:pathLst>
          </a:custGeom>
        </p:spPr>
      </p:pic>
      <p:sp>
        <p:nvSpPr>
          <p:cNvPr id="4" name="Shape 258">
            <a:extLst>
              <a:ext uri="{FF2B5EF4-FFF2-40B4-BE49-F238E27FC236}">
                <a16:creationId xmlns:a16="http://schemas.microsoft.com/office/drawing/2014/main" id="{16494C2F-B4A6-8B7B-DEA6-4F53177758F4}"/>
              </a:ext>
            </a:extLst>
          </p:cNvPr>
          <p:cNvSpPr/>
          <p:nvPr/>
        </p:nvSpPr>
        <p:spPr>
          <a:xfrm flipV="1">
            <a:off x="0" y="0"/>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marL="0" marR="0" lvl="0" indent="0" algn="l" defTabSz="6858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3200" b="0" i="0" u="none" strike="noStrike" kern="1200" cap="none" spc="0" normalizeH="0" baseline="0" noProof="0" dirty="0">
              <a:ln>
                <a:noFill/>
              </a:ln>
              <a:solidFill>
                <a:srgbClr val="EE0000"/>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B78688AB-6D91-5A08-1E4D-4C1A9225B38B}"/>
              </a:ext>
            </a:extLst>
          </p:cNvPr>
          <p:cNvSpPr txBox="1"/>
          <p:nvPr/>
        </p:nvSpPr>
        <p:spPr>
          <a:xfrm>
            <a:off x="3645942" y="1996147"/>
            <a:ext cx="4997678" cy="1189306"/>
          </a:xfrm>
          <a:prstGeom prst="rect">
            <a:avLst/>
          </a:prstGeom>
        </p:spPr>
        <p:txBody>
          <a:bodyPr vert="horz" lIns="91440" tIns="45720" rIns="91440" bIns="45720" rtlCol="0" anchor="t">
            <a:noAutofit/>
          </a:bodyPr>
          <a:lstStyle/>
          <a:p>
            <a:pPr marL="0" marR="0" lvl="0" indent="0" algn="l" defTabSz="914400" rtl="0" eaLnBrk="1" fontAlgn="auto" latinLnBrk="0" hangingPunct="1">
              <a:spcBef>
                <a:spcPct val="0"/>
              </a:spcBef>
              <a:buClrTx/>
              <a:buSzTx/>
              <a:buFontTx/>
              <a:buNone/>
              <a:tabLst/>
              <a:defRPr/>
            </a:pPr>
            <a:r>
              <a:rPr kumimoji="0" lang="en-US" sz="2400" u="none" strike="noStrike" kern="1200" cap="none" spc="0" normalizeH="0" baseline="0" noProof="0" dirty="0">
                <a:ln>
                  <a:noFill/>
                </a:ln>
                <a:effectLst/>
                <a:uLnTx/>
                <a:uFillTx/>
                <a:latin typeface="Georgia Pro" panose="02040502050405020303" pitchFamily="18" charset="0"/>
              </a:rPr>
              <a:t>Retirees today need about </a:t>
            </a:r>
            <a:br>
              <a:rPr kumimoji="0" lang="en-US" sz="2400" u="none" strike="noStrike" kern="1200" cap="none" spc="0" normalizeH="0" baseline="0" noProof="0" dirty="0">
                <a:ln>
                  <a:noFill/>
                </a:ln>
                <a:effectLst/>
                <a:uLnTx/>
                <a:uFillTx/>
                <a:latin typeface="Georgia Pro" panose="02040502050405020303" pitchFamily="18" charset="0"/>
              </a:rPr>
            </a:br>
            <a:r>
              <a:rPr kumimoji="0" lang="en-US" sz="2400" b="1" u="none" strike="noStrike" kern="1200" cap="none" spc="0" normalizeH="0" baseline="0" noProof="0" dirty="0">
                <a:ln>
                  <a:noFill/>
                </a:ln>
                <a:solidFill>
                  <a:schemeClr val="accent1"/>
                </a:solidFill>
                <a:effectLst/>
                <a:uLnTx/>
                <a:uFillTx/>
                <a:latin typeface="Georgia Pro" panose="02040502050405020303" pitchFamily="18" charset="0"/>
              </a:rPr>
              <a:t>80% of their annual income </a:t>
            </a:r>
            <a:br>
              <a:rPr kumimoji="0" lang="en-US" sz="2400" b="1" u="none" strike="noStrike" kern="1200" cap="none" spc="0" normalizeH="0" baseline="0" noProof="0" dirty="0">
                <a:ln>
                  <a:noFill/>
                </a:ln>
                <a:effectLst/>
                <a:uLnTx/>
                <a:uFillTx/>
                <a:latin typeface="Georgia Pro" panose="02040502050405020303" pitchFamily="18" charset="0"/>
              </a:rPr>
            </a:br>
            <a:r>
              <a:rPr kumimoji="0" lang="en-US" sz="2400" u="none" strike="noStrike" kern="1200" cap="none" spc="0" normalizeH="0" baseline="0" noProof="0" dirty="0">
                <a:ln>
                  <a:noFill/>
                </a:ln>
                <a:effectLst/>
                <a:uLnTx/>
                <a:uFillTx/>
                <a:latin typeface="Georgia Pro" panose="02040502050405020303" pitchFamily="18" charset="0"/>
              </a:rPr>
              <a:t>in retirement to retire comfortably. </a:t>
            </a:r>
          </a:p>
        </p:txBody>
      </p:sp>
    </p:spTree>
    <p:extLst>
      <p:ext uri="{BB962C8B-B14F-4D97-AF65-F5344CB8AC3E}">
        <p14:creationId xmlns:p14="http://schemas.microsoft.com/office/powerpoint/2010/main" val="285731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CD7F71-1797-5841-91CB-05FC32E21ED9}"/>
              </a:ext>
            </a:extLst>
          </p:cNvPr>
          <p:cNvSpPr>
            <a:spLocks noGrp="1"/>
          </p:cNvSpPr>
          <p:nvPr>
            <p:ph type="sldNum" sz="quarter" idx="10"/>
          </p:nvPr>
        </p:nvSpPr>
        <p:spPr/>
        <p:txBody>
          <a:bodyPr/>
          <a:lstStyle/>
          <a:p>
            <a:fld id="{B860EA5E-C501-EE46-95BA-D6951046621D}" type="slidenum">
              <a:rPr lang="en-US" smtClean="0"/>
              <a:t>7</a:t>
            </a:fld>
            <a:endParaRPr lang="en-US" dirty="0"/>
          </a:p>
        </p:txBody>
      </p:sp>
      <p:sp>
        <p:nvSpPr>
          <p:cNvPr id="5" name="Title 4">
            <a:extLst>
              <a:ext uri="{FF2B5EF4-FFF2-40B4-BE49-F238E27FC236}">
                <a16:creationId xmlns:a16="http://schemas.microsoft.com/office/drawing/2014/main" id="{F8210D8E-3367-3745-AB85-C61425E0685C}"/>
              </a:ext>
            </a:extLst>
          </p:cNvPr>
          <p:cNvSpPr>
            <a:spLocks noGrp="1"/>
          </p:cNvSpPr>
          <p:nvPr>
            <p:ph type="title"/>
          </p:nvPr>
        </p:nvSpPr>
        <p:spPr/>
        <p:txBody>
          <a:bodyPr/>
          <a:lstStyle/>
          <a:p>
            <a:r>
              <a:rPr lang="en-US" dirty="0"/>
              <a:t>Outpace inflation</a:t>
            </a:r>
          </a:p>
        </p:txBody>
      </p:sp>
      <p:pic>
        <p:nvPicPr>
          <p:cNvPr id="10" name="Picture 9" descr="Chart, line chart&#10;&#10;Description automatically generated">
            <a:extLst>
              <a:ext uri="{FF2B5EF4-FFF2-40B4-BE49-F238E27FC236}">
                <a16:creationId xmlns:a16="http://schemas.microsoft.com/office/drawing/2014/main" id="{DA503CD0-6B40-E643-BBE3-64ED293BFE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20659" y="1146875"/>
            <a:ext cx="5890127" cy="3246896"/>
          </a:xfrm>
          <a:prstGeom prst="rect">
            <a:avLst/>
          </a:prstGeom>
        </p:spPr>
      </p:pic>
      <p:sp>
        <p:nvSpPr>
          <p:cNvPr id="13" name="TextBox 12">
            <a:extLst>
              <a:ext uri="{FF2B5EF4-FFF2-40B4-BE49-F238E27FC236}">
                <a16:creationId xmlns:a16="http://schemas.microsoft.com/office/drawing/2014/main" id="{74CFBAF8-D05A-AC49-8FA6-D2B2176B5448}"/>
              </a:ext>
            </a:extLst>
          </p:cNvPr>
          <p:cNvSpPr txBox="1"/>
          <p:nvPr/>
        </p:nvSpPr>
        <p:spPr>
          <a:xfrm>
            <a:off x="285282" y="4845704"/>
            <a:ext cx="6176789" cy="246221"/>
          </a:xfrm>
          <a:prstGeom prst="rect">
            <a:avLst/>
          </a:prstGeom>
          <a:noFill/>
        </p:spPr>
        <p:txBody>
          <a:bodyPr wrap="square">
            <a:spAutoFit/>
          </a:bodyPr>
          <a:lstStyle/>
          <a:p>
            <a:r>
              <a:rPr lang="en-US" sz="1000" dirty="0"/>
              <a:t>Illustration is hypothetical and not meant to reflect the return of any specific investment.</a:t>
            </a:r>
          </a:p>
        </p:txBody>
      </p:sp>
      <p:sp>
        <p:nvSpPr>
          <p:cNvPr id="3" name="Content Placeholder 2">
            <a:extLst>
              <a:ext uri="{FF2B5EF4-FFF2-40B4-BE49-F238E27FC236}">
                <a16:creationId xmlns:a16="http://schemas.microsoft.com/office/drawing/2014/main" id="{04D83214-BA4F-7B2A-3F14-94370D9FBCCA}"/>
              </a:ext>
            </a:extLst>
          </p:cNvPr>
          <p:cNvSpPr txBox="1">
            <a:spLocks/>
          </p:cNvSpPr>
          <p:nvPr/>
        </p:nvSpPr>
        <p:spPr>
          <a:xfrm>
            <a:off x="363795" y="1100579"/>
            <a:ext cx="2080956" cy="2942342"/>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US" sz="1200" b="1" dirty="0">
                <a:solidFill>
                  <a:schemeClr val="accent1"/>
                </a:solidFill>
                <a:latin typeface="Arial" panose="020B0604020202020204" pitchFamily="34" charset="0"/>
                <a:cs typeface="Arial" panose="020B0604020202020204" pitchFamily="34" charset="0"/>
              </a:rPr>
              <a:t>INFLATION ERODES </a:t>
            </a:r>
            <a:br>
              <a:rPr lang="en-US" sz="1200" b="1" dirty="0">
                <a:solidFill>
                  <a:schemeClr val="accent1"/>
                </a:solidFill>
                <a:latin typeface="Arial" panose="020B0604020202020204" pitchFamily="34" charset="0"/>
                <a:cs typeface="Arial" panose="020B0604020202020204" pitchFamily="34" charset="0"/>
              </a:rPr>
            </a:br>
            <a:r>
              <a:rPr lang="en-US" sz="1200" b="1" dirty="0">
                <a:solidFill>
                  <a:schemeClr val="accent1"/>
                </a:solidFill>
                <a:latin typeface="Arial" panose="020B0604020202020204" pitchFamily="34" charset="0"/>
                <a:cs typeface="Arial" panose="020B0604020202020204" pitchFamily="34" charset="0"/>
              </a:rPr>
              <a:t>YOUR PURCHASING </a:t>
            </a:r>
            <a:br>
              <a:rPr lang="en-US" sz="1200" b="1" dirty="0">
                <a:solidFill>
                  <a:schemeClr val="accent1"/>
                </a:solidFill>
                <a:latin typeface="Arial" panose="020B0604020202020204" pitchFamily="34" charset="0"/>
                <a:cs typeface="Arial" panose="020B0604020202020204" pitchFamily="34" charset="0"/>
              </a:rPr>
            </a:br>
            <a:r>
              <a:rPr lang="en-US" sz="1200" b="1" dirty="0">
                <a:solidFill>
                  <a:schemeClr val="accent1"/>
                </a:solidFill>
                <a:latin typeface="Arial" panose="020B0604020202020204" pitchFamily="34" charset="0"/>
                <a:cs typeface="Arial" panose="020B0604020202020204" pitchFamily="34" charset="0"/>
              </a:rPr>
              <a:t>POWER OVER TIME</a:t>
            </a:r>
          </a:p>
          <a:p>
            <a:pPr marL="0" indent="0">
              <a:lnSpc>
                <a:spcPct val="100000"/>
              </a:lnSpc>
              <a:spcBef>
                <a:spcPts val="0"/>
              </a:spcBef>
              <a:buNone/>
            </a:pPr>
            <a:br>
              <a:rPr lang="en-US" sz="1200" b="1" dirty="0">
                <a:latin typeface="Arial" panose="020B0604020202020204" pitchFamily="34" charset="0"/>
                <a:cs typeface="Arial" panose="020B0604020202020204" pitchFamily="34" charset="0"/>
              </a:rPr>
            </a:br>
            <a:r>
              <a:rPr lang="en-US" sz="1200" b="1" dirty="0">
                <a:latin typeface="Georgia Pro" panose="02040502050405020303" pitchFamily="18" charset="0"/>
                <a:cs typeface="Arial" panose="020B0604020202020204" pitchFamily="34" charset="0"/>
              </a:rPr>
              <a:t>How much will $1,000 </a:t>
            </a:r>
            <a:br>
              <a:rPr lang="en-US" sz="1200" b="1" dirty="0">
                <a:latin typeface="Georgia Pro" panose="02040502050405020303" pitchFamily="18" charset="0"/>
                <a:cs typeface="Arial" panose="020B0604020202020204" pitchFamily="34" charset="0"/>
              </a:rPr>
            </a:br>
            <a:r>
              <a:rPr lang="en-US" sz="1200" b="1" dirty="0">
                <a:latin typeface="Georgia Pro" panose="02040502050405020303" pitchFamily="18" charset="0"/>
                <a:cs typeface="Arial" panose="020B0604020202020204" pitchFamily="34" charset="0"/>
              </a:rPr>
              <a:t>of expenses cost with inflation?</a:t>
            </a:r>
            <a:endParaRPr lang="en-US" sz="1200" b="1" dirty="0">
              <a:latin typeface="Georgia Pro" panose="02040502050405020303" pitchFamily="18" charset="0"/>
              <a:cs typeface="Arial"/>
            </a:endParaRPr>
          </a:p>
          <a:p>
            <a:pPr marL="0" indent="-209550" defTabSz="457200">
              <a:lnSpc>
                <a:spcPct val="100000"/>
              </a:lnSpc>
              <a:spcBef>
                <a:spcPts val="600"/>
              </a:spcBef>
              <a:buSzPct val="85000"/>
              <a:buNone/>
              <a:defRPr/>
            </a:pPr>
            <a:r>
              <a:rPr lang="en-US" sz="1200" dirty="0">
                <a:solidFill>
                  <a:srgbClr val="40474B"/>
                </a:solidFill>
                <a:latin typeface="Arial"/>
                <a:cs typeface="Arial"/>
              </a:rPr>
              <a:t>Assumptions: </a:t>
            </a:r>
            <a:r>
              <a:rPr lang="en-US" sz="1200" dirty="0">
                <a:solidFill>
                  <a:srgbClr val="40474B"/>
                </a:solidFill>
                <a:latin typeface="Georgia Pro" panose="02040502050405020303" pitchFamily="18" charset="0"/>
                <a:cs typeface="Arial"/>
              </a:rPr>
              <a:t>$1,000 </a:t>
            </a:r>
            <a:r>
              <a:rPr lang="en-US" sz="1200" dirty="0">
                <a:solidFill>
                  <a:srgbClr val="40474B"/>
                </a:solidFill>
                <a:latin typeface="Arial"/>
                <a:cs typeface="Arial"/>
              </a:rPr>
              <a:t>present value with inflation rates of </a:t>
            </a:r>
            <a:r>
              <a:rPr lang="en-US" sz="1200" dirty="0">
                <a:solidFill>
                  <a:srgbClr val="40474B"/>
                </a:solidFill>
                <a:latin typeface="Georgia Pro" panose="02040502050405020303" pitchFamily="18" charset="0"/>
                <a:cs typeface="Arial"/>
              </a:rPr>
              <a:t>1%</a:t>
            </a:r>
            <a:r>
              <a:rPr lang="en-US" sz="1200" dirty="0">
                <a:solidFill>
                  <a:srgbClr val="40474B"/>
                </a:solidFill>
                <a:latin typeface="Arial"/>
                <a:cs typeface="Arial"/>
              </a:rPr>
              <a:t>, </a:t>
            </a:r>
            <a:r>
              <a:rPr lang="en-US" sz="1200" dirty="0">
                <a:solidFill>
                  <a:srgbClr val="40474B"/>
                </a:solidFill>
                <a:latin typeface="Georgia Pro" panose="02040502050405020303" pitchFamily="18" charset="0"/>
                <a:cs typeface="Arial"/>
              </a:rPr>
              <a:t>2%, 3%, </a:t>
            </a:r>
            <a:r>
              <a:rPr lang="en-US" sz="1200" dirty="0">
                <a:solidFill>
                  <a:srgbClr val="40474B"/>
                </a:solidFill>
                <a:latin typeface="Arial"/>
                <a:cs typeface="Arial"/>
              </a:rPr>
              <a:t>and </a:t>
            </a:r>
            <a:r>
              <a:rPr lang="en-US" sz="1200" dirty="0">
                <a:solidFill>
                  <a:srgbClr val="40474B"/>
                </a:solidFill>
                <a:latin typeface="Georgia Pro" panose="02040502050405020303" pitchFamily="18" charset="0"/>
                <a:cs typeface="Arial"/>
              </a:rPr>
              <a:t>4% </a:t>
            </a:r>
            <a:r>
              <a:rPr lang="en-US" sz="1200" dirty="0">
                <a:solidFill>
                  <a:srgbClr val="40474B"/>
                </a:solidFill>
                <a:latin typeface="Arial"/>
                <a:cs typeface="Arial"/>
              </a:rPr>
              <a:t>compounded monthly over </a:t>
            </a:r>
            <a:r>
              <a:rPr lang="en-US" sz="1200" dirty="0">
                <a:solidFill>
                  <a:srgbClr val="40474B"/>
                </a:solidFill>
                <a:latin typeface="Georgia Pro" panose="02040502050405020303" pitchFamily="18" charset="0"/>
                <a:cs typeface="Arial"/>
              </a:rPr>
              <a:t>20</a:t>
            </a:r>
            <a:r>
              <a:rPr lang="en-US" sz="1200" dirty="0">
                <a:solidFill>
                  <a:srgbClr val="40474B"/>
                </a:solidFill>
                <a:latin typeface="Arial"/>
                <a:cs typeface="Arial"/>
              </a:rPr>
              <a:t> years.</a:t>
            </a:r>
          </a:p>
          <a:p>
            <a:pPr marL="0" indent="0">
              <a:buNone/>
            </a:pPr>
            <a:endParaRPr lang="en-US" sz="1400" dirty="0"/>
          </a:p>
        </p:txBody>
      </p:sp>
    </p:spTree>
    <p:extLst>
      <p:ext uri="{BB962C8B-B14F-4D97-AF65-F5344CB8AC3E}">
        <p14:creationId xmlns:p14="http://schemas.microsoft.com/office/powerpoint/2010/main" val="4185720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24306C4-49A1-4F47-BB69-BD2FCC7A6358}"/>
              </a:ext>
            </a:extLst>
          </p:cNvPr>
          <p:cNvPicPr>
            <a:picLocks/>
          </p:cNvPicPr>
          <p:nvPr/>
        </p:nvPicPr>
        <p:blipFill>
          <a:blip r:embed="rId3" cstate="screen">
            <a:extLst>
              <a:ext uri="{28A0092B-C50C-407E-A947-70E740481C1C}">
                <a14:useLocalDpi xmlns:a14="http://schemas.microsoft.com/office/drawing/2010/main"/>
              </a:ext>
            </a:extLst>
          </a:blip>
          <a:srcRect/>
          <a:stretch/>
        </p:blipFill>
        <p:spPr>
          <a:xfrm>
            <a:off x="0" y="2034075"/>
            <a:ext cx="5431536" cy="3108960"/>
          </a:xfrm>
          <a:custGeom>
            <a:avLst/>
            <a:gdLst>
              <a:gd name="connsiteX0" fmla="*/ 6973830 w 6973830"/>
              <a:gd name="connsiteY0" fmla="*/ 0 h 4001267"/>
              <a:gd name="connsiteX1" fmla="*/ 5603092 w 6973830"/>
              <a:gd name="connsiteY1" fmla="*/ 4001267 h 4001267"/>
              <a:gd name="connsiteX2" fmla="*/ 0 w 6973830"/>
              <a:gd name="connsiteY2" fmla="*/ 4000068 h 4001267"/>
              <a:gd name="connsiteX3" fmla="*/ 0 w 6973830"/>
              <a:gd name="connsiteY3" fmla="*/ 1200 h 4001267"/>
              <a:gd name="connsiteX4" fmla="*/ 6973830 w 6973830"/>
              <a:gd name="connsiteY4" fmla="*/ 0 h 400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3830" h="4001267">
                <a:moveTo>
                  <a:pt x="6973830" y="0"/>
                </a:moveTo>
                <a:lnTo>
                  <a:pt x="5603092" y="4001267"/>
                </a:lnTo>
                <a:lnTo>
                  <a:pt x="0" y="4000068"/>
                </a:lnTo>
                <a:lnTo>
                  <a:pt x="0" y="1200"/>
                </a:lnTo>
                <a:cubicBezTo>
                  <a:pt x="2324806" y="800"/>
                  <a:pt x="4649026" y="400"/>
                  <a:pt x="6973830" y="0"/>
                </a:cubicBezTo>
                <a:close/>
              </a:path>
            </a:pathLst>
          </a:custGeom>
        </p:spPr>
      </p:pic>
      <p:sp>
        <p:nvSpPr>
          <p:cNvPr id="2" name="Slide Number Placeholder 1">
            <a:extLst>
              <a:ext uri="{FF2B5EF4-FFF2-40B4-BE49-F238E27FC236}">
                <a16:creationId xmlns:a16="http://schemas.microsoft.com/office/drawing/2014/main" id="{75748AA6-A2E0-334E-B205-2C2C6ED89931}"/>
              </a:ext>
            </a:extLst>
          </p:cNvPr>
          <p:cNvSpPr>
            <a:spLocks noGrp="1"/>
          </p:cNvSpPr>
          <p:nvPr>
            <p:ph type="sldNum" sz="quarter" idx="10"/>
          </p:nvPr>
        </p:nvSpPr>
        <p:spPr>
          <a:xfrm>
            <a:off x="8732520" y="4846320"/>
            <a:ext cx="365760" cy="273844"/>
          </a:xfrm>
        </p:spPr>
        <p:txBody>
          <a:bodyPr/>
          <a:lstStyle/>
          <a:p>
            <a:fld id="{B860EA5E-C501-EE46-95BA-D6951046621D}" type="slidenum">
              <a:rPr lang="en-US" smtClean="0"/>
              <a:pPr/>
              <a:t>8</a:t>
            </a:fld>
            <a:endParaRPr lang="en-US" dirty="0"/>
          </a:p>
        </p:txBody>
      </p:sp>
      <p:sp>
        <p:nvSpPr>
          <p:cNvPr id="9" name="Title 8">
            <a:extLst>
              <a:ext uri="{FF2B5EF4-FFF2-40B4-BE49-F238E27FC236}">
                <a16:creationId xmlns:a16="http://schemas.microsoft.com/office/drawing/2014/main" id="{B23A2A10-BA6B-4946-941C-54C686B0D005}"/>
              </a:ext>
            </a:extLst>
          </p:cNvPr>
          <p:cNvSpPr>
            <a:spLocks noGrp="1"/>
          </p:cNvSpPr>
          <p:nvPr>
            <p:ph type="title"/>
          </p:nvPr>
        </p:nvSpPr>
        <p:spPr>
          <a:xfrm>
            <a:off x="362190" y="938151"/>
            <a:ext cx="6822381" cy="1009402"/>
          </a:xfrm>
        </p:spPr>
        <p:txBody>
          <a:bodyPr/>
          <a:lstStyle/>
          <a:p>
            <a:r>
              <a:rPr lang="en-US" dirty="0"/>
              <a:t>HOW CAN YOUR RETIREMENT PLAN HELP?</a:t>
            </a:r>
          </a:p>
        </p:txBody>
      </p:sp>
    </p:spTree>
    <p:extLst>
      <p:ext uri="{BB962C8B-B14F-4D97-AF65-F5344CB8AC3E}">
        <p14:creationId xmlns:p14="http://schemas.microsoft.com/office/powerpoint/2010/main" val="392160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CD7F71-1797-5841-91CB-05FC32E21ED9}"/>
              </a:ext>
            </a:extLst>
          </p:cNvPr>
          <p:cNvSpPr>
            <a:spLocks noGrp="1"/>
          </p:cNvSpPr>
          <p:nvPr>
            <p:ph type="sldNum" sz="quarter" idx="10"/>
          </p:nvPr>
        </p:nvSpPr>
        <p:spPr/>
        <p:txBody>
          <a:bodyPr/>
          <a:lstStyle/>
          <a:p>
            <a:fld id="{B860EA5E-C501-EE46-95BA-D6951046621D}" type="slidenum">
              <a:rPr lang="en-US" smtClean="0"/>
              <a:t>9</a:t>
            </a:fld>
            <a:endParaRPr lang="en-US" dirty="0"/>
          </a:p>
        </p:txBody>
      </p:sp>
      <p:pic>
        <p:nvPicPr>
          <p:cNvPr id="3" name="Picture 2" descr="A person talking on the phone&#10;&#10;Description automatically generated with medium confidence">
            <a:extLst>
              <a:ext uri="{FF2B5EF4-FFF2-40B4-BE49-F238E27FC236}">
                <a16:creationId xmlns:a16="http://schemas.microsoft.com/office/drawing/2014/main" id="{927C42ED-3CCD-E2D5-7656-33DD2FCE8DD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072" y="-3175"/>
            <a:ext cx="4005742" cy="5146675"/>
          </a:xfrm>
          <a:custGeom>
            <a:avLst/>
            <a:gdLst>
              <a:gd name="connsiteX0" fmla="*/ 901303 w 4005742"/>
              <a:gd name="connsiteY0" fmla="*/ 0 h 5149850"/>
              <a:gd name="connsiteX1" fmla="*/ 4005742 w 4005742"/>
              <a:gd name="connsiteY1" fmla="*/ 1763 h 5149850"/>
              <a:gd name="connsiteX2" fmla="*/ 2632914 w 4005742"/>
              <a:gd name="connsiteY2" fmla="*/ 4055113 h 5149850"/>
              <a:gd name="connsiteX3" fmla="*/ 2267481 w 4005742"/>
              <a:gd name="connsiteY3" fmla="*/ 5146117 h 5149850"/>
              <a:gd name="connsiteX4" fmla="*/ 0 w 4005742"/>
              <a:gd name="connsiteY4" fmla="*/ 5149850 h 5149850"/>
              <a:gd name="connsiteX5" fmla="*/ 16 w 4005742"/>
              <a:gd name="connsiteY5" fmla="*/ 2637820 h 5149850"/>
              <a:gd name="connsiteX6" fmla="*/ 901303 w 4005742"/>
              <a:gd name="connsiteY6" fmla="*/ 0 h 51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5742" h="5149850">
                <a:moveTo>
                  <a:pt x="901303" y="0"/>
                </a:moveTo>
                <a:lnTo>
                  <a:pt x="4005742" y="1763"/>
                </a:lnTo>
                <a:lnTo>
                  <a:pt x="2632914" y="4055113"/>
                </a:lnTo>
                <a:lnTo>
                  <a:pt x="2267481" y="5146117"/>
                </a:lnTo>
                <a:lnTo>
                  <a:pt x="0" y="5149850"/>
                </a:lnTo>
                <a:cubicBezTo>
                  <a:pt x="5" y="4312507"/>
                  <a:pt x="11" y="3475164"/>
                  <a:pt x="16" y="2637820"/>
                </a:cubicBezTo>
                <a:lnTo>
                  <a:pt x="901303" y="0"/>
                </a:lnTo>
                <a:close/>
              </a:path>
            </a:pathLst>
          </a:custGeom>
        </p:spPr>
      </p:pic>
      <p:sp>
        <p:nvSpPr>
          <p:cNvPr id="4" name="Shape 258">
            <a:extLst>
              <a:ext uri="{FF2B5EF4-FFF2-40B4-BE49-F238E27FC236}">
                <a16:creationId xmlns:a16="http://schemas.microsoft.com/office/drawing/2014/main" id="{B75049F5-FB41-F2AA-A7BE-31F4CFB720A9}"/>
              </a:ext>
            </a:extLst>
          </p:cNvPr>
          <p:cNvSpPr/>
          <p:nvPr/>
        </p:nvSpPr>
        <p:spPr>
          <a:xfrm flipV="1">
            <a:off x="0" y="0"/>
            <a:ext cx="942933" cy="26569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6"/>
          </a:solidFill>
          <a:ln w="12700">
            <a:miter lim="400000"/>
          </a:ln>
        </p:spPr>
        <p:txBody>
          <a:bodyPr lIns="50800" tIns="50800" rIns="50800" bIns="50800" anchor="ctr"/>
          <a:lstStyle/>
          <a:p>
            <a:pPr marL="0" marR="0" lvl="0" indent="0" algn="l" defTabSz="685800"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3200" b="0" i="0" u="none" strike="noStrike" kern="1200" cap="none" spc="0" normalizeH="0" baseline="0" noProof="0" dirty="0">
              <a:ln>
                <a:noFill/>
              </a:ln>
              <a:solidFill>
                <a:srgbClr val="EE0000"/>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F19265D0-1D96-0F04-10EB-84607A748002}"/>
              </a:ext>
            </a:extLst>
          </p:cNvPr>
          <p:cNvSpPr txBox="1">
            <a:spLocks/>
          </p:cNvSpPr>
          <p:nvPr/>
        </p:nvSpPr>
        <p:spPr>
          <a:xfrm>
            <a:off x="3860945" y="1684468"/>
            <a:ext cx="4301930" cy="320913"/>
          </a:xfrm>
          <a:prstGeom prst="rect">
            <a:avLst/>
          </a:prstGeom>
        </p:spPr>
        <p:txBody>
          <a:bodyPr/>
          <a:lstStyle>
            <a:lvl1pPr algn="l" defTabSz="685800" rtl="0" eaLnBrk="1" latinLnBrk="0" hangingPunct="1">
              <a:lnSpc>
                <a:spcPct val="100000"/>
              </a:lnSpc>
              <a:spcBef>
                <a:spcPct val="0"/>
              </a:spcBef>
              <a:buNone/>
              <a:defRPr sz="2000" kern="1200" cap="all" baseline="0">
                <a:solidFill>
                  <a:schemeClr val="tx1"/>
                </a:solidFill>
                <a:latin typeface="Impact" panose="020B0806030902050204" pitchFamily="34" charset="0"/>
                <a:ea typeface="+mj-ea"/>
                <a:cs typeface="+mj-cs"/>
              </a:defRPr>
            </a:lvl1pPr>
          </a:lstStyle>
          <a:p>
            <a:r>
              <a:rPr lang="en-US" dirty="0"/>
              <a:t>Why contribute to the plan</a:t>
            </a:r>
          </a:p>
        </p:txBody>
      </p:sp>
      <p:sp>
        <p:nvSpPr>
          <p:cNvPr id="6" name="Content Placeholder 2">
            <a:extLst>
              <a:ext uri="{FF2B5EF4-FFF2-40B4-BE49-F238E27FC236}">
                <a16:creationId xmlns:a16="http://schemas.microsoft.com/office/drawing/2014/main" id="{69C72E12-6423-000B-6826-24DE4A3F649C}"/>
              </a:ext>
            </a:extLst>
          </p:cNvPr>
          <p:cNvSpPr txBox="1">
            <a:spLocks/>
          </p:cNvSpPr>
          <p:nvPr/>
        </p:nvSpPr>
        <p:spPr>
          <a:xfrm>
            <a:off x="3755322" y="2129870"/>
            <a:ext cx="4407553" cy="17202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33350" lvl="1" indent="0" defTabSz="457200">
              <a:lnSpc>
                <a:spcPct val="100000"/>
              </a:lnSpc>
              <a:spcBef>
                <a:spcPts val="600"/>
              </a:spcBef>
              <a:buSzPct val="85000"/>
              <a:buNone/>
              <a:defRPr/>
            </a:pPr>
            <a:r>
              <a:rPr lang="en-US" sz="1200" dirty="0"/>
              <a:t>Benefits of taking full advantage of your employer’s retirement plan include:</a:t>
            </a:r>
            <a:endParaRPr lang="en-US" sz="1200" dirty="0">
              <a:solidFill>
                <a:srgbClr val="40474B"/>
              </a:solidFill>
              <a:cs typeface="Arial"/>
            </a:endParaRPr>
          </a:p>
          <a:p>
            <a:pPr marL="312738" lvl="1" indent="-136525">
              <a:spcBef>
                <a:spcPts val="600"/>
              </a:spcBef>
              <a:buClr>
                <a:srgbClr val="40474B"/>
              </a:buClr>
              <a:buSzPct val="85000"/>
              <a:defRPr/>
            </a:pPr>
            <a:r>
              <a:rPr lang="en-US" sz="1200" dirty="0"/>
              <a:t>A tax-advantaged way to save for retirement</a:t>
            </a:r>
          </a:p>
          <a:p>
            <a:pPr marL="312738" lvl="1" indent="-136525">
              <a:spcBef>
                <a:spcPts val="600"/>
              </a:spcBef>
              <a:buClr>
                <a:srgbClr val="40474B"/>
              </a:buClr>
              <a:buSzPct val="85000"/>
              <a:defRPr/>
            </a:pPr>
            <a:r>
              <a:rPr lang="en-US" sz="1200" dirty="0"/>
              <a:t>A systematic way to save on a regular basis </a:t>
            </a:r>
          </a:p>
          <a:p>
            <a:pPr marL="312738" lvl="1" indent="-136525">
              <a:spcBef>
                <a:spcPts val="600"/>
              </a:spcBef>
              <a:buClr>
                <a:srgbClr val="40474B"/>
              </a:buClr>
              <a:buSzPct val="85000"/>
              <a:defRPr/>
            </a:pPr>
            <a:r>
              <a:rPr lang="en-US" sz="1200" dirty="0"/>
              <a:t>A variety of investment choices to help your savings grow</a:t>
            </a:r>
          </a:p>
          <a:p>
            <a:pPr marL="285750" indent="-168275">
              <a:buClr>
                <a:srgbClr val="40474B"/>
              </a:buClr>
              <a:buSzPct val="85000"/>
            </a:pPr>
            <a:endParaRPr lang="en-US" sz="1400" dirty="0"/>
          </a:p>
          <a:p>
            <a:endParaRPr lang="en-US" dirty="0"/>
          </a:p>
        </p:txBody>
      </p:sp>
    </p:spTree>
    <p:extLst>
      <p:ext uri="{BB962C8B-B14F-4D97-AF65-F5344CB8AC3E}">
        <p14:creationId xmlns:p14="http://schemas.microsoft.com/office/powerpoint/2010/main" val="219106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2021 TA Colors">
      <a:dk1>
        <a:srgbClr val="40474B"/>
      </a:dk1>
      <a:lt1>
        <a:srgbClr val="FFFFFF"/>
      </a:lt1>
      <a:dk2>
        <a:srgbClr val="939598"/>
      </a:dk2>
      <a:lt2>
        <a:srgbClr val="007C86"/>
      </a:lt2>
      <a:accent1>
        <a:srgbClr val="EE0000"/>
      </a:accent1>
      <a:accent2>
        <a:srgbClr val="0069B3"/>
      </a:accent2>
      <a:accent3>
        <a:srgbClr val="FFAD00"/>
      </a:accent3>
      <a:accent4>
        <a:srgbClr val="1F345E"/>
      </a:accent4>
      <a:accent5>
        <a:srgbClr val="D61E58"/>
      </a:accent5>
      <a:accent6>
        <a:srgbClr val="6C2365"/>
      </a:accent6>
      <a:hlink>
        <a:srgbClr val="529946"/>
      </a:hlink>
      <a:folHlink>
        <a:srgbClr val="40464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buClr>
            <a:schemeClr val="bg1"/>
          </a:buClr>
          <a:buSzPct val="85000"/>
          <a:defRPr sz="1200" dirty="0" err="1" smtClean="0"/>
        </a:defPPr>
      </a:lstStyle>
    </a:txDef>
  </a:objectDefaults>
  <a:extraClrSchemeLst/>
  <a:extLst>
    <a:ext uri="{05A4C25C-085E-4340-85A3-A5531E510DB2}">
      <thm15:themeFamily xmlns:thm15="http://schemas.microsoft.com/office/thememl/2012/main" name="TA_Template_080221" id="{EF5F3A5C-66F3-054E-9ED1-9E774EC1402A}" vid="{77E27FF0-83A3-8E4F-8F7C-F13A37D9F07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6155</TotalTime>
  <Words>13540</Words>
  <Application>Microsoft Macintosh PowerPoint</Application>
  <PresentationFormat>On-screen Show (16:9)</PresentationFormat>
  <Paragraphs>892</Paragraphs>
  <Slides>56</Slides>
  <Notes>56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56</vt:i4>
      </vt:variant>
    </vt:vector>
  </HeadingPairs>
  <TitlesOfParts>
    <vt:vector size="70" baseType="lpstr">
      <vt:lpstr>Arial</vt:lpstr>
      <vt:lpstr>Arial </vt:lpstr>
      <vt:lpstr>Avenir Next</vt:lpstr>
      <vt:lpstr>Avenir Next Demi Bold</vt:lpstr>
      <vt:lpstr>Calibri</vt:lpstr>
      <vt:lpstr>Georgia</vt:lpstr>
      <vt:lpstr>Georgia Pro</vt:lpstr>
      <vt:lpstr>Impact</vt:lpstr>
      <vt:lpstr>Lucida Grande</vt:lpstr>
      <vt:lpstr>Segoe UI</vt:lpstr>
      <vt:lpstr>System Font Regular</vt:lpstr>
      <vt:lpstr>Times New Roman</vt:lpstr>
      <vt:lpstr>Tw Cen MT Regular</vt:lpstr>
      <vt:lpstr>Office Theme</vt:lpstr>
      <vt:lpstr>PowerPoint Presentation</vt:lpstr>
      <vt:lpstr>TODAY’S AGENDA</vt:lpstr>
      <vt:lpstr>IMPORTANCE OF SAVING FOR RETIREMENT</vt:lpstr>
      <vt:lpstr>PowerPoint Presentation</vt:lpstr>
      <vt:lpstr>QUICK FACT:</vt:lpstr>
      <vt:lpstr>PowerPoint Presentation</vt:lpstr>
      <vt:lpstr>Outpace inflation</vt:lpstr>
      <vt:lpstr>HOW CAN YOUR RETIREMENT PLAN HELP?</vt:lpstr>
      <vt:lpstr>PowerPoint Presentation</vt:lpstr>
      <vt:lpstr>THE SAVER’S CREDIT</vt:lpstr>
      <vt:lpstr>PowerPoint Presentation</vt:lpstr>
      <vt:lpstr>TIME IS ON YOUR SIDE</vt:lpstr>
      <vt:lpstr>Pick your percentage</vt:lpstr>
      <vt:lpstr>SMALL STEPS CAN ADD UP OVER TIME</vt:lpstr>
      <vt:lpstr>PLAN FEATURES</vt:lpstr>
      <vt:lpstr>Understanding terms and plan features</vt:lpstr>
      <vt:lpstr>PowerPoint Presentation</vt:lpstr>
      <vt:lpstr>PowerPoint Presentation</vt:lpstr>
      <vt:lpstr>Pretax and roth contributions</vt:lpstr>
      <vt:lpstr>TAX ADVANTAGES WITH ROTH CONTRIBUTIONS</vt:lpstr>
      <vt:lpstr>EMPLOYER MATCH &amp; VESTING</vt:lpstr>
      <vt:lpstr>PowerPoint Presentation</vt:lpstr>
      <vt:lpstr>AUTO-INCREASE</vt:lpstr>
      <vt:lpstr>PENSION PERKS</vt:lpstr>
      <vt:lpstr>HEALTH SAVINGS ACCOUNT (HSA)</vt:lpstr>
      <vt:lpstr>INVESTMENT OPTIONS AND SERVICES</vt:lpstr>
      <vt:lpstr>INVESTMENT OPTIONS</vt:lpstr>
      <vt:lpstr>PORTFOLIOXPRESS ®</vt:lpstr>
      <vt:lpstr>PORTFOLIOXPRESS ® DISCLOSURES</vt:lpstr>
      <vt:lpstr>TARGET DATE FUNDS</vt:lpstr>
      <vt:lpstr>ASSET ALLOCATION FUNDS</vt:lpstr>
      <vt:lpstr>CUSTOM MODEL PORTFOLIOS</vt:lpstr>
      <vt:lpstr>[Managed advice ®]  [Advisor Managed Advice  ℠]</vt:lpstr>
      <vt:lpstr>MANAGED ADVICE ® DISCLOSURES</vt:lpstr>
      <vt:lpstr>SECUREPATH FOR LIfe ®</vt:lpstr>
      <vt:lpstr>SECUREPATH FOR LIFE ® DISCLOSURES</vt:lpstr>
      <vt:lpstr>DO-it-yourself approach</vt:lpstr>
      <vt:lpstr>SCHWAB PERSONAL CHOICE RETIREMENT ACCOUNT®</vt:lpstr>
      <vt:lpstr>Investment options and services:</vt:lpstr>
      <vt:lpstr>READY, SET, Enroll</vt:lpstr>
      <vt:lpstr>ENROLLMENT IS EASY!</vt:lpstr>
      <vt:lpstr>ENTER YOUR CONTRIBUTION ELECTIONS</vt:lpstr>
      <vt:lpstr>ENTER YOUR INVESTMENT OPTIONS</vt:lpstr>
      <vt:lpstr>Protect your loved ones</vt:lpstr>
      <vt:lpstr>YOUR RETIREMENT OUTLOOK ®</vt:lpstr>
      <vt:lpstr>YOUR RETIREMENT OUTLOOK ®</vt:lpstr>
      <vt:lpstr>AFTER ENROLLING, OPTIMIZE YOUR PLAN</vt:lpstr>
      <vt:lpstr>CONSIDER combining accounts</vt:lpstr>
      <vt:lpstr>A LIFETIME OF FINANCIAL WELLNESS</vt:lpstr>
      <vt:lpstr>RETIREMENT RESOURCES</vt:lpstr>
      <vt:lpstr>WE’re here to help</vt:lpstr>
      <vt:lpstr>DISCLOSURES</vt:lpstr>
      <vt:lpstr>DISCLOSURES</vt:lpstr>
      <vt:lpstr>DISCLOSURES</vt:lpstr>
      <vt:lpstr>DISCLOSURES</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Golder, Heather</dc:creator>
  <cp:keywords/>
  <dc:description/>
  <cp:lastModifiedBy>Golder, Heather</cp:lastModifiedBy>
  <cp:revision>294</cp:revision>
  <dcterms:created xsi:type="dcterms:W3CDTF">2021-07-30T22:13:14Z</dcterms:created>
  <dcterms:modified xsi:type="dcterms:W3CDTF">2023-11-30T22:09:44Z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ate completed">
    <vt:filetime>2021-06-09T10:00:00Z</vt:filetime>
  </property>
</Properties>
</file>