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77" r:id="rId4"/>
  </p:sldMasterIdLst>
  <p:notesMasterIdLst>
    <p:notesMasterId r:id="rId45"/>
  </p:notesMasterIdLst>
  <p:handoutMasterIdLst>
    <p:handoutMasterId r:id="rId46"/>
  </p:handoutMasterIdLst>
  <p:sldIdLst>
    <p:sldId id="346" r:id="rId5"/>
    <p:sldId id="1544" r:id="rId6"/>
    <p:sldId id="257" r:id="rId7"/>
    <p:sldId id="1549" r:id="rId8"/>
    <p:sldId id="398" r:id="rId9"/>
    <p:sldId id="1545" r:id="rId10"/>
    <p:sldId id="420" r:id="rId11"/>
    <p:sldId id="442" r:id="rId12"/>
    <p:sldId id="487" r:id="rId13"/>
    <p:sldId id="421" r:id="rId14"/>
    <p:sldId id="423" r:id="rId15"/>
    <p:sldId id="425" r:id="rId16"/>
    <p:sldId id="1538" r:id="rId17"/>
    <p:sldId id="468" r:id="rId18"/>
    <p:sldId id="1552" r:id="rId19"/>
    <p:sldId id="474" r:id="rId20"/>
    <p:sldId id="1551" r:id="rId21"/>
    <p:sldId id="1539" r:id="rId22"/>
    <p:sldId id="445" r:id="rId23"/>
    <p:sldId id="1543" r:id="rId24"/>
    <p:sldId id="493" r:id="rId25"/>
    <p:sldId id="447" r:id="rId26"/>
    <p:sldId id="465" r:id="rId27"/>
    <p:sldId id="450" r:id="rId28"/>
    <p:sldId id="451" r:id="rId29"/>
    <p:sldId id="502" r:id="rId30"/>
    <p:sldId id="422" r:id="rId31"/>
    <p:sldId id="504" r:id="rId32"/>
    <p:sldId id="497" r:id="rId33"/>
    <p:sldId id="1548" r:id="rId34"/>
    <p:sldId id="498" r:id="rId35"/>
    <p:sldId id="501" r:id="rId36"/>
    <p:sldId id="494" r:id="rId37"/>
    <p:sldId id="470" r:id="rId38"/>
    <p:sldId id="1541" r:id="rId39"/>
    <p:sldId id="466" r:id="rId40"/>
    <p:sldId id="473" r:id="rId41"/>
    <p:sldId id="413" r:id="rId42"/>
    <p:sldId id="1546" r:id="rId43"/>
    <p:sldId id="282" r:id="rId44"/>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66AC847-DB61-8048-A955-BC7DF49F6706}">
          <p14:sldIdLst>
            <p14:sldId id="346"/>
            <p14:sldId id="1544"/>
            <p14:sldId id="257"/>
            <p14:sldId id="1549"/>
          </p14:sldIdLst>
        </p14:section>
        <p14:section name="Savings" id="{E86E0F80-6DEA-B746-8B56-D3758547C642}">
          <p14:sldIdLst>
            <p14:sldId id="398"/>
            <p14:sldId id="1545"/>
            <p14:sldId id="420"/>
            <p14:sldId id="442"/>
            <p14:sldId id="487"/>
            <p14:sldId id="421"/>
          </p14:sldIdLst>
        </p14:section>
        <p14:section name="Budget" id="{336D4E08-6EAA-654B-8E77-11E65F634C43}">
          <p14:sldIdLst>
            <p14:sldId id="423"/>
            <p14:sldId id="425"/>
            <p14:sldId id="1538"/>
            <p14:sldId id="468"/>
            <p14:sldId id="1552"/>
            <p14:sldId id="474"/>
            <p14:sldId id="1551"/>
            <p14:sldId id="1539"/>
          </p14:sldIdLst>
        </p14:section>
        <p14:section name="Credit" id="{CCDB007A-399F-F345-AE91-18053462B4B0}">
          <p14:sldIdLst>
            <p14:sldId id="445"/>
            <p14:sldId id="1543"/>
            <p14:sldId id="493"/>
            <p14:sldId id="447"/>
            <p14:sldId id="465"/>
            <p14:sldId id="450"/>
            <p14:sldId id="451"/>
          </p14:sldIdLst>
        </p14:section>
        <p14:section name="Managing Debt" id="{A74FA46F-2BE6-9345-ACB9-35DDD993CD37}">
          <p14:sldIdLst>
            <p14:sldId id="502"/>
            <p14:sldId id="422"/>
            <p14:sldId id="504"/>
            <p14:sldId id="497"/>
            <p14:sldId id="1548"/>
            <p14:sldId id="498"/>
            <p14:sldId id="501"/>
            <p14:sldId id="494"/>
            <p14:sldId id="470"/>
            <p14:sldId id="1541"/>
          </p14:sldIdLst>
        </p14:section>
        <p14:section name="Next steps" id="{451E292A-0CA4-864A-91DB-D83E2057CB13}">
          <p14:sldIdLst>
            <p14:sldId id="466"/>
            <p14:sldId id="473"/>
            <p14:sldId id="413"/>
            <p14:sldId id="1546"/>
            <p14:sldId id="282"/>
          </p14:sldIdLst>
        </p14:section>
      </p14:sectionLst>
    </p:ext>
    <p:ext uri="{EFAFB233-063F-42B5-8137-9DF3F51BA10A}">
      <p15:sldGuideLst xmlns:p15="http://schemas.microsoft.com/office/powerpoint/2012/main">
        <p15:guide id="12" pos="288" userDrawn="1">
          <p15:clr>
            <a:srgbClr val="A4A3A4"/>
          </p15:clr>
        </p15:guide>
        <p15:guide id="14" orient="horz" pos="466" userDrawn="1">
          <p15:clr>
            <a:srgbClr val="A4A3A4"/>
          </p15:clr>
        </p15:guide>
        <p15:guide id="17" pos="2888" userDrawn="1">
          <p15:clr>
            <a:srgbClr val="A4A3A4"/>
          </p15:clr>
        </p15:guide>
        <p15:guide id="18" pos="2976" userDrawn="1">
          <p15:clr>
            <a:srgbClr val="A4A3A4"/>
          </p15:clr>
        </p15:guide>
      </p15:sldGuideLst>
    </p:ext>
    <p:ext uri="{2D200454-40CA-4A62-9FC3-DE9A4176ACB9}">
      <p15:notesGuideLst xmlns:p15="http://schemas.microsoft.com/office/powerpoint/2012/main">
        <p15:guide id="1" orient="horz" pos="2890" userDrawn="1">
          <p15:clr>
            <a:srgbClr val="A4A3A4"/>
          </p15:clr>
        </p15:guide>
        <p15:guide id="2" pos="254" userDrawn="1">
          <p15:clr>
            <a:srgbClr val="A4A3A4"/>
          </p15:clr>
        </p15:guide>
        <p15:guide id="3" pos="4167" userDrawn="1">
          <p15:clr>
            <a:srgbClr val="A4A3A4"/>
          </p15:clr>
        </p15:guide>
        <p15:guide id="4" orient="horz" pos="431" userDrawn="1">
          <p15:clr>
            <a:srgbClr val="A4A3A4"/>
          </p15:clr>
        </p15:guide>
        <p15:guide id="5" orient="horz" pos="2630" userDrawn="1">
          <p15:clr>
            <a:srgbClr val="A4A3A4"/>
          </p15:clr>
        </p15:guide>
        <p15:guide id="6" pos="49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795B21-A778-6602-2739-D4E515256673}" name="Cho, Heidi" initials="CH" userId="S::heidi.cho@transamerica.com::7408894d-48f9-4b48-8679-80028a70a57a" providerId="AD"/>
  <p188:author id="{0D80D525-7430-BD90-F6B1-7FB2DB8778E0}" name="Aaron Lopez" initials="AL" userId="S::aaron.lopez@transamerica.com::ec3a88e3-dc67-4f7a-b680-cc3a3c756763" providerId="AD"/>
  <p188:author id="{CAD38D34-48B2-0E94-BB84-62AC23686FD0}" name="Rooney, Dennis" initials="RD" userId="S::dennis.rooney@transamerica.com::101bd519-6998-46ab-b9d3-ee5def7c224c" providerId="AD"/>
  <p188:author id="{79AE7151-AE95-80A5-6182-59852A048EDF}" name="Golder, Heather" initials="GH" userId="S::heather.golder@transamerica.com::154899ae-81ab-452c-af0b-c9adbba19cc4" providerId="AD"/>
  <p188:author id="{2D5A8D72-4DC7-9792-EC88-D075C924FF7B}" name="Kensinger, Randall" initials="KR" userId="S::Randall.Kensinger@transamerica.com::add571dd-b73c-426c-bbad-d23f5138c1df" providerId="AD"/>
  <p188:author id="{04C47979-B2FA-8727-FF6A-3A4D9C238D10}" name="Guzzo, Daniel" initials="GD" userId="S::daniel.guzzo@transamerica.com::0a315ead-389f-48d0-b5d6-9cbfd4c2c0c1" providerId="AD"/>
  <p188:author id="{AF1046C3-46E6-5753-E5E7-576A9564C8FB}" name="Butkiewicz, Laura" initials="BL" userId="S::Laura.Butkiewicz@transamerica.com::488afa44-3737-4555-b372-45c99562f928" providerId="AD"/>
  <p188:author id="{C24964DF-A985-A8C1-2C34-FA0DC246970E}" name="Merrell, Ryan" initials="MR" userId="S::Ryan.Merrell@transamerica.com::b72221bb-11cc-406c-85aa-4395f264cd61" providerId="AD"/>
  <p188:author id="{9ECC69EC-DB2E-52C3-CE61-EEEDC8CB8523}" name="Kensinger, Randall" initials="KR" userId="S::randall.kensinger@transamerica.com::add571dd-b73c-426c-bbad-d23f5138c1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ack" initials="J" lastIdx="1" clrIdx="6">
    <p:extLst>
      <p:ext uri="{19B8F6BF-5375-455C-9EA6-DF929625EA0E}">
        <p15:presenceInfo xmlns:p15="http://schemas.microsoft.com/office/powerpoint/2012/main" userId="S::jack.welchlin@transamerica.com::44394923-313f-4bb3-a077-7c4cd1f1eddb" providerId="AD"/>
      </p:ext>
    </p:extLst>
  </p:cmAuthor>
  <p:cmAuthor id="1" name="Bliman, Nicole" initials="BN" lastIdx="84" clrIdx="0"/>
  <p:cmAuthor id="2" name="Lopez, Aaron" initials="LA" lastIdx="22" clrIdx="1"/>
  <p:cmAuthor id="3" name="Golder, Heather" initials="GH" lastIdx="7" clrIdx="2">
    <p:extLst>
      <p:ext uri="{19B8F6BF-5375-455C-9EA6-DF929625EA0E}">
        <p15:presenceInfo xmlns:p15="http://schemas.microsoft.com/office/powerpoint/2012/main" userId="S::heather.golder@transamerica.com::154899ae-81ab-452c-af0b-c9adbba19cc4" providerId="AD"/>
      </p:ext>
    </p:extLst>
  </p:cmAuthor>
  <p:cmAuthor id="4" name="Platz, Lisa" initials="PL" lastIdx="73" clrIdx="3">
    <p:extLst>
      <p:ext uri="{19B8F6BF-5375-455C-9EA6-DF929625EA0E}">
        <p15:presenceInfo xmlns:p15="http://schemas.microsoft.com/office/powerpoint/2012/main" userId="S::lisa.platz@transamerica.com::2410e7a1-af2e-4185-b48a-11b67f5bf7cb" providerId="AD"/>
      </p:ext>
    </p:extLst>
  </p:cmAuthor>
  <p:cmAuthor id="5" name="Creque, Arian" initials="CA" lastIdx="12" clrIdx="4">
    <p:extLst>
      <p:ext uri="{19B8F6BF-5375-455C-9EA6-DF929625EA0E}">
        <p15:presenceInfo xmlns:p15="http://schemas.microsoft.com/office/powerpoint/2012/main" userId="S::Arian.Creque@transamerica.com::d39a42fa-4b07-4a14-8d72-5dc90d25782a" providerId="AD"/>
      </p:ext>
    </p:extLst>
  </p:cmAuthor>
  <p:cmAuthor id="6" name="Silverman, Samantha" initials="SS" lastIdx="6" clrIdx="5">
    <p:extLst>
      <p:ext uri="{19B8F6BF-5375-455C-9EA6-DF929625EA0E}">
        <p15:presenceInfo xmlns:p15="http://schemas.microsoft.com/office/powerpoint/2012/main" userId="S::Samantha.Silverman@transamerica.com::9b1885a3-66d7-466c-b443-8b88cf58c6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4D5D6"/>
    <a:srgbClr val="EE2326"/>
    <a:srgbClr val="40474B"/>
    <a:srgbClr val="C2DEE2"/>
    <a:srgbClr val="F99EA2"/>
    <a:srgbClr val="B5BCCB"/>
    <a:srgbClr val="0F6168"/>
    <a:srgbClr val="E59B05"/>
    <a:srgbClr val="5A5B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3" autoAdjust="0"/>
    <p:restoredTop sz="58163" autoAdjust="0"/>
  </p:normalViewPr>
  <p:slideViewPr>
    <p:cSldViewPr snapToGrid="0">
      <p:cViewPr varScale="1">
        <p:scale>
          <a:sx n="79" d="100"/>
          <a:sy n="79" d="100"/>
        </p:scale>
        <p:origin x="1596" y="84"/>
      </p:cViewPr>
      <p:guideLst>
        <p:guide pos="288"/>
        <p:guide orient="horz" pos="466"/>
        <p:guide pos="2888"/>
        <p:guide pos="297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p:scale>
          <a:sx n="125" d="100"/>
          <a:sy n="125" d="100"/>
        </p:scale>
        <p:origin x="2624" y="232"/>
      </p:cViewPr>
      <p:guideLst>
        <p:guide orient="horz" pos="2890"/>
        <p:guide pos="254"/>
        <p:guide pos="4167"/>
        <p:guide orient="horz" pos="431"/>
        <p:guide orient="horz" pos="2630"/>
        <p:guide pos="4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7930824067684"/>
          <c:y val="4.2006623635686809E-2"/>
          <c:w val="0.61065795756558383"/>
          <c:h val="0.9159867527286264"/>
        </c:manualLayout>
      </c:layout>
      <c:doughnutChart>
        <c:varyColors val="1"/>
        <c:ser>
          <c:idx val="0"/>
          <c:order val="0"/>
          <c:tx>
            <c:strRef>
              <c:f>Sheet1!$B$1</c:f>
              <c:strCache>
                <c:ptCount val="1"/>
                <c:pt idx="0">
                  <c:v>Column1</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657A-1148-B90E-A0EE77DAC3D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657A-1148-B90E-A0EE77DAC3D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57A-1148-B90E-A0EE77DAC3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7A-1148-B90E-A0EE77DAC3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57A-1148-B90E-A0EE77DAC3DD}"/>
              </c:ext>
            </c:extLst>
          </c:dPt>
          <c:cat>
            <c:numRef>
              <c:f>Sheet1!$A$2:$A$4</c:f>
              <c:numCache>
                <c:formatCode>General</c:formatCode>
                <c:ptCount val="3"/>
              </c:numCache>
            </c:numRef>
          </c:cat>
          <c:val>
            <c:numRef>
              <c:f>Sheet1!$B$2:$B$4</c:f>
              <c:numCache>
                <c:formatCode>General</c:formatCode>
                <c:ptCount val="3"/>
                <c:pt idx="0">
                  <c:v>0.3</c:v>
                </c:pt>
                <c:pt idx="1">
                  <c:v>0.2</c:v>
                </c:pt>
                <c:pt idx="2">
                  <c:v>0.5</c:v>
                </c:pt>
              </c:numCache>
            </c:numRef>
          </c:val>
          <c:extLst>
            <c:ext xmlns:c16="http://schemas.microsoft.com/office/drawing/2014/chart" uri="{C3380CC4-5D6E-409C-BE32-E72D297353CC}">
              <c16:uniqueId val="{0000000A-657A-1148-B90E-A0EE77DAC3D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58-894E-B5D7-6F20FC0F23E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158-894E-B5D7-6F20FC0F23EC}"/>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D158-894E-B5D7-6F20FC0F23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58-894E-B5D7-6F20FC0F23E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158-894E-B5D7-6F20FC0F23EC}"/>
              </c:ext>
            </c:extLst>
          </c:dPt>
          <c:cat>
            <c:numRef>
              <c:f>Sheet1!$A$2:$A$6</c:f>
              <c:numCache>
                <c:formatCode>General</c:formatCode>
                <c:ptCount val="5"/>
              </c:numCache>
            </c:numRef>
          </c:cat>
          <c:val>
            <c:numRef>
              <c:f>Sheet1!$B$2:$B$6</c:f>
              <c:numCache>
                <c:formatCode>General</c:formatCode>
                <c:ptCount val="5"/>
                <c:pt idx="0">
                  <c:v>0.35</c:v>
                </c:pt>
                <c:pt idx="1">
                  <c:v>0.3</c:v>
                </c:pt>
                <c:pt idx="2">
                  <c:v>0.15</c:v>
                </c:pt>
                <c:pt idx="3">
                  <c:v>0.1</c:v>
                </c:pt>
                <c:pt idx="4">
                  <c:v>0.1</c:v>
                </c:pt>
              </c:numCache>
            </c:numRef>
          </c:val>
          <c:extLst>
            <c:ext xmlns:c16="http://schemas.microsoft.com/office/drawing/2014/chart" uri="{C3380CC4-5D6E-409C-BE32-E72D297353CC}">
              <c16:uniqueId val="{0000000A-D158-894E-B5D7-6F20FC0F23EC}"/>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18189EF-28F7-2B4D-9F8D-8C146237585D}" type="datetimeFigureOut">
              <a:rPr lang="en-US" smtClean="0"/>
              <a:t>1/5/2023</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B18A180E-4FB0-D346-9593-FB2251E33FAE}" type="slidenum">
              <a:rPr lang="en-US" smtClean="0"/>
              <a:t>‹#›</a:t>
            </a:fld>
            <a:endParaRPr lang="en-US" dirty="0"/>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B7D806FB-E9AC-9C45-B0C5-F68F355E0D15}" type="datetimeFigureOut">
              <a:rPr lang="en-US" smtClean="0"/>
              <a:t>1/5/2023</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9525">
            <a:solidFill>
              <a:schemeClr val="bg1">
                <a:lumMod val="65000"/>
              </a:schemeClr>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AB5E336D-5138-4F47-858D-FA78D87F2E6A}" type="slidenum">
              <a:rPr lang="en-US" smtClean="0"/>
              <a:t>‹#›</a:t>
            </a:fld>
            <a:endParaRPr lang="en-US" dirty="0"/>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rgbClr val="40474B"/>
        </a:solidFill>
        <a:latin typeface="Arial" panose="020B0604020202020204" pitchFamily="34" charset="0"/>
        <a:ea typeface="+mn-ea"/>
        <a:cs typeface="Arial" panose="020B0604020202020204" pitchFamily="34" charset="0"/>
      </a:defRPr>
    </a:lvl1pPr>
    <a:lvl2pPr marL="163513" indent="-155575" algn="l" defTabSz="457200" rtl="0" eaLnBrk="1" latinLnBrk="0" hangingPunct="1">
      <a:buClr>
        <a:srgbClr val="40474B"/>
      </a:buClr>
      <a:buSzPct val="85000"/>
      <a:buFont typeface="Arial" panose="020B0604020202020204" pitchFamily="34" charset="0"/>
      <a:buChar char="•"/>
      <a:tabLst/>
      <a:defRPr sz="1200" kern="1200">
        <a:solidFill>
          <a:srgbClr val="40474B"/>
        </a:solidFill>
        <a:latin typeface="Arial" panose="020B0604020202020204" pitchFamily="34" charset="0"/>
        <a:ea typeface="+mn-ea"/>
        <a:cs typeface="Arial" panose="020B0604020202020204" pitchFamily="34" charset="0"/>
      </a:defRPr>
    </a:lvl2pPr>
    <a:lvl3pPr marL="187325" indent="0" algn="l" defTabSz="457200" rtl="0" eaLnBrk="1" latinLnBrk="0" hangingPunct="1">
      <a:tabLst/>
      <a:defRPr sz="1200" kern="1200">
        <a:solidFill>
          <a:srgbClr val="40474B"/>
        </a:solidFill>
        <a:latin typeface="Arial" panose="020B0604020202020204" pitchFamily="34" charset="0"/>
        <a:ea typeface="+mn-ea"/>
        <a:cs typeface="Arial" panose="020B0604020202020204" pitchFamily="34" charset="0"/>
      </a:defRPr>
    </a:lvl3pPr>
    <a:lvl4pPr marL="277813" indent="0" algn="l" defTabSz="457200" rtl="0" eaLnBrk="1" latinLnBrk="0" hangingPunct="1">
      <a:tabLst/>
      <a:defRPr sz="1200" kern="1200">
        <a:solidFill>
          <a:srgbClr val="40474B"/>
        </a:solidFill>
        <a:latin typeface="Arial" panose="020B0604020202020204" pitchFamily="34" charset="0"/>
        <a:ea typeface="+mn-ea"/>
        <a:cs typeface="Arial" panose="020B0604020202020204" pitchFamily="34" charset="0"/>
      </a:defRPr>
    </a:lvl4pPr>
    <a:lvl5pPr marL="376238" indent="0" algn="l" defTabSz="457200" rtl="0" eaLnBrk="1" latinLnBrk="0" hangingPunct="1">
      <a:tabLst/>
      <a:defRPr sz="1200" kern="1200">
        <a:solidFill>
          <a:srgbClr val="40474B"/>
        </a:solidFill>
        <a:latin typeface="Arial" panose="020B0604020202020204" pitchFamily="34" charset="0"/>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4213"/>
            <a:ext cx="6211888" cy="3494087"/>
          </a:xfrm>
        </p:spPr>
      </p:sp>
      <p:sp>
        <p:nvSpPr>
          <p:cNvPr id="3" name="Notes Placeholder 2"/>
          <p:cNvSpPr>
            <a:spLocks noGrp="1"/>
          </p:cNvSpPr>
          <p:nvPr>
            <p:ph type="body" idx="1"/>
          </p:nvPr>
        </p:nvSpPr>
        <p:spPr/>
        <p:txBody>
          <a:bodyPr/>
          <a:lstStyle/>
          <a:p>
            <a:r>
              <a:rPr lang="en-US" sz="1200" dirty="0">
                <a:solidFill>
                  <a:srgbClr val="3F3F3F"/>
                </a:solidFill>
                <a:effectLst/>
                <a:latin typeface="Helvetica" pitchFamily="2" charset="0"/>
              </a:rPr>
              <a:t>Welcome, everyone! My name is [name] and I'm a [financial advisor] with [firm name].</a:t>
            </a:r>
          </a:p>
          <a:p>
            <a:endParaRPr lang="en-US" sz="1000" kern="1200" dirty="0">
              <a:latin typeface="Arial" panose="020B0604020202020204" pitchFamily="34" charset="0"/>
              <a:cs typeface="Arial" panose="020B0604020202020204" pitchFamily="34" charset="0"/>
            </a:endParaRPr>
          </a:p>
          <a:p>
            <a:r>
              <a:rPr lang="en-US" sz="1000" kern="1200" dirty="0">
                <a:latin typeface="Arial" panose="020B0604020202020204" pitchFamily="34" charset="0"/>
                <a:cs typeface="Arial" panose="020B0604020202020204" pitchFamily="34" charset="0"/>
              </a:rPr>
              <a:t>Today</a:t>
            </a:r>
            <a:r>
              <a:rPr lang="en-US" sz="1000" kern="1200" baseline="0" dirty="0">
                <a:latin typeface="Arial" panose="020B0604020202020204" pitchFamily="34" charset="0"/>
                <a:cs typeface="Arial" panose="020B0604020202020204" pitchFamily="34" charset="0"/>
              </a:rPr>
              <a:t> we’re going to talk about money management essentials — what are the key things to help you build a financially fit future?</a:t>
            </a:r>
          </a:p>
          <a:p>
            <a:endParaRPr lang="en-US" sz="1000" dirty="0">
              <a:latin typeface="Arial" panose="020B0604020202020204" pitchFamily="34" charset="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a:t>
            </a:fld>
            <a:endParaRPr lang="en-US" dirty="0"/>
          </a:p>
        </p:txBody>
      </p:sp>
    </p:spTree>
    <p:extLst>
      <p:ext uri="{BB962C8B-B14F-4D97-AF65-F5344CB8AC3E}">
        <p14:creationId xmlns:p14="http://schemas.microsoft.com/office/powerpoint/2010/main" val="343108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indent="0" eaLnBrk="0" fontAlgn="base" hangingPunct="0">
              <a:buFont typeface="Arial" panose="020B0604020202020204" pitchFamily="34" charset="0"/>
              <a:buNone/>
            </a:pPr>
            <a:r>
              <a:rPr lang="en-US" sz="1000" kern="1200" baseline="0" dirty="0">
                <a:solidFill>
                  <a:srgbClr val="40474B"/>
                </a:solidFill>
                <a:effectLst/>
                <a:latin typeface="Arial" panose="020B0604020202020204" pitchFamily="34" charset="0"/>
                <a:cs typeface="Arial" panose="020B0604020202020204" pitchFamily="34" charset="0"/>
              </a:rPr>
              <a:t>Before we move on to the next topic, I wanted to talk about investing for college. </a:t>
            </a:r>
          </a:p>
          <a:p>
            <a:pPr marL="0" indent="0" eaLnBrk="0" fontAlgn="base" hangingPunct="0">
              <a:buFont typeface="Arial" panose="020B0604020202020204" pitchFamily="34" charset="0"/>
              <a:buNone/>
            </a:pPr>
            <a:endParaRPr lang="en-US" sz="1000" kern="1200" baseline="0" dirty="0">
              <a:solidFill>
                <a:srgbClr val="40474B"/>
              </a:solidFill>
              <a:effectLst/>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1000" kern="1200" dirty="0">
                <a:solidFill>
                  <a:srgbClr val="40474B"/>
                </a:solidFill>
                <a:effectLst/>
                <a:latin typeface="Arial" panose="020B0604020202020204" pitchFamily="34" charset="0"/>
                <a:cs typeface="Arial" panose="020B0604020202020204" pitchFamily="34" charset="0"/>
              </a:rPr>
              <a:t>There are several tax-advantaged </a:t>
            </a:r>
            <a:r>
              <a:rPr lang="en-US" sz="1000" kern="1200" baseline="0" dirty="0">
                <a:solidFill>
                  <a:srgbClr val="40474B"/>
                </a:solidFill>
                <a:effectLst/>
                <a:latin typeface="Arial" panose="020B0604020202020204" pitchFamily="34" charset="0"/>
                <a:cs typeface="Arial" panose="020B0604020202020204" pitchFamily="34" charset="0"/>
              </a:rPr>
              <a:t>accounts for college funding, including 529 plans</a:t>
            </a:r>
            <a:r>
              <a:rPr lang="en-US" sz="1000" b="0" i="0" kern="1200" dirty="0">
                <a:solidFill>
                  <a:srgbClr val="40474B"/>
                </a:solidFill>
                <a:effectLst/>
                <a:latin typeface="Arial" panose="020B0604020202020204" pitchFamily="34" charset="0"/>
                <a:cs typeface="Arial" panose="020B0604020202020204" pitchFamily="34" charset="0"/>
              </a:rPr>
              <a:t>, which</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0" i="0" kern="1200" dirty="0">
                <a:solidFill>
                  <a:srgbClr val="40474B"/>
                </a:solidFill>
                <a:effectLst/>
                <a:latin typeface="Arial" panose="020B0604020202020204" pitchFamily="34" charset="0"/>
                <a:cs typeface="Arial" panose="020B0604020202020204" pitchFamily="34" charset="0"/>
              </a:rPr>
              <a:t>allow your investments to grow tax-deferred</a:t>
            </a:r>
            <a:r>
              <a:rPr lang="en-US" sz="1000" kern="1200" baseline="0" dirty="0">
                <a:solidFill>
                  <a:srgbClr val="40474B"/>
                </a:solidFill>
                <a:effectLst/>
                <a:latin typeface="Arial" panose="020B0604020202020204" pitchFamily="34" charset="0"/>
                <a:cs typeface="Arial" panose="020B0604020202020204" pitchFamily="34" charset="0"/>
              </a:rPr>
              <a:t>, th</a:t>
            </a:r>
            <a:r>
              <a:rPr lang="en-US" sz="1000" kern="1200" dirty="0">
                <a:solidFill>
                  <a:srgbClr val="40474B"/>
                </a:solidFill>
                <a:effectLst/>
                <a:latin typeface="Arial" panose="020B0604020202020204" pitchFamily="34" charset="0"/>
                <a:cs typeface="Arial" panose="020B0604020202020204" pitchFamily="34" charset="0"/>
              </a:rPr>
              <a:t>e Uniform Gifts or Transfers to Minors Act (UGMA or UTMA),</a:t>
            </a:r>
            <a:r>
              <a:rPr lang="en-US" sz="1000" kern="1200" baseline="0" dirty="0">
                <a:solidFill>
                  <a:srgbClr val="40474B"/>
                </a:solidFill>
                <a:effectLst/>
                <a:latin typeface="Arial" panose="020B0604020202020204" pitchFamily="34" charset="0"/>
                <a:cs typeface="Arial" panose="020B0604020202020204" pitchFamily="34" charset="0"/>
              </a:rPr>
              <a:t> or</a:t>
            </a:r>
            <a:r>
              <a:rPr lang="en-US" sz="1000" kern="1200" dirty="0">
                <a:solidFill>
                  <a:srgbClr val="40474B"/>
                </a:solidFill>
                <a:effectLst/>
                <a:latin typeface="Arial" panose="020B0604020202020204" pitchFamily="34" charset="0"/>
                <a:cs typeface="Arial" panose="020B0604020202020204" pitchFamily="34" charset="0"/>
              </a:rPr>
              <a:t> a Coverdell Education Savings </a:t>
            </a:r>
            <a:r>
              <a:rPr lang="en-US" sz="1000" b="0" kern="1200" dirty="0">
                <a:solidFill>
                  <a:srgbClr val="40474B"/>
                </a:solidFill>
                <a:effectLst/>
                <a:latin typeface="Arial" panose="020B0604020202020204" pitchFamily="34" charset="0"/>
                <a:cs typeface="Arial" panose="020B0604020202020204" pitchFamily="34" charset="0"/>
              </a:rPr>
              <a:t>Account (ESA).</a:t>
            </a:r>
            <a:r>
              <a:rPr lang="en-US" sz="1000" b="0" kern="1200" baseline="0" dirty="0">
                <a:solidFill>
                  <a:srgbClr val="40474B"/>
                </a:solidFill>
                <a:effectLst/>
                <a:latin typeface="Arial" panose="020B0604020202020204" pitchFamily="34" charset="0"/>
                <a:cs typeface="Arial" panose="020B0604020202020204" pitchFamily="34" charset="0"/>
              </a:rPr>
              <a:t> </a:t>
            </a:r>
            <a:r>
              <a:rPr lang="en-US" sz="1000" b="0" kern="1200" dirty="0">
                <a:solidFill>
                  <a:srgbClr val="40474B"/>
                </a:solidFill>
                <a:effectLst/>
                <a:latin typeface="Arial" panose="020B0604020202020204" pitchFamily="34" charset="0"/>
                <a:cs typeface="Arial" panose="020B0604020202020204" pitchFamily="34" charset="0"/>
              </a:rPr>
              <a:t>To learn more about</a:t>
            </a:r>
            <a:r>
              <a:rPr lang="en-US" sz="1000" b="0" kern="1200" baseline="0" dirty="0">
                <a:solidFill>
                  <a:srgbClr val="40474B"/>
                </a:solidFill>
                <a:effectLst/>
                <a:latin typeface="Arial" panose="020B0604020202020204" pitchFamily="34" charset="0"/>
                <a:cs typeface="Arial" panose="020B0604020202020204" pitchFamily="34" charset="0"/>
              </a:rPr>
              <a:t> these options</a:t>
            </a:r>
            <a:r>
              <a:rPr lang="en-US" sz="1000" b="0" kern="1200" dirty="0">
                <a:solidFill>
                  <a:srgbClr val="40474B"/>
                </a:solidFill>
                <a:effectLst/>
                <a:latin typeface="Arial" panose="020B0604020202020204" pitchFamily="34" charset="0"/>
                <a:cs typeface="Arial" panose="020B0604020202020204" pitchFamily="34" charset="0"/>
              </a:rPr>
              <a:t>, Transamerica has a great brochure available. You can also </a:t>
            </a:r>
            <a:r>
              <a:rPr lang="en-US" sz="1000" b="0" kern="1200" baseline="0" dirty="0">
                <a:solidFill>
                  <a:srgbClr val="40474B"/>
                </a:solidFill>
                <a:effectLst/>
                <a:latin typeface="Arial" panose="020B0604020202020204" pitchFamily="34" charset="0"/>
                <a:cs typeface="Arial" panose="020B0604020202020204" pitchFamily="34" charset="0"/>
              </a:rPr>
              <a:t>speak </a:t>
            </a:r>
            <a:r>
              <a:rPr lang="en-US" sz="1000" kern="1200" baseline="0" dirty="0">
                <a:solidFill>
                  <a:srgbClr val="40474B"/>
                </a:solidFill>
                <a:effectLst/>
                <a:latin typeface="Arial" panose="020B0604020202020204" pitchFamily="34" charset="0"/>
                <a:cs typeface="Arial" panose="020B0604020202020204" pitchFamily="34" charset="0"/>
              </a:rPr>
              <a:t>with </a:t>
            </a:r>
            <a:r>
              <a:rPr lang="en-US" sz="1000" b="0" kern="1200" baseline="0" dirty="0">
                <a:solidFill>
                  <a:srgbClr val="40474B"/>
                </a:solidFill>
                <a:effectLst/>
                <a:latin typeface="Arial" panose="020B0604020202020204" pitchFamily="34" charset="0"/>
                <a:cs typeface="Arial" panose="020B0604020202020204" pitchFamily="34" charset="0"/>
              </a:rPr>
              <a:t>a financial professional </a:t>
            </a:r>
            <a:r>
              <a:rPr lang="en-US" sz="1000" kern="1200" baseline="0" dirty="0">
                <a:solidFill>
                  <a:srgbClr val="40474B"/>
                </a:solidFill>
                <a:effectLst/>
                <a:latin typeface="Arial" panose="020B0604020202020204" pitchFamily="34" charset="0"/>
                <a:cs typeface="Arial" panose="020B0604020202020204" pitchFamily="34" charset="0"/>
              </a:rPr>
              <a:t>or your child’s guidance counselor.</a:t>
            </a:r>
            <a:endParaRPr lang="en-US" sz="1000" b="0" kern="1200" baseline="0" dirty="0">
              <a:solidFill>
                <a:srgbClr val="40474B"/>
              </a:solidFill>
              <a:effectLst/>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sz="1000" kern="1200" baseline="0" dirty="0">
              <a:solidFill>
                <a:srgbClr val="40474B"/>
              </a:solidFill>
              <a:effectLst/>
              <a:latin typeface="Arial" panose="020B0604020202020204" pitchFamily="34" charset="0"/>
              <a:cs typeface="Arial" panose="020B0604020202020204" pitchFamily="34" charset="0"/>
            </a:endParaRPr>
          </a:p>
          <a:p>
            <a:pPr marL="0" indent="0" eaLnBrk="0" fontAlgn="base" hangingPunct="0">
              <a:buFont typeface="Arial" panose="020B0604020202020204" pitchFamily="34" charset="0"/>
              <a:buNone/>
            </a:pPr>
            <a:r>
              <a:rPr lang="en-US" sz="1000" kern="1200" baseline="0" dirty="0">
                <a:solidFill>
                  <a:srgbClr val="40474B"/>
                </a:solidFill>
                <a:effectLst/>
                <a:latin typeface="Arial" panose="020B0604020202020204" pitchFamily="34" charset="0"/>
                <a:cs typeface="Arial" panose="020B0604020202020204" pitchFamily="34" charset="0"/>
              </a:rPr>
              <a:t>Having both a savings account and college investing plan could be the right mix for your family to help you prepare for college </a:t>
            </a:r>
            <a:r>
              <a:rPr lang="en-US" sz="1000" b="0" kern="1200" baseline="0" dirty="0">
                <a:solidFill>
                  <a:srgbClr val="40474B"/>
                </a:solidFill>
                <a:effectLst/>
                <a:latin typeface="Arial" panose="020B0604020202020204" pitchFamily="34" charset="0"/>
                <a:cs typeface="Arial" panose="020B0604020202020204" pitchFamily="34" charset="0"/>
              </a:rPr>
              <a:t>expenses. And you can teach your child about saving and investing along the way! </a:t>
            </a:r>
          </a:p>
          <a:p>
            <a:pPr marL="0" indent="0" eaLnBrk="0" fontAlgn="base" hangingPunct="0">
              <a:buFont typeface="Arial" panose="020B0604020202020204" pitchFamily="34" charset="0"/>
              <a:buNone/>
            </a:pPr>
            <a:endParaRPr lang="en-US" sz="1000" kern="1200" baseline="0" dirty="0">
              <a:solidFill>
                <a:srgbClr val="40474B"/>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8629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5" y="4421188"/>
            <a:ext cx="5816820" cy="4189412"/>
          </a:xfrm>
        </p:spPr>
        <p:txBody>
          <a:bodyPr/>
          <a:lstStyle/>
          <a:p>
            <a:r>
              <a:rPr lang="en-US" sz="1000" dirty="0">
                <a:solidFill>
                  <a:srgbClr val="40474B"/>
                </a:solidFill>
                <a:latin typeface="Arial" panose="020B0604020202020204" pitchFamily="34" charset="0"/>
                <a:cs typeface="Arial" panose="020B0604020202020204" pitchFamily="34" charset="0"/>
              </a:rPr>
              <a:t>Now that we have our savings priorities established, you may be wondering how to keep track of it all. That’s where budgeting comes in. Over the next few minutes, here’s what we’ll cover:</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[Review bullets]</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2197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0474B"/>
                </a:solidFill>
                <a:latin typeface="Arial" panose="020B0604020202020204" pitchFamily="34" charset="0"/>
                <a:cs typeface="Arial" panose="020B0604020202020204" pitchFamily="34" charset="0"/>
              </a:rPr>
              <a:t>A good place to start may be to examine your essential and discretionary spending</a:t>
            </a:r>
            <a:r>
              <a:rPr lang="en-US" sz="1000" baseline="0" dirty="0">
                <a:solidFill>
                  <a:srgbClr val="40474B"/>
                </a:solidFill>
                <a:latin typeface="Arial" panose="020B0604020202020204" pitchFamily="34" charset="0"/>
                <a:cs typeface="Arial" panose="020B0604020202020204" pitchFamily="34" charset="0"/>
              </a:rPr>
              <a: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the things you absolutely need versus the things enjoy, but can live without.</a:t>
            </a:r>
            <a:endParaRPr lang="en-US" sz="1000" dirty="0">
              <a:solidFill>
                <a:srgbClr val="40474B"/>
              </a:solidFill>
              <a:latin typeface="Arial" panose="020B0604020202020204" pitchFamily="34" charset="0"/>
              <a:cs typeface="Arial" panose="020B0604020202020204" pitchFamily="34" charset="0"/>
            </a:endParaRPr>
          </a:p>
          <a:p>
            <a:endParaRPr lang="en-US" sz="1000" dirty="0">
              <a:solidFill>
                <a:srgbClr val="40474B"/>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0474B"/>
                </a:solidFill>
                <a:latin typeface="Arial" panose="020B0604020202020204" pitchFamily="34" charset="0"/>
                <a:cs typeface="Arial" panose="020B0604020202020204" pitchFamily="34" charset="0"/>
              </a:rPr>
              <a:t>Here are some examples. Paying your rent</a:t>
            </a:r>
            <a:r>
              <a:rPr lang="en-US" sz="1000" baseline="0" dirty="0">
                <a:solidFill>
                  <a:srgbClr val="40474B"/>
                </a:solidFill>
                <a:latin typeface="Arial" panose="020B0604020202020204" pitchFamily="34" charset="0"/>
                <a:cs typeface="Arial" panose="020B0604020202020204" pitchFamily="34" charset="0"/>
              </a:rPr>
              <a:t> or mortgage </a:t>
            </a:r>
            <a:r>
              <a:rPr lang="en-US" sz="1000" dirty="0">
                <a:solidFill>
                  <a:srgbClr val="40474B"/>
                </a:solidFill>
                <a:latin typeface="Arial" panose="020B0604020202020204" pitchFamily="34" charset="0"/>
                <a:cs typeface="Arial" panose="020B0604020202020204" pitchFamily="34" charset="0"/>
              </a:rPr>
              <a:t>is essential,</a:t>
            </a:r>
            <a:r>
              <a:rPr lang="en-US" sz="1000" baseline="0" dirty="0">
                <a:solidFill>
                  <a:srgbClr val="40474B"/>
                </a:solidFill>
                <a:latin typeface="Arial" panose="020B0604020202020204" pitchFamily="34" charset="0"/>
                <a:cs typeface="Arial" panose="020B0604020202020204" pitchFamily="34" charset="0"/>
              </a:rPr>
              <a:t> along with any car payments or other transportation costs, insurance, savings and of course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your retirement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latin typeface="Arial" panose="020B0604020202020204" pitchFamily="34" charset="0"/>
                <a:cs typeface="Arial" panose="020B0604020202020204" pitchFamily="34" charset="0"/>
              </a:rPr>
              <a:t>Discretionary expenses are what you can afford </a:t>
            </a:r>
            <a:r>
              <a:rPr lang="en-US" sz="1000" b="1" baseline="0" dirty="0">
                <a:solidFill>
                  <a:srgbClr val="40474B"/>
                </a:solidFill>
                <a:latin typeface="Arial" panose="020B0604020202020204" pitchFamily="34" charset="0"/>
                <a:cs typeface="Arial" panose="020B0604020202020204" pitchFamily="34" charset="0"/>
              </a:rPr>
              <a:t>after</a:t>
            </a:r>
            <a:r>
              <a:rPr lang="en-US" sz="1000" b="0" baseline="0" dirty="0">
                <a:solidFill>
                  <a:srgbClr val="40474B"/>
                </a:solidFill>
                <a:latin typeface="Arial" panose="020B0604020202020204" pitchFamily="34" charset="0"/>
                <a:cs typeface="Arial" panose="020B0604020202020204" pitchFamily="34" charset="0"/>
              </a:rPr>
              <a:t> all the essential expenses are met. See electronics? Yes, it’s important to have a working phone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baseline="0" dirty="0">
                <a:solidFill>
                  <a:srgbClr val="40474B"/>
                </a:solidFill>
                <a:latin typeface="Arial" panose="020B0604020202020204" pitchFamily="34" charset="0"/>
                <a:cs typeface="Arial" panose="020B0604020202020204" pitchFamily="34" charset="0"/>
              </a:rPr>
              <a:t> but it’s not essential to get a new one every year. </a:t>
            </a:r>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6208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how should  you divvy up essential expenses, non-essential expenses, and your savings.</a:t>
            </a:r>
          </a:p>
          <a:p>
            <a:endParaRPr lang="en-US" sz="1000" dirty="0"/>
          </a:p>
          <a:p>
            <a:r>
              <a:rPr lang="en-US" sz="1000" dirty="0"/>
              <a:t>While it’s not a hard and fast rule, 50-30-20 concept has become widely accepted as a good starting point. It recommends putting 50 percent of your income toward essential expenses, 30 percent toward non-essential expenses, and 20 percent into your savings.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B6852-38DE-43A3-B7D7-DE7B163ED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83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4" y="4421188"/>
            <a:ext cx="5833879" cy="4189412"/>
          </a:xfrm>
        </p:spPr>
        <p:txBody>
          <a:bodyPr/>
          <a:lstStyle/>
          <a:p>
            <a:r>
              <a:rPr lang="en-US" sz="1000" b="1" baseline="0" dirty="0">
                <a:solidFill>
                  <a:srgbClr val="40474B"/>
                </a:solidFill>
                <a:latin typeface="Arial" panose="020B0604020202020204" pitchFamily="34" charset="0"/>
                <a:cs typeface="Arial" panose="020B0604020202020204" pitchFamily="34" charset="0"/>
              </a:rPr>
              <a:t>FOR PLANS WITHOUT AN HSA</a:t>
            </a:r>
          </a:p>
          <a:p>
            <a:endParaRPr lang="en-US" sz="1000" baseline="0" dirty="0">
              <a:solidFill>
                <a:srgbClr val="40474B"/>
              </a:solidFill>
              <a:latin typeface="Arial" panose="020B0604020202020204" pitchFamily="34" charset="0"/>
              <a:cs typeface="Arial" panose="020B0604020202020204" pitchFamily="34" charset="0"/>
            </a:endParaRPr>
          </a:p>
          <a:p>
            <a:r>
              <a:rPr lang="en-US" sz="1000" baseline="0" dirty="0">
                <a:solidFill>
                  <a:srgbClr val="40474B"/>
                </a:solidFill>
                <a:latin typeface="Arial" panose="020B0604020202020204" pitchFamily="34" charset="0"/>
                <a:cs typeface="Arial" panose="020B0604020202020204" pitchFamily="34" charset="0"/>
              </a:rPr>
              <a:t>Thankfully you can automate most saving and investing methods, so they become built into your budget and you don’t have to think about it as much. Consider these automated strategies:</a:t>
            </a:r>
          </a:p>
          <a:p>
            <a:pPr marL="133224" lvl="1" indent="0">
              <a:buNone/>
            </a:pPr>
            <a:endParaRPr lang="en-US" sz="1000" dirty="0">
              <a:solidFill>
                <a:srgbClr val="40474B"/>
              </a:solidFill>
              <a:latin typeface="Arial" panose="020B0604020202020204" pitchFamily="34" charset="0"/>
              <a:cs typeface="Arial" panose="020B0604020202020204" pitchFamily="34" charset="0"/>
            </a:endParaRP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Emergency fund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Set up automatic transfers from checking to an emergency savings account</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Short-term goals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Set up automatic transfers from checking to a second savings account </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Paying off debt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You may not think of paying off debt as a way to save, but by paying down debt, you’re simultaneously boosting</a:t>
            </a:r>
            <a:r>
              <a:rPr lang="en-US" sz="1000" baseline="0" dirty="0">
                <a:solidFill>
                  <a:srgbClr val="40474B"/>
                </a:solidFill>
                <a:latin typeface="Arial" panose="020B0604020202020204" pitchFamily="34" charset="0"/>
                <a:cs typeface="Arial" panose="020B0604020202020204" pitchFamily="34" charset="0"/>
              </a:rPr>
              <a:t> your financial record. M</a:t>
            </a:r>
            <a:r>
              <a:rPr lang="en-US" sz="1000" dirty="0">
                <a:solidFill>
                  <a:srgbClr val="40474B"/>
                </a:solidFill>
                <a:latin typeface="Arial" panose="020B0604020202020204" pitchFamily="34" charset="0"/>
                <a:cs typeface="Arial" panose="020B0604020202020204" pitchFamily="34" charset="0"/>
              </a:rPr>
              <a:t>ost loans have automatic payment options </a:t>
            </a:r>
          </a:p>
          <a:p>
            <a:pPr marL="138113" marR="0" lvl="1"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b="1" dirty="0">
                <a:solidFill>
                  <a:srgbClr val="40474B"/>
                </a:solidFill>
                <a:latin typeface="Arial" panose="020B0604020202020204" pitchFamily="34" charset="0"/>
                <a:cs typeface="Arial" panose="020B0604020202020204" pitchFamily="34" charset="0"/>
              </a:rPr>
              <a:t>College plans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Tax-advantaged college investment</a:t>
            </a:r>
            <a:r>
              <a:rPr lang="en-US" sz="1000" baseline="0" dirty="0">
                <a:solidFill>
                  <a:srgbClr val="40474B"/>
                </a:solidFill>
                <a:latin typeface="Arial" panose="020B0604020202020204" pitchFamily="34" charset="0"/>
                <a:cs typeface="Arial" panose="020B0604020202020204" pitchFamily="34" charset="0"/>
              </a:rPr>
              <a:t> plans</a:t>
            </a:r>
            <a:r>
              <a:rPr lang="en-US" sz="1000" dirty="0">
                <a:solidFill>
                  <a:srgbClr val="40474B"/>
                </a:solidFill>
                <a:latin typeface="Arial" panose="020B0604020202020204" pitchFamily="34" charset="0"/>
                <a:cs typeface="Arial" panose="020B0604020202020204" pitchFamily="34" charset="0"/>
              </a:rPr>
              <a:t> have automated contributions  </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Employer-sponsored retirement plans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Your workplace retirement account has automatic contributions </a:t>
            </a:r>
          </a:p>
          <a:p>
            <a:pPr marL="138113" marR="0" lvl="1"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b="1" dirty="0">
                <a:solidFill>
                  <a:srgbClr val="40474B"/>
                </a:solidFill>
                <a:latin typeface="Arial" panose="020B0604020202020204" pitchFamily="34" charset="0"/>
                <a:cs typeface="Arial" panose="020B0604020202020204" pitchFamily="34" charset="0"/>
              </a:rPr>
              <a:t>Individual retirement plans (IRAs)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a:t>
            </a:r>
            <a:r>
              <a:rPr lang="en-US" sz="1000" dirty="0">
                <a:solidFill>
                  <a:srgbClr val="40474B"/>
                </a:solidFill>
                <a:effectLst/>
                <a:latin typeface="Arial" panose="020B0604020202020204" pitchFamily="34" charset="0"/>
                <a:cs typeface="Arial" panose="020B0604020202020204" pitchFamily="34" charset="0"/>
              </a:rPr>
              <a:t>IRAs can give you more flexible investment options and a [$6,000] contribution limit (on top of your employer plan)</a:t>
            </a:r>
          </a:p>
          <a:p>
            <a:pPr marL="7938" lvl="1" indent="0">
              <a:buNone/>
            </a:pPr>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After saving and investing becomes automated, the rest of your budget is split between other essential and discretionary expenses.</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2474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4" y="4421188"/>
            <a:ext cx="5833879" cy="41894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baseline="0" dirty="0">
                <a:solidFill>
                  <a:srgbClr val="40474B"/>
                </a:solidFill>
                <a:latin typeface="Arial" panose="020B0604020202020204" pitchFamily="34" charset="0"/>
                <a:cs typeface="Arial" panose="020B0604020202020204" pitchFamily="34" charset="0"/>
              </a:rPr>
              <a:t>FOR PLANS WITH AN HSA</a:t>
            </a:r>
          </a:p>
          <a:p>
            <a:endParaRPr lang="en-US" sz="1000" baseline="0" dirty="0">
              <a:solidFill>
                <a:srgbClr val="40474B"/>
              </a:solidFill>
              <a:latin typeface="Arial" panose="020B0604020202020204" pitchFamily="34" charset="0"/>
              <a:cs typeface="Arial" panose="020B0604020202020204" pitchFamily="34" charset="0"/>
            </a:endParaRPr>
          </a:p>
          <a:p>
            <a:r>
              <a:rPr lang="en-US" sz="1000" baseline="0" dirty="0">
                <a:solidFill>
                  <a:srgbClr val="40474B"/>
                </a:solidFill>
                <a:latin typeface="Arial" panose="020B0604020202020204" pitchFamily="34" charset="0"/>
                <a:cs typeface="Arial" panose="020B0604020202020204" pitchFamily="34" charset="0"/>
              </a:rPr>
              <a:t>Thankfully you can automate most saving and investing methods, so they become built into your budget and you don’t have to think about it as much. Consider these automated strategies:</a:t>
            </a:r>
          </a:p>
          <a:p>
            <a:pPr marL="133224" lvl="1" indent="0">
              <a:buNone/>
            </a:pPr>
            <a:endParaRPr lang="en-US" sz="1000" dirty="0">
              <a:solidFill>
                <a:srgbClr val="40474B"/>
              </a:solidFill>
              <a:latin typeface="Arial" panose="020B0604020202020204" pitchFamily="34" charset="0"/>
              <a:cs typeface="Arial" panose="020B0604020202020204" pitchFamily="34" charset="0"/>
            </a:endParaRP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Emergency fund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Set up automatic transfers from checking to an emergency savings account</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Short-term goals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Set up automatic transfers from checking to a second savings account </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Paying off debt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You may not think of paying off debt as a way to save, but by paying down debt, you’re simultaneously boosting</a:t>
            </a:r>
            <a:r>
              <a:rPr lang="en-US" sz="1000" baseline="0" dirty="0">
                <a:solidFill>
                  <a:srgbClr val="40474B"/>
                </a:solidFill>
                <a:latin typeface="Arial" panose="020B0604020202020204" pitchFamily="34" charset="0"/>
                <a:cs typeface="Arial" panose="020B0604020202020204" pitchFamily="34" charset="0"/>
              </a:rPr>
              <a:t> your financial record. M</a:t>
            </a:r>
            <a:r>
              <a:rPr lang="en-US" sz="1000" dirty="0">
                <a:solidFill>
                  <a:srgbClr val="40474B"/>
                </a:solidFill>
                <a:latin typeface="Arial" panose="020B0604020202020204" pitchFamily="34" charset="0"/>
                <a:cs typeface="Arial" panose="020B0604020202020204" pitchFamily="34" charset="0"/>
              </a:rPr>
              <a:t>ost loans have automatic payment options </a:t>
            </a:r>
          </a:p>
          <a:p>
            <a:pPr marL="138113" marR="0" lvl="1"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b="1" dirty="0">
                <a:solidFill>
                  <a:srgbClr val="40474B"/>
                </a:solidFill>
                <a:latin typeface="Arial" panose="020B0604020202020204" pitchFamily="34" charset="0"/>
                <a:cs typeface="Arial" panose="020B0604020202020204" pitchFamily="34" charset="0"/>
              </a:rPr>
              <a:t>College plans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Tax-advantaged college investment</a:t>
            </a:r>
            <a:r>
              <a:rPr lang="en-US" sz="1000" baseline="0" dirty="0">
                <a:solidFill>
                  <a:srgbClr val="40474B"/>
                </a:solidFill>
                <a:latin typeface="Arial" panose="020B0604020202020204" pitchFamily="34" charset="0"/>
                <a:cs typeface="Arial" panose="020B0604020202020204" pitchFamily="34" charset="0"/>
              </a:rPr>
              <a:t> plans</a:t>
            </a:r>
            <a:r>
              <a:rPr lang="en-US" sz="1000" dirty="0">
                <a:solidFill>
                  <a:srgbClr val="40474B"/>
                </a:solidFill>
                <a:latin typeface="Arial" panose="020B0604020202020204" pitchFamily="34" charset="0"/>
                <a:cs typeface="Arial" panose="020B0604020202020204" pitchFamily="34" charset="0"/>
              </a:rPr>
              <a:t> have automated contributions  </a:t>
            </a:r>
          </a:p>
          <a:p>
            <a:pPr marL="138113" lvl="1" indent="-128588">
              <a:buFont typeface="Arial" panose="020B0604020202020204" pitchFamily="34" charset="0"/>
              <a:buChar char="•"/>
            </a:pPr>
            <a:r>
              <a:rPr lang="en-US" sz="1000" b="1" dirty="0">
                <a:solidFill>
                  <a:srgbClr val="40474B"/>
                </a:solidFill>
                <a:latin typeface="Arial" panose="020B0604020202020204" pitchFamily="34" charset="0"/>
                <a:cs typeface="Arial" panose="020B0604020202020204" pitchFamily="34" charset="0"/>
              </a:rPr>
              <a:t>Employer-sponsored retirement plans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Your workplace retirement account has automatic contributions </a:t>
            </a:r>
          </a:p>
          <a:p>
            <a:pPr marL="138113" marR="0" lvl="1"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b="1" dirty="0">
                <a:solidFill>
                  <a:srgbClr val="40474B"/>
                </a:solidFill>
                <a:latin typeface="Arial" panose="020B0604020202020204" pitchFamily="34" charset="0"/>
                <a:cs typeface="Arial" panose="020B0604020202020204" pitchFamily="34" charset="0"/>
              </a:rPr>
              <a:t>Individual retirement plans (IRAs)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a:t>
            </a:r>
            <a:r>
              <a:rPr lang="en-US" sz="1000" dirty="0">
                <a:solidFill>
                  <a:srgbClr val="40474B"/>
                </a:solidFill>
                <a:effectLst/>
                <a:latin typeface="Arial" panose="020B0604020202020204" pitchFamily="34" charset="0"/>
                <a:cs typeface="Arial" panose="020B0604020202020204" pitchFamily="34" charset="0"/>
              </a:rPr>
              <a:t>IRAs can give you more flexible investment options and a $6,000 contribution limit (on top of your employer plan)</a:t>
            </a:r>
          </a:p>
          <a:p>
            <a:pPr marL="7938" lvl="1" indent="0">
              <a:buNone/>
            </a:pPr>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After saving and investing becomes automated, the rest of your budget is split between other essential and discretionary expenses.</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9877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rgbClr val="40474B"/>
                </a:solidFill>
                <a:latin typeface="Arial" panose="020B0604020202020204" pitchFamily="34" charset="0"/>
                <a:cs typeface="Arial" panose="020B0604020202020204" pitchFamily="34" charset="0"/>
              </a:rPr>
              <a:t>There are plenty of tools and resources to help you create and maintain a budget. Transamerica's Financial Wellness Center at </a:t>
            </a:r>
            <a:r>
              <a:rPr lang="en-US" sz="1000" b="1" dirty="0">
                <a:solidFill>
                  <a:srgbClr val="40474B"/>
                </a:solidFill>
                <a:latin typeface="Arial" panose="020B0604020202020204" pitchFamily="34" charset="0"/>
                <a:cs typeface="Arial" panose="020B0604020202020204" pitchFamily="34" charset="0"/>
              </a:rPr>
              <a:t>transamerica.com/portal/financial-wellness</a:t>
            </a:r>
            <a:r>
              <a:rPr lang="en-US" sz="1000" b="0" dirty="0">
                <a:solidFill>
                  <a:srgbClr val="40474B"/>
                </a:solidFill>
                <a:latin typeface="Arial" panose="020B0604020202020204" pitchFamily="34" charset="0"/>
                <a:cs typeface="Arial" panose="020B0604020202020204" pitchFamily="34" charset="0"/>
              </a:rPr>
              <a:t> is a great place to start. I would also e</a:t>
            </a:r>
            <a:r>
              <a:rPr lang="en-US" sz="1000" dirty="0">
                <a:solidFill>
                  <a:srgbClr val="40474B"/>
                </a:solidFill>
                <a:latin typeface="Arial" panose="020B0604020202020204" pitchFamily="34" charset="0"/>
                <a:cs typeface="Arial" panose="020B0604020202020204" pitchFamily="34" charset="0"/>
              </a:rPr>
              <a:t>ncourage </a:t>
            </a:r>
            <a:r>
              <a:rPr lang="en-US" sz="1000" b="0" dirty="0">
                <a:solidFill>
                  <a:srgbClr val="40474B"/>
                </a:solidFill>
                <a:latin typeface="Arial" panose="020B0604020202020204" pitchFamily="34" charset="0"/>
                <a:cs typeface="Arial" panose="020B0604020202020204" pitchFamily="34" charset="0"/>
              </a:rPr>
              <a:t>you to schedule a one-on-one appointment with a retirement planning consultant</a:t>
            </a:r>
            <a:r>
              <a:rPr lang="en-US" sz="1000" dirty="0">
                <a:solidFill>
                  <a:srgbClr val="40474B"/>
                </a:solidFill>
                <a:latin typeface="Arial" panose="020B0604020202020204" pitchFamily="34" charset="0"/>
                <a:cs typeface="Arial" panose="020B0604020202020204" pitchFamily="34" charset="0"/>
              </a:rPr>
              <a:t>, who can provide you with an easy-to-use budgeting worksheet that adds everything up for you. </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For those who enjoy using apps, there are plenty popular ones, including </a:t>
            </a:r>
            <a:r>
              <a:rPr lang="en-US" sz="1000" b="1" dirty="0">
                <a:solidFill>
                  <a:srgbClr val="40474B"/>
                </a:solidFill>
                <a:latin typeface="Arial" panose="020B0604020202020204" pitchFamily="34" charset="0"/>
                <a:cs typeface="Arial" panose="020B0604020202020204" pitchFamily="34" charset="0"/>
              </a:rPr>
              <a:t>Mint, PocketGuard, You Need a Budget, EveryDollar, Goodbudget, and Honeydue</a:t>
            </a:r>
            <a:r>
              <a:rPr lang="en-US" sz="1000" dirty="0">
                <a:solidFill>
                  <a:srgbClr val="40474B"/>
                </a:solidFill>
                <a:latin typeface="Arial" panose="020B0604020202020204" pitchFamily="34" charset="0"/>
                <a:cs typeface="Arial" panose="020B0604020202020204" pitchFamily="34" charset="0"/>
              </a:rPr>
              <a:t>. Most of these apps are free and provide different features that may fit your situation.</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For those who are a little more old school, there’s a “non-digital” budgeting trick some of you may be interested in. The envelope method uses actual envelopes to keep track of your cash. Label each envelope based on your spending needs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like groceries or transportation. Put what you think is enough cash into each envelope and you can only spend what's inside. </a:t>
            </a:r>
          </a:p>
          <a:p>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B5E336D-5138-4F47-858D-FA78D87F2E6A}" type="slidenum">
              <a:rPr lang="en-US" smtClean="0"/>
              <a:t>16</a:t>
            </a:fld>
            <a:endParaRPr lang="en-US" dirty="0"/>
          </a:p>
        </p:txBody>
      </p:sp>
    </p:spTree>
    <p:extLst>
      <p:ext uri="{BB962C8B-B14F-4D97-AF65-F5344CB8AC3E}">
        <p14:creationId xmlns:p14="http://schemas.microsoft.com/office/powerpoint/2010/main" val="185252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5" y="4421188"/>
            <a:ext cx="5717232" cy="4189412"/>
          </a:xfrm>
        </p:spPr>
        <p:txBody>
          <a:bodyPr/>
          <a:lstStyle/>
          <a:p>
            <a:r>
              <a:rPr lang="en-US" sz="1000" dirty="0">
                <a:solidFill>
                  <a:srgbClr val="40474B"/>
                </a:solidFill>
                <a:latin typeface="Arial" panose="020B0604020202020204" pitchFamily="34" charset="0"/>
                <a:cs typeface="Arial" panose="020B0604020202020204" pitchFamily="34" charset="0"/>
              </a:rPr>
              <a:t>Whatever method you use to stick to a budget</a:t>
            </a:r>
            <a:r>
              <a:rPr lang="en-US" sz="1000" baseline="0" dirty="0">
                <a:solidFill>
                  <a:srgbClr val="40474B"/>
                </a:solidFill>
                <a:latin typeface="Arial" panose="020B0604020202020204" pitchFamily="34" charset="0"/>
                <a:cs typeface="Arial" panose="020B0604020202020204" pitchFamily="34" charset="0"/>
              </a:rPr>
              <a:t>, consider this: </a:t>
            </a:r>
            <a:r>
              <a:rPr lang="en-US" sz="1000" dirty="0">
                <a:solidFill>
                  <a:srgbClr val="40474B"/>
                </a:solidFill>
                <a:latin typeface="Arial" panose="020B0604020202020204" pitchFamily="34" charset="0"/>
                <a:cs typeface="Arial" panose="020B0604020202020204" pitchFamily="34" charset="0"/>
              </a:rPr>
              <a:t>When you go shopping — especially for something not essential — how many hours of work it will take to earn what the item will cost? Then ask yourself: Is it really worth it? </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For example: If you want to buy a concert ticket and you earn $25/hour, the concert will require four hours of working,</a:t>
            </a:r>
            <a:r>
              <a:rPr lang="en-US" sz="1000" baseline="0" dirty="0">
                <a:solidFill>
                  <a:srgbClr val="40474B"/>
                </a:solidFill>
                <a:latin typeface="Arial" panose="020B0604020202020204" pitchFamily="34" charset="0"/>
                <a:cs typeface="Arial" panose="020B0604020202020204" pitchFamily="34" charset="0"/>
              </a:rPr>
              <a:t> which may be worth it. </a:t>
            </a:r>
            <a:r>
              <a:rPr lang="en-US" sz="1000" dirty="0">
                <a:solidFill>
                  <a:srgbClr val="40474B"/>
                </a:solidFill>
                <a:latin typeface="Arial" panose="020B0604020202020204" pitchFamily="34" charset="0"/>
                <a:cs typeface="Arial" panose="020B0604020202020204" pitchFamily="34" charset="0"/>
              </a:rPr>
              <a:t>If you want to take a $2,500 vacation and earn $25/hour, then the vacation will cost you 100 hours, or two and a half weeks of working.</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If it </a:t>
            </a:r>
            <a:r>
              <a:rPr lang="en-US" sz="1000" baseline="0" dirty="0">
                <a:solidFill>
                  <a:srgbClr val="40474B"/>
                </a:solidFill>
                <a:latin typeface="Arial" panose="020B0604020202020204" pitchFamily="34" charset="0"/>
                <a:cs typeface="Arial" panose="020B0604020202020204" pitchFamily="34" charset="0"/>
              </a:rPr>
              <a:t>seems worth it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vacations or hobbies </a:t>
            </a:r>
            <a:r>
              <a:rPr lang="en-US" sz="1000" b="0" baseline="0" dirty="0">
                <a:solidFill>
                  <a:srgbClr val="40474B"/>
                </a:solidFill>
                <a:latin typeface="Arial" panose="020B0604020202020204" pitchFamily="34" charset="0"/>
                <a:cs typeface="Arial" panose="020B0604020202020204" pitchFamily="34" charset="0"/>
              </a:rPr>
              <a:t>help provide balance in our lives</a:t>
            </a:r>
            <a:r>
              <a:rPr lang="en-US" sz="1000" b="1" baseline="0" dirty="0">
                <a:solidFill>
                  <a:srgbClr val="40474B"/>
                </a:solidFill>
                <a:latin typeface="Arial" panose="020B0604020202020204" pitchFamily="34" charset="0"/>
                <a:cs typeface="Arial" panose="020B0604020202020204" pitchFamily="34" charset="0"/>
              </a:rPr>
              <a: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then you’ll have to work toward the goal. Imagine how you’ll feel when you’ve saved enough to allow you to buy something you’ve really worked for. I’m guessing it’ll feel better than impulse spending.</a:t>
            </a:r>
            <a:endParaRPr lang="en-US" sz="1000" dirty="0">
              <a:solidFill>
                <a:srgbClr val="40474B"/>
              </a:solidFill>
              <a:latin typeface="Arial" panose="020B0604020202020204" pitchFamily="34" charset="0"/>
              <a:cs typeface="Arial" panose="020B0604020202020204" pitchFamily="34" charset="0"/>
            </a:endParaRPr>
          </a:p>
          <a:p>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523092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rPr>
              <a:t>Here are five quick budgeting takeaways to help you get started on the right foot.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rPr>
              <a:t>[Review bullet points]</a:t>
            </a:r>
          </a:p>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B6852-38DE-43A3-B7D7-DE7B163ED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47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Sometimes</a:t>
            </a:r>
            <a:r>
              <a:rPr lang="en-US" sz="1000" baseline="0" dirty="0">
                <a:latin typeface="Arial" panose="020B0604020202020204" pitchFamily="34" charset="0"/>
                <a:cs typeface="Arial" panose="020B0604020202020204" pitchFamily="34" charset="0"/>
              </a:rPr>
              <a:t> it would be nice to have a completely clean slate, right? Haven’t we all wished for a “reset” button at one point or another in our life? </a:t>
            </a:r>
          </a:p>
          <a:p>
            <a:endParaRPr lang="en-US" sz="1000" baseline="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Unfortunately, there isn’t a reset button. Focusing on the future and making smart financial choices today is terrific, but you also need to figure out how to manage your debt. It’s a balancing act.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8726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
        <p:nvSpPr>
          <p:cNvPr id="4" name="Slide Number Placeholder 3"/>
          <p:cNvSpPr>
            <a:spLocks noGrp="1"/>
          </p:cNvSpPr>
          <p:nvPr>
            <p:ph type="sldNum" sz="quarter" idx="5"/>
          </p:nvPr>
        </p:nvSpPr>
        <p:spPr/>
        <p:txBody>
          <a:bodyPr/>
          <a:lstStyle/>
          <a:p>
            <a:fld id="{AB5E336D-5138-4F47-858D-FA78D87F2E6A}" type="slidenum">
              <a:rPr lang="en-US" smtClean="0"/>
              <a:t>2</a:t>
            </a:fld>
            <a:endParaRPr lang="en-US" dirty="0"/>
          </a:p>
        </p:txBody>
      </p:sp>
    </p:spTree>
    <p:extLst>
      <p:ext uri="{BB962C8B-B14F-4D97-AF65-F5344CB8AC3E}">
        <p14:creationId xmlns:p14="http://schemas.microsoft.com/office/powerpoint/2010/main" val="165429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5916" y="4421189"/>
            <a:ext cx="5816820" cy="4189412"/>
          </a:xfrm>
        </p:spPr>
        <p:txBody>
          <a:bodyPr/>
          <a:lstStyle/>
          <a:p>
            <a:r>
              <a:rPr lang="en-US" sz="1000" kern="1200" dirty="0">
                <a:effectLst/>
                <a:latin typeface="Arial" panose="020B0604020202020204" pitchFamily="34" charset="0"/>
                <a:cs typeface="Arial" panose="020B0604020202020204" pitchFamily="34" charset="0"/>
              </a:rPr>
              <a:t>A basic definition of credit is it's your purchasing power. </a:t>
            </a:r>
          </a:p>
          <a:p>
            <a:pPr marL="133230" lvl="1" indent="0">
              <a:buNone/>
            </a:pPr>
            <a:endParaRPr lang="en-US" sz="1000" b="1" dirty="0">
              <a:latin typeface="Arial" panose="020B0604020202020204" pitchFamily="34" charset="0"/>
              <a:cs typeface="Arial" panose="020B0604020202020204" pitchFamily="34" charset="0"/>
            </a:endParaRPr>
          </a:p>
          <a:p>
            <a:pPr marL="9525" lvl="1">
              <a:buNone/>
            </a:pPr>
            <a:r>
              <a:rPr lang="en-US" sz="1000" b="1" dirty="0">
                <a:latin typeface="Arial" panose="020B0604020202020204" pitchFamily="34" charset="0"/>
                <a:cs typeface="Arial" panose="020B0604020202020204" pitchFamily="34" charset="0"/>
              </a:rPr>
              <a:t>Why does it matter? </a:t>
            </a:r>
            <a:endParaRPr lang="en-US" sz="1000" b="0" dirty="0">
              <a:latin typeface="Arial" panose="020B0604020202020204" pitchFamily="34" charset="0"/>
              <a:cs typeface="Arial" panose="020B0604020202020204" pitchFamily="34" charset="0"/>
            </a:endParaRPr>
          </a:p>
          <a:p>
            <a:pPr marL="9525" lvl="1">
              <a:buNone/>
            </a:pPr>
            <a:endParaRPr lang="en-US" sz="1000" b="0" dirty="0">
              <a:latin typeface="Arial" panose="020B0604020202020204" pitchFamily="34" charset="0"/>
              <a:cs typeface="Arial" panose="020B0604020202020204" pitchFamily="34" charset="0"/>
            </a:endParaRPr>
          </a:p>
          <a:p>
            <a:pPr marL="9525" lvl="1">
              <a:buNone/>
            </a:pPr>
            <a:r>
              <a:rPr lang="en-US" sz="1000" b="0" dirty="0">
                <a:latin typeface="Arial" panose="020B0604020202020204" pitchFamily="34" charset="0"/>
                <a:cs typeface="Arial" panose="020B0604020202020204" pitchFamily="34" charset="0"/>
              </a:rPr>
              <a:t>Your</a:t>
            </a:r>
            <a:r>
              <a:rPr lang="en-US" sz="1000" b="0" baseline="0" dirty="0">
                <a:latin typeface="Arial" panose="020B0604020202020204" pitchFamily="34" charset="0"/>
                <a:cs typeface="Arial" panose="020B0604020202020204" pitchFamily="34" charset="0"/>
              </a:rPr>
              <a:t> credit score </a:t>
            </a:r>
            <a:r>
              <a:rPr lang="en-US" sz="1000" dirty="0">
                <a:latin typeface="Arial" panose="020B0604020202020204" pitchFamily="34" charset="0"/>
                <a:cs typeface="Arial" panose="020B0604020202020204" pitchFamily="34" charset="0"/>
              </a:rPr>
              <a:t>impacts your ability to buy goods or services. It</a:t>
            </a:r>
            <a:r>
              <a:rPr lang="en-US" sz="1000" baseline="0" dirty="0">
                <a:latin typeface="Arial" panose="020B0604020202020204" pitchFamily="34" charset="0"/>
                <a:cs typeface="Arial" panose="020B0604020202020204" pitchFamily="34" charset="0"/>
              </a:rPr>
              <a:t> i</a:t>
            </a:r>
            <a:r>
              <a:rPr lang="en-US" sz="1000" dirty="0">
                <a:latin typeface="Arial" panose="020B0604020202020204" pitchFamily="34" charset="0"/>
                <a:cs typeface="Arial" panose="020B0604020202020204" pitchFamily="34" charset="0"/>
              </a:rPr>
              <a:t>mpacts your ability to get a loan. And</a:t>
            </a:r>
            <a:r>
              <a:rPr lang="en-US" sz="1000" baseline="0" dirty="0">
                <a:latin typeface="Arial" panose="020B0604020202020204" pitchFamily="34" charset="0"/>
                <a:cs typeface="Arial" panose="020B0604020202020204" pitchFamily="34" charset="0"/>
              </a:rPr>
              <a:t> e</a:t>
            </a:r>
            <a:r>
              <a:rPr lang="en-US" sz="1000" dirty="0">
                <a:latin typeface="Arial" panose="020B0604020202020204" pitchFamily="34" charset="0"/>
                <a:cs typeface="Arial" panose="020B0604020202020204" pitchFamily="34" charset="0"/>
              </a:rPr>
              <a:t>mployers and insurance companies may consider your credit when deciding</a:t>
            </a:r>
            <a:r>
              <a:rPr lang="en-US" sz="1000" baseline="0" dirty="0">
                <a:latin typeface="Arial" panose="020B0604020202020204" pitchFamily="34" charset="0"/>
                <a:cs typeface="Arial" panose="020B0604020202020204" pitchFamily="34" charset="0"/>
              </a:rPr>
              <a:t> whether </a:t>
            </a:r>
            <a:r>
              <a:rPr lang="en-US" sz="1000" dirty="0">
                <a:latin typeface="Arial" panose="020B0604020202020204" pitchFamily="34" charset="0"/>
                <a:cs typeface="Arial" panose="020B0604020202020204" pitchFamily="34" charset="0"/>
              </a:rPr>
              <a:t>to do business with you.</a:t>
            </a:r>
          </a:p>
          <a:p>
            <a:pPr algn="ct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4655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
        <p:nvSpPr>
          <p:cNvPr id="4" name="Slide Number Placeholder 3"/>
          <p:cNvSpPr>
            <a:spLocks noGrp="1"/>
          </p:cNvSpPr>
          <p:nvPr>
            <p:ph type="sldNum" sz="quarter" idx="5"/>
          </p:nvPr>
        </p:nvSpPr>
        <p:spPr/>
        <p:txBody>
          <a:bodyPr/>
          <a:lstStyle/>
          <a:p>
            <a:fld id="{AB5E336D-5138-4F47-858D-FA78D87F2E6A}" type="slidenum">
              <a:rPr lang="en-US" smtClean="0"/>
              <a:t>21</a:t>
            </a:fld>
            <a:endParaRPr lang="en-US" dirty="0"/>
          </a:p>
        </p:txBody>
      </p:sp>
    </p:spTree>
    <p:extLst>
      <p:ext uri="{BB962C8B-B14F-4D97-AF65-F5344CB8AC3E}">
        <p14:creationId xmlns:p14="http://schemas.microsoft.com/office/powerpoint/2010/main" val="1203822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effectLst/>
                <a:latin typeface="Arial" panose="020B0604020202020204" pitchFamily="34" charset="0"/>
                <a:cs typeface="Arial" panose="020B0604020202020204" pitchFamily="34" charset="0"/>
              </a:rPr>
              <a:t>FICO is the company that produces your credit score. </a:t>
            </a:r>
            <a:r>
              <a:rPr lang="en-US" sz="1000" kern="1200" dirty="0">
                <a:effectLst/>
                <a:latin typeface="Arial" panose="020B0604020202020204" pitchFamily="34" charset="0"/>
                <a:cs typeface="Arial" panose="020B0604020202020204" pitchFamily="34" charset="0"/>
              </a:rPr>
              <a:t>Scores range from 300 to 850, which is the highest FICO score you can obtain. Typically with most lenders, the higher your score, the more money you can borrow at a lower interest rate. </a:t>
            </a:r>
            <a:r>
              <a:rPr lang="en-US" sz="1000" b="0" i="0" kern="1200" baseline="0" dirty="0">
                <a:effectLst/>
                <a:latin typeface="Arial" panose="020B0604020202020204" pitchFamily="34" charset="0"/>
                <a:cs typeface="Arial" panose="020B0604020202020204" pitchFamily="34" charset="0"/>
              </a:rPr>
              <a:t>It gets its information from the three major credit reporting agencies, also known as credit bureaus: Equifax, Experian, and Transunion. The credit bureaus </a:t>
            </a:r>
            <a:r>
              <a:rPr lang="en-US" sz="1000" b="0" i="0" kern="1200" dirty="0">
                <a:effectLst/>
                <a:latin typeface="Arial" panose="020B0604020202020204" pitchFamily="34" charset="0"/>
                <a:cs typeface="Arial" panose="020B0604020202020204" pitchFamily="34" charset="0"/>
              </a:rPr>
              <a:t>collect information about where you live and work, how you pay your bills, whether or not you have been sued, arrested, or filed for bankruptcy. All of this information is combined in a credit report. </a:t>
            </a:r>
          </a:p>
          <a:p>
            <a:endParaRPr lang="en-US" sz="1000" b="0" i="0" kern="1200" dirty="0">
              <a:effectLst/>
              <a:latin typeface="Arial" panose="020B0604020202020204" pitchFamily="34" charset="0"/>
              <a:cs typeface="Arial" panose="020B0604020202020204" pitchFamily="34" charset="0"/>
            </a:endParaRPr>
          </a:p>
          <a:p>
            <a:r>
              <a:rPr lang="en-US" sz="1000" b="0" i="0" kern="1200" dirty="0">
                <a:effectLst/>
                <a:latin typeface="Arial" panose="020B0604020202020204" pitchFamily="34" charset="0"/>
                <a:cs typeface="Arial" panose="020B0604020202020204" pitchFamily="34" charset="0"/>
              </a:rPr>
              <a:t>Once every 12</a:t>
            </a:r>
            <a:r>
              <a:rPr lang="en-US" sz="1000" b="0" i="0" kern="1200" baseline="0" dirty="0">
                <a:effectLst/>
                <a:latin typeface="Arial" panose="020B0604020202020204" pitchFamily="34" charset="0"/>
                <a:cs typeface="Arial" panose="020B0604020202020204" pitchFamily="34" charset="0"/>
              </a:rPr>
              <a:t> months, </a:t>
            </a:r>
            <a:r>
              <a:rPr lang="en-US" sz="1000" b="0" i="0" kern="1200" dirty="0">
                <a:effectLst/>
                <a:latin typeface="Arial" panose="020B0604020202020204" pitchFamily="34" charset="0"/>
                <a:cs typeface="Arial" panose="020B0604020202020204" pitchFamily="34" charset="0"/>
              </a:rPr>
              <a:t>you are entitled to order</a:t>
            </a:r>
            <a:r>
              <a:rPr lang="en-US" sz="1000" b="0" i="0" kern="1200" baseline="0" dirty="0">
                <a:effectLst/>
                <a:latin typeface="Arial" panose="020B0604020202020204" pitchFamily="34" charset="0"/>
                <a:cs typeface="Arial" panose="020B0604020202020204" pitchFamily="34" charset="0"/>
              </a:rPr>
              <a:t> </a:t>
            </a:r>
            <a:r>
              <a:rPr lang="en-US" sz="1000" b="0" i="0" kern="1200" dirty="0">
                <a:effectLst/>
                <a:latin typeface="Arial" panose="020B0604020202020204" pitchFamily="34" charset="0"/>
                <a:cs typeface="Arial" panose="020B0604020202020204" pitchFamily="34" charset="0"/>
              </a:rPr>
              <a:t>a free copy of your credit report from each of the major credit</a:t>
            </a:r>
            <a:r>
              <a:rPr lang="en-US" sz="1000" b="0" i="0" kern="1200" baseline="0" dirty="0">
                <a:effectLst/>
                <a:latin typeface="Arial" panose="020B0604020202020204" pitchFamily="34" charset="0"/>
                <a:cs typeface="Arial" panose="020B0604020202020204" pitchFamily="34" charset="0"/>
              </a:rPr>
              <a:t> </a:t>
            </a:r>
            <a:r>
              <a:rPr lang="en-US" sz="1000" b="0" i="0" kern="1200" dirty="0">
                <a:effectLst/>
                <a:latin typeface="Arial" panose="020B0604020202020204" pitchFamily="34" charset="0"/>
                <a:cs typeface="Arial" panose="020B0604020202020204" pitchFamily="34" charset="0"/>
              </a:rPr>
              <a:t>bureaus through </a:t>
            </a:r>
            <a:r>
              <a:rPr lang="en-US" sz="1000" b="1" i="0" u="none" kern="120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AnnualCreditReport.com</a:t>
            </a:r>
            <a:r>
              <a:rPr lang="en-US" sz="1000" b="0" i="0" kern="1200" dirty="0">
                <a:effectLst/>
                <a:latin typeface="Arial" panose="020B0604020202020204" pitchFamily="34" charset="0"/>
                <a:cs typeface="Arial" panose="020B0604020202020204" pitchFamily="34" charset="0"/>
              </a:rPr>
              <a:t>. This is the only website government-authorized to provide you with free copies of your credit report.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22</a:t>
            </a:fld>
            <a:endParaRPr lang="en-US" dirty="0"/>
          </a:p>
        </p:txBody>
      </p:sp>
    </p:spTree>
    <p:extLst>
      <p:ext uri="{BB962C8B-B14F-4D97-AF65-F5344CB8AC3E}">
        <p14:creationId xmlns:p14="http://schemas.microsoft.com/office/powerpoint/2010/main" val="191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rgbClr val="40474B"/>
                </a:solidFill>
                <a:effectLst/>
                <a:latin typeface="Arial" panose="020B0604020202020204" pitchFamily="34" charset="0"/>
                <a:cs typeface="Arial" panose="020B0604020202020204" pitchFamily="34" charset="0"/>
              </a:rPr>
              <a:t>For most people, the credit score is composed of these factors:</a:t>
            </a:r>
          </a:p>
          <a:p>
            <a:br>
              <a:rPr lang="en-US" sz="1000" b="0" i="0" kern="1200" dirty="0">
                <a:solidFill>
                  <a:srgbClr val="40474B"/>
                </a:solidFill>
                <a:effectLst/>
                <a:latin typeface="Arial" panose="020B0604020202020204" pitchFamily="34" charset="0"/>
                <a:cs typeface="Arial" panose="020B0604020202020204" pitchFamily="34" charset="0"/>
              </a:rPr>
            </a:br>
            <a:r>
              <a:rPr lang="en-US" sz="1000" b="0" i="0" kern="1200" dirty="0">
                <a:solidFill>
                  <a:srgbClr val="40474B"/>
                </a:solidFill>
                <a:effectLst/>
                <a:latin typeface="Arial" panose="020B0604020202020204" pitchFamily="34" charset="0"/>
                <a:cs typeface="Arial" panose="020B0604020202020204" pitchFamily="34" charset="0"/>
              </a:rPr>
              <a:t>Payment History</a:t>
            </a:r>
            <a:r>
              <a:rPr lang="en-US" sz="1000" b="0" i="0" kern="1200" baseline="0" dirty="0">
                <a:solidFill>
                  <a:srgbClr val="40474B"/>
                </a:solidFill>
                <a:effectLst/>
                <a:latin typeface="Arial" panose="020B0604020202020204" pitchFamily="34" charset="0"/>
                <a:cs typeface="Arial" panose="020B0604020202020204" pitchFamily="34" charset="0"/>
              </a:rPr>
              <a:t> makes up about</a:t>
            </a:r>
            <a:r>
              <a:rPr lang="en-US" sz="1000" b="0" i="0" kern="1200" dirty="0">
                <a:solidFill>
                  <a:srgbClr val="40474B"/>
                </a:solidFill>
                <a:effectLst/>
                <a:latin typeface="Arial" panose="020B0604020202020204" pitchFamily="34" charset="0"/>
                <a:cs typeface="Arial" panose="020B0604020202020204" pitchFamily="34" charset="0"/>
              </a:rPr>
              <a:t> 35 percent of the score. This</a:t>
            </a:r>
            <a:r>
              <a:rPr lang="en-US" sz="1000" b="0" i="0" kern="1200" baseline="0" dirty="0">
                <a:solidFill>
                  <a:srgbClr val="40474B"/>
                </a:solidFill>
                <a:effectLst/>
                <a:latin typeface="Arial" panose="020B0604020202020204" pitchFamily="34" charset="0"/>
                <a:cs typeface="Arial" panose="020B0604020202020204" pitchFamily="34" charset="0"/>
              </a:rPr>
              <a:t> includes things like </a:t>
            </a:r>
            <a:r>
              <a:rPr lang="en-US" sz="1000" b="0" i="0" kern="1200" dirty="0">
                <a:solidFill>
                  <a:srgbClr val="40474B"/>
                </a:solidFill>
                <a:effectLst/>
                <a:latin typeface="Arial" panose="020B0604020202020204" pitchFamily="34" charset="0"/>
                <a:cs typeface="Arial" panose="020B0604020202020204" pitchFamily="34" charset="0"/>
              </a:rPr>
              <a:t>mortgage payments, car loans, and credit card</a:t>
            </a:r>
            <a:r>
              <a:rPr lang="en-US" sz="1000" b="0" i="0" kern="1200" baseline="0" dirty="0">
                <a:solidFill>
                  <a:srgbClr val="40474B"/>
                </a:solidFill>
                <a:effectLst/>
                <a:latin typeface="Arial" panose="020B0604020202020204" pitchFamily="34" charset="0"/>
                <a:cs typeface="Arial" panose="020B0604020202020204" pitchFamily="34" charset="0"/>
              </a:rPr>
              <a:t> payments. Whether you pay on time helps the credit bureaus </a:t>
            </a:r>
            <a:r>
              <a:rPr lang="en-US" sz="1000" b="0" i="0" kern="1200" dirty="0">
                <a:solidFill>
                  <a:srgbClr val="40474B"/>
                </a:solidFill>
                <a:effectLst/>
                <a:latin typeface="Arial" panose="020B0604020202020204" pitchFamily="34" charset="0"/>
                <a:cs typeface="Arial" panose="020B0604020202020204" pitchFamily="34" charset="0"/>
              </a:rPr>
              <a:t>determine how</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0" i="0" kern="1200" dirty="0">
                <a:solidFill>
                  <a:srgbClr val="40474B"/>
                </a:solidFill>
                <a:effectLst/>
                <a:latin typeface="Arial" panose="020B0604020202020204" pitchFamily="34" charset="0"/>
                <a:cs typeface="Arial" panose="020B0604020202020204" pitchFamily="34" charset="0"/>
              </a:rPr>
              <a:t>disciplined you are in repaying your debts.</a:t>
            </a:r>
            <a:r>
              <a:rPr lang="en-US" sz="1000" dirty="0">
                <a:solidFill>
                  <a:srgbClr val="40474B"/>
                </a:solidFill>
                <a:latin typeface="Arial" panose="020B0604020202020204" pitchFamily="34" charset="0"/>
                <a:cs typeface="Arial" panose="020B0604020202020204" pitchFamily="34" charset="0"/>
              </a:rPr>
              <a:t> </a:t>
            </a:r>
            <a:br>
              <a:rPr lang="en-US" sz="1000" dirty="0">
                <a:solidFill>
                  <a:srgbClr val="40474B"/>
                </a:solidFill>
                <a:latin typeface="Arial" panose="020B0604020202020204" pitchFamily="34" charset="0"/>
                <a:cs typeface="Arial" panose="020B0604020202020204" pitchFamily="34" charset="0"/>
              </a:rPr>
            </a:br>
            <a:br>
              <a:rPr lang="en-US" sz="1000" b="0" i="0" kern="1200" dirty="0">
                <a:solidFill>
                  <a:srgbClr val="40474B"/>
                </a:solidFill>
                <a:effectLst/>
                <a:latin typeface="Arial" panose="020B0604020202020204" pitchFamily="34" charset="0"/>
                <a:cs typeface="Arial" panose="020B0604020202020204" pitchFamily="34" charset="0"/>
              </a:rPr>
            </a:br>
            <a:r>
              <a:rPr lang="en-US" sz="1000" b="0" i="0" kern="1200" dirty="0">
                <a:solidFill>
                  <a:srgbClr val="40474B"/>
                </a:solidFill>
                <a:effectLst/>
                <a:latin typeface="Arial" panose="020B0604020202020204" pitchFamily="34" charset="0"/>
                <a:cs typeface="Arial" panose="020B0604020202020204" pitchFamily="34" charset="0"/>
              </a:rPr>
              <a:t>Amounts Owed</a:t>
            </a:r>
            <a:r>
              <a:rPr lang="en-US" sz="1000" b="0" i="0" kern="1200" baseline="0" dirty="0">
                <a:solidFill>
                  <a:srgbClr val="40474B"/>
                </a:solidFill>
                <a:effectLst/>
                <a:latin typeface="Arial" panose="020B0604020202020204" pitchFamily="34" charset="0"/>
                <a:cs typeface="Arial" panose="020B0604020202020204" pitchFamily="34" charset="0"/>
              </a:rPr>
              <a:t> makes up about 30 percent of the score. This isn’t just about how large your debt may be, but also considers how many different debts you have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one credit card balance or ten, for example. </a:t>
            </a:r>
          </a:p>
          <a:p>
            <a:br>
              <a:rPr lang="en-US" sz="1000" b="0" i="0" kern="1200" dirty="0">
                <a:solidFill>
                  <a:srgbClr val="40474B"/>
                </a:solidFill>
                <a:effectLst/>
                <a:latin typeface="Arial" panose="020B0604020202020204" pitchFamily="34" charset="0"/>
                <a:cs typeface="Arial" panose="020B0604020202020204" pitchFamily="34" charset="0"/>
              </a:rPr>
            </a:br>
            <a:r>
              <a:rPr lang="en-US" sz="1000" b="0" i="0" kern="1200" dirty="0">
                <a:solidFill>
                  <a:srgbClr val="40474B"/>
                </a:solidFill>
                <a:effectLst/>
                <a:latin typeface="Arial" panose="020B0604020202020204" pitchFamily="34" charset="0"/>
                <a:cs typeface="Arial" panose="020B0604020202020204" pitchFamily="34" charset="0"/>
              </a:rPr>
              <a:t>Length of Credit History makes</a:t>
            </a:r>
            <a:r>
              <a:rPr lang="en-US" sz="1000" b="0" i="0" kern="1200" baseline="0" dirty="0">
                <a:solidFill>
                  <a:srgbClr val="40474B"/>
                </a:solidFill>
                <a:effectLst/>
                <a:latin typeface="Arial" panose="020B0604020202020204" pitchFamily="34" charset="0"/>
                <a:cs typeface="Arial" panose="020B0604020202020204" pitchFamily="34" charset="0"/>
              </a:rPr>
              <a:t> up about 15 percent of the score. </a:t>
            </a:r>
            <a:r>
              <a:rPr lang="en-US" sz="1000" b="0" i="0" kern="1200" dirty="0">
                <a:solidFill>
                  <a:srgbClr val="40474B"/>
                </a:solidFill>
                <a:effectLst/>
                <a:latin typeface="Arial" panose="020B0604020202020204" pitchFamily="34" charset="0"/>
                <a:cs typeface="Arial" panose="020B0604020202020204" pitchFamily="34" charset="0"/>
              </a:rPr>
              <a:t>Experience is important because both good and bad habits evolve with time.</a:t>
            </a:r>
            <a:r>
              <a:rPr lang="en-US" sz="1000" b="0" i="0" kern="1200" baseline="0" dirty="0">
                <a:solidFill>
                  <a:srgbClr val="40474B"/>
                </a:solidFill>
                <a:effectLst/>
                <a:latin typeface="Arial" panose="020B0604020202020204" pitchFamily="34" charset="0"/>
                <a:cs typeface="Arial" panose="020B0604020202020204" pitchFamily="34" charset="0"/>
              </a:rPr>
              <a:t> L</a:t>
            </a:r>
            <a:r>
              <a:rPr lang="en-US" sz="1000" b="0" i="0" kern="1200" dirty="0">
                <a:solidFill>
                  <a:srgbClr val="40474B"/>
                </a:solidFill>
                <a:effectLst/>
                <a:latin typeface="Arial" panose="020B0604020202020204" pitchFamily="34" charset="0"/>
                <a:cs typeface="Arial" panose="020B0604020202020204" pitchFamily="34" charset="0"/>
              </a:rPr>
              <a:t>onger track records</a:t>
            </a:r>
            <a:r>
              <a:rPr lang="en-US" sz="1000" b="0" i="0" kern="1200" baseline="0" dirty="0">
                <a:solidFill>
                  <a:srgbClr val="40474B"/>
                </a:solidFill>
                <a:effectLst/>
                <a:latin typeface="Arial" panose="020B0604020202020204" pitchFamily="34" charset="0"/>
                <a:cs typeface="Arial" panose="020B0604020202020204" pitchFamily="34" charset="0"/>
              </a:rPr>
              <a:t> will give the credit bureaus a </a:t>
            </a:r>
            <a:r>
              <a:rPr lang="en-US" sz="1000" b="0" i="0" kern="1200" dirty="0">
                <a:solidFill>
                  <a:srgbClr val="40474B"/>
                </a:solidFill>
                <a:effectLst/>
                <a:latin typeface="Arial" panose="020B0604020202020204" pitchFamily="34" charset="0"/>
                <a:cs typeface="Arial" panose="020B0604020202020204" pitchFamily="34" charset="0"/>
              </a:rPr>
              <a:t>clearer picture of your finances.</a:t>
            </a:r>
            <a:r>
              <a:rPr lang="en-US" sz="1000" b="0" i="0" kern="1200" baseline="0" dirty="0">
                <a:solidFill>
                  <a:srgbClr val="40474B"/>
                </a:solidFill>
                <a:effectLst/>
                <a:latin typeface="Arial" panose="020B0604020202020204" pitchFamily="34" charset="0"/>
                <a:cs typeface="Arial" panose="020B0604020202020204" pitchFamily="34" charset="0"/>
              </a:rPr>
              <a:t> </a:t>
            </a:r>
            <a:br>
              <a:rPr lang="en-US" sz="1000" dirty="0">
                <a:solidFill>
                  <a:srgbClr val="40474B"/>
                </a:solidFill>
                <a:latin typeface="Arial" panose="020B0604020202020204" pitchFamily="34" charset="0"/>
                <a:cs typeface="Arial" panose="020B0604020202020204" pitchFamily="34" charset="0"/>
              </a:rPr>
            </a:br>
            <a:br>
              <a:rPr lang="en-US" sz="1000" b="0" i="0" kern="1200" dirty="0">
                <a:solidFill>
                  <a:srgbClr val="40474B"/>
                </a:solidFill>
                <a:effectLst/>
                <a:latin typeface="Arial" panose="020B0604020202020204" pitchFamily="34" charset="0"/>
                <a:cs typeface="Arial" panose="020B0604020202020204" pitchFamily="34" charset="0"/>
              </a:rPr>
            </a:br>
            <a:r>
              <a:rPr lang="en-US" sz="1000" b="0" i="0" kern="1200" dirty="0">
                <a:solidFill>
                  <a:srgbClr val="40474B"/>
                </a:solidFill>
                <a:effectLst/>
                <a:latin typeface="Arial" panose="020B0604020202020204" pitchFamily="34" charset="0"/>
                <a:cs typeface="Arial" panose="020B0604020202020204" pitchFamily="34" charset="0"/>
              </a:rPr>
              <a:t>Types of Credit in Use makes</a:t>
            </a:r>
            <a:r>
              <a:rPr lang="en-US" sz="1000" b="0" i="0" kern="1200" baseline="0" dirty="0">
                <a:solidFill>
                  <a:srgbClr val="40474B"/>
                </a:solidFill>
                <a:effectLst/>
                <a:latin typeface="Arial" panose="020B0604020202020204" pitchFamily="34" charset="0"/>
                <a:cs typeface="Arial" panose="020B0604020202020204" pitchFamily="34" charset="0"/>
              </a:rPr>
              <a:t> up about 10 percent of the score. For example,  your mortgage may be a really large “amount owed”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but if your payments are regular, that’s a sign of financial security. Long-standing credit card debt on the other hand can point to less secure finances. </a:t>
            </a:r>
            <a:endParaRPr lang="en-US" sz="1000" b="0" i="0" kern="1200" dirty="0">
              <a:solidFill>
                <a:srgbClr val="40474B"/>
              </a:solidFill>
              <a:effectLst/>
              <a:latin typeface="Arial" panose="020B0604020202020204" pitchFamily="34" charset="0"/>
              <a:cs typeface="Arial" panose="020B0604020202020204" pitchFamily="34" charset="0"/>
            </a:endParaRPr>
          </a:p>
          <a:p>
            <a:br>
              <a:rPr lang="en-US" sz="1000" b="0" i="0" kern="1200" dirty="0">
                <a:solidFill>
                  <a:srgbClr val="40474B"/>
                </a:solidFill>
                <a:effectLst/>
                <a:latin typeface="Arial" panose="020B0604020202020204" pitchFamily="34" charset="0"/>
                <a:cs typeface="Arial" panose="020B0604020202020204" pitchFamily="34" charset="0"/>
              </a:rPr>
            </a:br>
            <a:r>
              <a:rPr lang="en-US" sz="1000" b="0" i="0" kern="1200" dirty="0">
                <a:solidFill>
                  <a:srgbClr val="40474B"/>
                </a:solidFill>
                <a:effectLst/>
                <a:latin typeface="Arial" panose="020B0604020202020204" pitchFamily="34" charset="0"/>
                <a:cs typeface="Arial" panose="020B0604020202020204" pitchFamily="34" charset="0"/>
              </a:rPr>
              <a:t>New Credit</a:t>
            </a:r>
            <a:r>
              <a:rPr lang="en-US" sz="1000" b="0" i="0" kern="1200" baseline="0" dirty="0">
                <a:solidFill>
                  <a:srgbClr val="40474B"/>
                </a:solidFill>
                <a:effectLst/>
                <a:latin typeface="Arial" panose="020B0604020202020204" pitchFamily="34" charset="0"/>
                <a:cs typeface="Arial" panose="020B0604020202020204" pitchFamily="34" charset="0"/>
              </a:rPr>
              <a:t> makes up about </a:t>
            </a:r>
            <a:r>
              <a:rPr lang="en-US" sz="1000" b="0" i="0" kern="1200" dirty="0">
                <a:solidFill>
                  <a:srgbClr val="40474B"/>
                </a:solidFill>
                <a:effectLst/>
                <a:latin typeface="Arial" panose="020B0604020202020204" pitchFamily="34" charset="0"/>
                <a:cs typeface="Arial" panose="020B0604020202020204" pitchFamily="34" charset="0"/>
              </a:rPr>
              <a:t>10 percent</a:t>
            </a:r>
            <a:r>
              <a:rPr lang="en-US" sz="1000" dirty="0">
                <a:solidFill>
                  <a:srgbClr val="40474B"/>
                </a:solidFill>
                <a:latin typeface="Arial" panose="020B0604020202020204" pitchFamily="34" charset="0"/>
                <a:cs typeface="Arial" panose="020B0604020202020204" pitchFamily="34" charset="0"/>
              </a:rPr>
              <a:t> of the score. Opening several new credit accounts in a short period of</a:t>
            </a:r>
            <a:r>
              <a:rPr lang="en-US" sz="1000" baseline="0" dirty="0">
                <a:solidFill>
                  <a:srgbClr val="40474B"/>
                </a:solidFill>
                <a:latin typeface="Arial" panose="020B0604020202020204" pitchFamily="34" charset="0"/>
                <a:cs typeface="Arial" panose="020B0604020202020204" pitchFamily="34" charset="0"/>
              </a:rPr>
              <a:t> </a:t>
            </a:r>
            <a:r>
              <a:rPr lang="en-US" sz="1000" dirty="0">
                <a:solidFill>
                  <a:srgbClr val="40474B"/>
                </a:solidFill>
                <a:latin typeface="Arial" panose="020B0604020202020204" pitchFamily="34" charset="0"/>
                <a:cs typeface="Arial" panose="020B0604020202020204" pitchFamily="34" charset="0"/>
              </a:rPr>
              <a:t>time represents greater risk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especially for people who don't have a long credit history. </a:t>
            </a:r>
            <a:endParaRPr lang="en-US" sz="1000" b="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23</a:t>
            </a:fld>
            <a:endParaRPr lang="en-US" dirty="0"/>
          </a:p>
        </p:txBody>
      </p:sp>
    </p:spTree>
    <p:extLst>
      <p:ext uri="{BB962C8B-B14F-4D97-AF65-F5344CB8AC3E}">
        <p14:creationId xmlns:p14="http://schemas.microsoft.com/office/powerpoint/2010/main" val="2214021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effectLst/>
                <a:latin typeface="Arial" panose="020B0604020202020204" pitchFamily="34" charset="0"/>
                <a:cs typeface="Arial" panose="020B0604020202020204" pitchFamily="34" charset="0"/>
              </a:rPr>
              <a:t>Credit scores determine what interest rate lenders will give you. </a:t>
            </a:r>
          </a:p>
          <a:p>
            <a:endParaRPr lang="en-US" sz="1000" b="0" i="0" kern="1200" dirty="0">
              <a:effectLst/>
              <a:latin typeface="Arial" panose="020B0604020202020204" pitchFamily="34" charset="0"/>
              <a:cs typeface="Arial" panose="020B0604020202020204" pitchFamily="34" charset="0"/>
            </a:endParaRPr>
          </a:p>
          <a:p>
            <a:r>
              <a:rPr lang="en-US" sz="1000" b="0" i="0" kern="1200" dirty="0">
                <a:effectLst/>
                <a:latin typeface="Arial" panose="020B0604020202020204" pitchFamily="34" charset="0"/>
                <a:cs typeface="Arial" panose="020B0604020202020204" pitchFamily="34" charset="0"/>
              </a:rPr>
              <a:t>As you can see, having a high credit score really pay off. Over the course of this hypothetical 30-year loan, the difference in payments for these corresponding interest rates amounts to over $70,000. For perspective, that money could go toward a car or college tuition. It really adds up.</a:t>
            </a:r>
          </a:p>
          <a:p>
            <a:endParaRPr lang="en-US" sz="1000" b="0" i="0" kern="1200" dirty="0">
              <a:effectLst/>
              <a:latin typeface="Arial" panose="020B0604020202020204" pitchFamily="34" charset="0"/>
              <a:cs typeface="Arial" panose="020B0604020202020204" pitchFamily="34" charset="0"/>
            </a:endParaRPr>
          </a:p>
          <a:p>
            <a:r>
              <a:rPr lang="en-US" sz="1000" b="0" i="0" kern="1200" dirty="0">
                <a:effectLst/>
                <a:latin typeface="Arial" panose="020B0604020202020204" pitchFamily="34" charset="0"/>
                <a:cs typeface="Arial" panose="020B0604020202020204" pitchFamily="34" charset="0"/>
              </a:rPr>
              <a:t>Now if your score isn’t all that great, there are ways to remedy it...</a:t>
            </a:r>
            <a:r>
              <a:rPr lang="en-US" sz="1000" dirty="0">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24</a:t>
            </a:fld>
            <a:endParaRPr lang="en-US" dirty="0"/>
          </a:p>
        </p:txBody>
      </p:sp>
    </p:spTree>
    <p:extLst>
      <p:ext uri="{BB962C8B-B14F-4D97-AF65-F5344CB8AC3E}">
        <p14:creationId xmlns:p14="http://schemas.microsoft.com/office/powerpoint/2010/main" val="440951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0216" y="4418328"/>
            <a:ext cx="5973003" cy="4189412"/>
          </a:xfrm>
        </p:spPr>
        <p:txBody>
          <a:bodyPr/>
          <a:lstStyle/>
          <a:p>
            <a:r>
              <a:rPr lang="en-US" sz="1000" b="0" i="0" kern="1200" dirty="0">
                <a:effectLst/>
                <a:latin typeface="Arial" panose="020B0604020202020204" pitchFamily="34" charset="0"/>
                <a:cs typeface="Arial" panose="020B0604020202020204" pitchFamily="34" charset="0"/>
              </a:rPr>
              <a:t>If you’ve checked your credit score and it’s not as high as you would like, following these tips may help you improve</a:t>
            </a:r>
            <a:r>
              <a:rPr lang="en-US" sz="1000" b="0" i="0" kern="1200" baseline="0" dirty="0">
                <a:effectLst/>
                <a:latin typeface="Arial" panose="020B0604020202020204" pitchFamily="34" charset="0"/>
                <a:cs typeface="Arial" panose="020B0604020202020204" pitchFamily="34" charset="0"/>
              </a:rPr>
              <a:t> </a:t>
            </a:r>
            <a:r>
              <a:rPr lang="en-US" sz="1000" b="0" i="0" kern="1200" dirty="0">
                <a:effectLst/>
                <a:latin typeface="Arial" panose="020B0604020202020204" pitchFamily="34" charset="0"/>
                <a:cs typeface="Arial" panose="020B0604020202020204" pitchFamily="34" charset="0"/>
              </a:rPr>
              <a:t>your score:</a:t>
            </a:r>
          </a:p>
          <a:p>
            <a:pPr marL="171450" indent="-171450">
              <a:buClr>
                <a:srgbClr val="40474B"/>
              </a:buClr>
              <a:buSzPct val="85000"/>
              <a:buFont typeface="Arial" panose="020B0604020202020204" pitchFamily="34" charset="0"/>
              <a:buChar char="•"/>
            </a:pPr>
            <a:r>
              <a:rPr lang="en-US" sz="1000" b="1" i="0" kern="1200" dirty="0">
                <a:effectLst/>
                <a:latin typeface="Arial" panose="020B0604020202020204" pitchFamily="34" charset="0"/>
                <a:cs typeface="Arial" panose="020B0604020202020204" pitchFamily="34" charset="0"/>
              </a:rPr>
              <a:t>Start early with a low limit. </a:t>
            </a:r>
            <a:r>
              <a:rPr lang="en-US" sz="1000" b="0" i="0" kern="1200" dirty="0">
                <a:effectLst/>
                <a:latin typeface="Arial" panose="020B0604020202020204" pitchFamily="34" charset="0"/>
                <a:cs typeface="Arial" panose="020B0604020202020204" pitchFamily="34" charset="0"/>
              </a:rPr>
              <a:t>For those of you on the younger side of the spectrum, try to establish credit early. Even cards with a low limit can help boost your score if you use them and pay them off regularly.</a:t>
            </a:r>
            <a:endParaRPr lang="en-US" sz="1000" b="1" i="0" kern="1200" dirty="0">
              <a:effectLst/>
              <a:latin typeface="Arial" panose="020B0604020202020204" pitchFamily="34" charset="0"/>
              <a:cs typeface="Arial" panose="020B0604020202020204" pitchFamily="34" charset="0"/>
            </a:endParaRPr>
          </a:p>
          <a:p>
            <a:pPr marL="171450" indent="-171450">
              <a:buClr>
                <a:srgbClr val="40474B"/>
              </a:buClr>
              <a:buSzPct val="85000"/>
              <a:buFont typeface="Arial" panose="020B0604020202020204" pitchFamily="34" charset="0"/>
              <a:buChar char="•"/>
            </a:pPr>
            <a:r>
              <a:rPr lang="en-US" sz="1000" b="1" i="0" kern="1200" dirty="0">
                <a:effectLst/>
                <a:latin typeface="Arial" panose="020B0604020202020204" pitchFamily="34" charset="0"/>
                <a:cs typeface="Arial" panose="020B0604020202020204" pitchFamily="34" charset="0"/>
              </a:rPr>
              <a:t>Pay down your debt. </a:t>
            </a:r>
            <a:r>
              <a:rPr lang="en-US" sz="1000" b="0" i="0" kern="1200" dirty="0">
                <a:effectLst/>
                <a:latin typeface="Arial" panose="020B0604020202020204" pitchFamily="34" charset="0"/>
                <a:cs typeface="Arial" panose="020B0604020202020204" pitchFamily="34" charset="0"/>
              </a:rPr>
              <a:t>This may seem simple, but by regularly paying off your bills, you eliminate part of</a:t>
            </a:r>
            <a:r>
              <a:rPr lang="en-US" sz="1000" b="0" i="0" kern="1200" baseline="0" dirty="0">
                <a:effectLst/>
                <a:latin typeface="Arial" panose="020B0604020202020204" pitchFamily="34" charset="0"/>
                <a:cs typeface="Arial" panose="020B0604020202020204" pitchFamily="34" charset="0"/>
              </a:rPr>
              <a:t> y</a:t>
            </a:r>
            <a:r>
              <a:rPr lang="en-US" sz="1000" b="0" i="0" kern="1200" dirty="0">
                <a:effectLst/>
                <a:latin typeface="Arial" panose="020B0604020202020204" pitchFamily="34" charset="0"/>
                <a:cs typeface="Arial" panose="020B0604020202020204" pitchFamily="34" charset="0"/>
              </a:rPr>
              <a:t>our debt, which, in time, can help raise your score. I’ll talk a little more about this in just a minute</a:t>
            </a:r>
          </a:p>
          <a:p>
            <a:pPr marL="171450" indent="-171450">
              <a:buClr>
                <a:srgbClr val="40474B"/>
              </a:buClr>
              <a:buSzPct val="85000"/>
              <a:buFont typeface="Arial" panose="020B0604020202020204" pitchFamily="34" charset="0"/>
              <a:buChar char="•"/>
            </a:pPr>
            <a:r>
              <a:rPr lang="en-US" sz="1000" b="1" i="0" kern="1200" dirty="0">
                <a:effectLst/>
                <a:latin typeface="Arial" panose="020B0604020202020204" pitchFamily="34" charset="0"/>
                <a:cs typeface="Arial" panose="020B0604020202020204" pitchFamily="34" charset="0"/>
              </a:rPr>
              <a:t>Initiate auto-pay plans. </a:t>
            </a:r>
            <a:r>
              <a:rPr lang="en-US" sz="1000" b="0" i="0" kern="1200" dirty="0">
                <a:effectLst/>
                <a:latin typeface="Arial" panose="020B0604020202020204" pitchFamily="34" charset="0"/>
                <a:cs typeface="Arial" panose="020B0604020202020204" pitchFamily="34" charset="0"/>
              </a:rPr>
              <a:t>If part of your poor FICO score is due to forgetfulness with your monthly bills,</a:t>
            </a:r>
            <a:r>
              <a:rPr lang="en-US" sz="1000" b="0" i="0" kern="1200" baseline="0" dirty="0">
                <a:effectLst/>
                <a:latin typeface="Arial" panose="020B0604020202020204" pitchFamily="34" charset="0"/>
                <a:cs typeface="Arial" panose="020B0604020202020204" pitchFamily="34" charset="0"/>
              </a:rPr>
              <a:t> </a:t>
            </a:r>
            <a:r>
              <a:rPr lang="en-US" sz="1000" b="0" i="0" kern="1200" dirty="0">
                <a:effectLst/>
                <a:latin typeface="Arial" panose="020B0604020202020204" pitchFamily="34" charset="0"/>
                <a:cs typeface="Arial" panose="020B0604020202020204" pitchFamily="34" charset="0"/>
              </a:rPr>
              <a:t>consider setting up an auto-pay system that will help ensure your bills are paid on time. We talked about this in our</a:t>
            </a:r>
            <a:r>
              <a:rPr lang="en-US" sz="1000" b="0" i="0" kern="1200" baseline="0" dirty="0">
                <a:effectLst/>
                <a:latin typeface="Arial" panose="020B0604020202020204" pitchFamily="34" charset="0"/>
                <a:cs typeface="Arial" panose="020B0604020202020204" pitchFamily="34" charset="0"/>
              </a:rPr>
              <a:t> budgeting section</a:t>
            </a:r>
          </a:p>
          <a:p>
            <a:pPr marL="171450" indent="-171450">
              <a:buClr>
                <a:srgbClr val="40474B"/>
              </a:buClr>
              <a:buSzPct val="85000"/>
              <a:buFont typeface="Arial" panose="020B0604020202020204" pitchFamily="34" charset="0"/>
              <a:buChar char="•"/>
            </a:pPr>
            <a:r>
              <a:rPr lang="en-US" sz="1000" b="1" i="0" kern="1200" dirty="0">
                <a:effectLst/>
                <a:latin typeface="Arial" panose="020B0604020202020204" pitchFamily="34" charset="0"/>
                <a:cs typeface="Arial" panose="020B0604020202020204" pitchFamily="34" charset="0"/>
              </a:rPr>
              <a:t>Be responsible with </a:t>
            </a:r>
            <a:r>
              <a:rPr lang="en-US" sz="1000" b="1" i="0" kern="1200" dirty="0">
                <a:solidFill>
                  <a:srgbClr val="EE2326"/>
                </a:solidFill>
                <a:effectLst/>
                <a:latin typeface="Arial" panose="020B0604020202020204" pitchFamily="34" charset="0"/>
                <a:cs typeface="Arial" panose="020B0604020202020204" pitchFamily="34" charset="0"/>
              </a:rPr>
              <a:t>credit</a:t>
            </a:r>
            <a:r>
              <a:rPr lang="en-US" sz="1000" b="1" i="0" kern="1200" baseline="0" dirty="0">
                <a:solidFill>
                  <a:srgbClr val="EE2326"/>
                </a:solidFill>
                <a:effectLst/>
                <a:latin typeface="Arial" panose="020B0604020202020204" pitchFamily="34" charset="0"/>
                <a:cs typeface="Arial" panose="020B0604020202020204" pitchFamily="34" charset="0"/>
              </a:rPr>
              <a:t> cards.</a:t>
            </a:r>
            <a:r>
              <a:rPr lang="en-US" sz="1000" b="1" i="0" kern="1200" dirty="0">
                <a:solidFill>
                  <a:srgbClr val="EE2326"/>
                </a:solidFill>
                <a:effectLst/>
                <a:latin typeface="Arial" panose="020B0604020202020204" pitchFamily="34" charset="0"/>
                <a:cs typeface="Arial" panose="020B0604020202020204" pitchFamily="34" charset="0"/>
              </a:rPr>
              <a:t> </a:t>
            </a:r>
            <a:r>
              <a:rPr lang="en-US" sz="1000" b="0" i="0" kern="1200" dirty="0">
                <a:solidFill>
                  <a:srgbClr val="40474B"/>
                </a:solidFill>
                <a:effectLst/>
                <a:latin typeface="Arial" panose="020B0604020202020204" pitchFamily="34" charset="0"/>
                <a:cs typeface="Arial" panose="020B0604020202020204" pitchFamily="34" charset="0"/>
              </a:rPr>
              <a:t>Opening and closing credit cards can</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0" i="0" kern="1200" dirty="0">
                <a:solidFill>
                  <a:srgbClr val="40474B"/>
                </a:solidFill>
                <a:effectLst/>
                <a:latin typeface="Arial" panose="020B0604020202020204" pitchFamily="34" charset="0"/>
                <a:cs typeface="Arial" panose="020B0604020202020204" pitchFamily="34" charset="0"/>
              </a:rPr>
              <a:t>negatively affect your overall score. If you have multiple credit cards, be sure to spend within your limits</a:t>
            </a:r>
          </a:p>
          <a:p>
            <a:pPr marL="171450" indent="-171450">
              <a:buClr>
                <a:srgbClr val="40474B"/>
              </a:buClr>
              <a:buSzPct val="85000"/>
              <a:buFont typeface="Arial" panose="020B0604020202020204" pitchFamily="34" charset="0"/>
              <a:buChar char="•"/>
            </a:pPr>
            <a:r>
              <a:rPr lang="en-US" sz="1000" b="1" i="0" kern="1200" dirty="0">
                <a:solidFill>
                  <a:srgbClr val="40474B"/>
                </a:solidFill>
                <a:effectLst/>
                <a:latin typeface="Arial" panose="020B0604020202020204" pitchFamily="34" charset="0"/>
                <a:cs typeface="Arial" panose="020B0604020202020204" pitchFamily="34" charset="0"/>
              </a:rPr>
              <a:t>Maintain an emergency fund. </a:t>
            </a:r>
            <a:r>
              <a:rPr lang="en-US" sz="1000" b="0" i="0" kern="1200" baseline="0" dirty="0">
                <a:solidFill>
                  <a:srgbClr val="40474B"/>
                </a:solidFill>
                <a:effectLst/>
                <a:latin typeface="Arial" panose="020B0604020202020204" pitchFamily="34" charset="0"/>
                <a:cs typeface="Arial" panose="020B0604020202020204" pitchFamily="34" charset="0"/>
              </a:rPr>
              <a:t>As we talked about earlier, you can tap into the emergency fund to help cover unexpected costs, rather than using credit cards.</a:t>
            </a:r>
          </a:p>
          <a:p>
            <a:pPr marL="171450" indent="-171450">
              <a:buClr>
                <a:srgbClr val="40474B"/>
              </a:buClr>
              <a:buSzPct val="85000"/>
              <a:buFont typeface="Arial" panose="020B0604020202020204" pitchFamily="34" charset="0"/>
              <a:buChar char="•"/>
            </a:pPr>
            <a:r>
              <a:rPr lang="en-US" sz="1000" b="1" i="0" kern="1200" baseline="0" dirty="0">
                <a:solidFill>
                  <a:srgbClr val="40474B"/>
                </a:solidFill>
                <a:effectLst/>
                <a:latin typeface="Arial" panose="020B0604020202020204" pitchFamily="34" charset="0"/>
                <a:cs typeface="Arial" panose="020B0604020202020204" pitchFamily="34" charset="0"/>
              </a:rPr>
              <a:t>Protect your ID. </a:t>
            </a:r>
            <a:r>
              <a:rPr lang="en-US" sz="1000" b="0" i="0" kern="1200" baseline="0" dirty="0">
                <a:solidFill>
                  <a:srgbClr val="40474B"/>
                </a:solidFill>
                <a:effectLst/>
                <a:latin typeface="Arial" panose="020B0604020202020204" pitchFamily="34" charset="0"/>
                <a:cs typeface="Arial" panose="020B0604020202020204" pitchFamily="34" charset="0"/>
              </a:rPr>
              <a:t>People are sometimes surprised by this next one, but protecting your identity can play a role in your credit score. Always set up an online profile for your accounts. This is an increasingly popular way for criminals to steal someone’s identity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creating accounts in your name. They can open credit cards in your name, which can damage your credit score. The government has a lot of information about this </a:t>
            </a:r>
            <a:r>
              <a:rPr lang="en-US" sz="1000" kern="1200" baseline="0" dirty="0">
                <a:solidFill>
                  <a:srgbClr val="40474B"/>
                </a:solidFill>
                <a:latin typeface="Arial" panose="020B060402020202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visit </a:t>
            </a:r>
            <a:r>
              <a:rPr lang="en-US" sz="1000" b="1" i="0" kern="1200" baseline="0" dirty="0">
                <a:solidFill>
                  <a:srgbClr val="40474B"/>
                </a:solidFill>
                <a:effectLst/>
                <a:latin typeface="Arial" panose="020B0604020202020204" pitchFamily="34" charset="0"/>
                <a:cs typeface="Arial" panose="020B0604020202020204" pitchFamily="34" charset="0"/>
              </a:rPr>
              <a:t>IdentityTheft.gov to </a:t>
            </a:r>
            <a:r>
              <a:rPr lang="en-US" sz="1000" b="0" i="0" kern="1200" baseline="0" dirty="0">
                <a:solidFill>
                  <a:srgbClr val="40474B"/>
                </a:solidFill>
                <a:effectLst/>
                <a:latin typeface="Arial" panose="020B0604020202020204" pitchFamily="34" charset="0"/>
                <a:cs typeface="Arial" panose="020B0604020202020204" pitchFamily="34" charset="0"/>
              </a:rPr>
              <a:t>learn more.</a:t>
            </a:r>
          </a:p>
          <a:p>
            <a:pPr marL="171450" indent="-171450">
              <a:buClr>
                <a:srgbClr val="40474B"/>
              </a:buClr>
              <a:buSzPct val="85000"/>
              <a:buFont typeface="Arial" panose="020B0604020202020204" pitchFamily="34" charset="0"/>
              <a:buChar char="•"/>
            </a:pPr>
            <a:r>
              <a:rPr lang="en-US" sz="1000" b="1" i="0" kern="1200" baseline="0" dirty="0">
                <a:solidFill>
                  <a:srgbClr val="40474B"/>
                </a:solidFill>
                <a:effectLst/>
                <a:latin typeface="Arial" panose="020B0604020202020204" pitchFamily="34" charset="0"/>
                <a:cs typeface="Arial" panose="020B0604020202020204" pitchFamily="34" charset="0"/>
              </a:rPr>
              <a:t>Ask for professional help. </a:t>
            </a:r>
            <a:r>
              <a:rPr lang="en-US" sz="1000" b="0" i="0" kern="1200" baseline="0" dirty="0">
                <a:solidFill>
                  <a:srgbClr val="40474B"/>
                </a:solidFill>
                <a:effectLst/>
                <a:latin typeface="Arial" panose="020B0604020202020204" pitchFamily="34" charset="0"/>
                <a:cs typeface="Arial" panose="020B0604020202020204" pitchFamily="34" charset="0"/>
              </a:rPr>
              <a:t>[Transamerica has] [I have] resources to help you sort through all of this. I’ll show you how to make an appointment at the end of this presentation.</a:t>
            </a:r>
          </a:p>
          <a:p>
            <a:br>
              <a:rPr lang="en-US" sz="1000" dirty="0">
                <a:solidFill>
                  <a:srgbClr val="40474B"/>
                </a:solidFill>
                <a:latin typeface="Arial" panose="020B0604020202020204" pitchFamily="34" charset="0"/>
                <a:cs typeface="Arial" panose="020B0604020202020204" pitchFamily="34" charset="0"/>
              </a:rPr>
            </a:br>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67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
        <p:nvSpPr>
          <p:cNvPr id="4" name="Slide Number Placeholder 3"/>
          <p:cNvSpPr>
            <a:spLocks noGrp="1"/>
          </p:cNvSpPr>
          <p:nvPr>
            <p:ph type="sldNum" sz="quarter" idx="5"/>
          </p:nvPr>
        </p:nvSpPr>
        <p:spPr/>
        <p:txBody>
          <a:bodyPr/>
          <a:lstStyle/>
          <a:p>
            <a:fld id="{AB5E336D-5138-4F47-858D-FA78D87F2E6A}" type="slidenum">
              <a:rPr lang="en-US" smtClean="0"/>
              <a:t>26</a:t>
            </a:fld>
            <a:endParaRPr lang="en-US" dirty="0"/>
          </a:p>
        </p:txBody>
      </p:sp>
    </p:spTree>
    <p:extLst>
      <p:ext uri="{BB962C8B-B14F-4D97-AF65-F5344CB8AC3E}">
        <p14:creationId xmlns:p14="http://schemas.microsoft.com/office/powerpoint/2010/main" val="249638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5" y="4431348"/>
            <a:ext cx="5619750" cy="4189412"/>
          </a:xfrm>
        </p:spPr>
        <p:txBody>
          <a:bodyPr/>
          <a:lstStyle/>
          <a:p>
            <a:r>
              <a:rPr lang="en-US" sz="1000" b="0" i="0" kern="1200" dirty="0">
                <a:solidFill>
                  <a:srgbClr val="40474B"/>
                </a:solidFill>
                <a:effectLst/>
                <a:latin typeface="Arial" panose="020B0604020202020204" pitchFamily="34" charset="0"/>
                <a:cs typeface="Arial" panose="020B0604020202020204" pitchFamily="34" charset="0"/>
              </a:rPr>
              <a:t>Paying</a:t>
            </a:r>
            <a:r>
              <a:rPr lang="en-US" sz="1000" b="0" i="0" kern="1200" baseline="0" dirty="0">
                <a:solidFill>
                  <a:srgbClr val="40474B"/>
                </a:solidFill>
                <a:effectLst/>
                <a:latin typeface="Arial" panose="020B0604020202020204" pitchFamily="34" charset="0"/>
                <a:cs typeface="Arial" panose="020B0604020202020204" pitchFamily="34" charset="0"/>
              </a:rPr>
              <a:t> down debt is great for so many reasons. For one thing, it feels fantastic. But as we’ve said here today, it also improves your credit score and can allow you to focus more on things like saving and budgeting. </a:t>
            </a:r>
          </a:p>
          <a:p>
            <a:endParaRPr lang="en-US" sz="1000" b="0" i="0" kern="1200" baseline="0" dirty="0">
              <a:solidFill>
                <a:srgbClr val="40474B"/>
              </a:solidFill>
              <a:effectLst/>
              <a:latin typeface="Arial" panose="020B0604020202020204" pitchFamily="34" charset="0"/>
              <a:cs typeface="Arial" panose="020B0604020202020204" pitchFamily="34" charset="0"/>
            </a:endParaRPr>
          </a:p>
          <a:p>
            <a:r>
              <a:rPr lang="en-US" sz="1000" b="0" i="0" kern="1200" baseline="0" dirty="0">
                <a:solidFill>
                  <a:srgbClr val="40474B"/>
                </a:solidFill>
                <a:effectLst/>
                <a:latin typeface="Arial" panose="020B0604020202020204" pitchFamily="34" charset="0"/>
                <a:cs typeface="Arial" panose="020B0604020202020204" pitchFamily="34" charset="0"/>
              </a:rPr>
              <a:t>Debt can be intimidating. But it doesn’t have to be if you take it one step at a time. </a:t>
            </a:r>
          </a:p>
          <a:p>
            <a:endParaRPr lang="en-US" sz="1000" b="0" i="0" kern="1200" dirty="0">
              <a:solidFill>
                <a:srgbClr val="40474B"/>
              </a:solidFill>
              <a:effectLst/>
              <a:latin typeface="Arial" panose="020B0604020202020204" pitchFamily="34" charset="0"/>
              <a:cs typeface="Arial" panose="020B0604020202020204" pitchFamily="34" charset="0"/>
            </a:endParaRPr>
          </a:p>
          <a:p>
            <a:r>
              <a:rPr lang="en-US" sz="1000" kern="1200" dirty="0">
                <a:solidFill>
                  <a:srgbClr val="40474B"/>
                </a:solidFill>
                <a:effectLst/>
                <a:latin typeface="Arial" panose="020B0604020202020204" pitchFamily="34" charset="0"/>
                <a:cs typeface="Arial" panose="020B0604020202020204" pitchFamily="34" charset="0"/>
              </a:rPr>
              <a:t>Here are two ways you can go about paying off debt. One option is to focus on debts with the highest interest rate. A high interest rate means that you</a:t>
            </a:r>
            <a:r>
              <a:rPr lang="en-US" sz="1000" kern="1200" baseline="0" dirty="0">
                <a:solidFill>
                  <a:srgbClr val="40474B"/>
                </a:solidFill>
                <a:effectLst/>
                <a:latin typeface="Arial" panose="020B0604020202020204" pitchFamily="34" charset="0"/>
                <a:cs typeface="Arial" panose="020B0604020202020204" pitchFamily="34" charset="0"/>
              </a:rPr>
              <a:t> can </a:t>
            </a:r>
            <a:r>
              <a:rPr lang="en-US" sz="1000" kern="1200" dirty="0">
                <a:solidFill>
                  <a:srgbClr val="40474B"/>
                </a:solidFill>
                <a:effectLst/>
                <a:latin typeface="Arial" panose="020B0604020202020204" pitchFamily="34" charset="0"/>
                <a:cs typeface="Arial" panose="020B0604020202020204" pitchFamily="34" charset="0"/>
              </a:rPr>
              <a:t>end up spending way more for an item than the original ticket price. </a:t>
            </a:r>
          </a:p>
          <a:p>
            <a:endParaRPr lang="en-US" sz="1000" kern="1200" dirty="0">
              <a:solidFill>
                <a:srgbClr val="40474B"/>
              </a:solidFill>
              <a:effectLst/>
              <a:latin typeface="Arial" panose="020B0604020202020204" pitchFamily="34" charset="0"/>
              <a:cs typeface="Arial" panose="020B0604020202020204" pitchFamily="34" charset="0"/>
            </a:endParaRPr>
          </a:p>
          <a:p>
            <a:r>
              <a:rPr lang="en-US" sz="1000" kern="1200" dirty="0">
                <a:solidFill>
                  <a:srgbClr val="40474B"/>
                </a:solidFill>
                <a:effectLst/>
                <a:latin typeface="Arial" panose="020B0604020202020204" pitchFamily="34" charset="0"/>
                <a:cs typeface="Arial" panose="020B0604020202020204" pitchFamily="34" charset="0"/>
              </a:rPr>
              <a:t>Another option is to start with the smallest balance. If you have multiple sources of debt, getting rid of the smallest one first can be a great motivator. Once one is gone, you'll move on to the next amount knowing that you can do this. </a:t>
            </a:r>
            <a:endParaRPr lang="en-US" sz="1000" b="0" i="0" kern="1200" dirty="0">
              <a:solidFill>
                <a:srgbClr val="40474B"/>
              </a:solidFill>
              <a:effectLst/>
              <a:latin typeface="Arial" panose="020B0604020202020204" pitchFamily="34" charset="0"/>
              <a:cs typeface="Arial" panose="020B0604020202020204" pitchFamily="34" charset="0"/>
            </a:endParaRPr>
          </a:p>
          <a:p>
            <a:endParaRPr lang="en-US" sz="1000" b="0" i="0" kern="1200" dirty="0">
              <a:solidFill>
                <a:srgbClr val="40474B"/>
              </a:solidFill>
              <a:effectLst/>
              <a:latin typeface="Arial" panose="020B0604020202020204" pitchFamily="34" charset="0"/>
              <a:cs typeface="Arial" panose="020B0604020202020204" pitchFamily="34" charset="0"/>
            </a:endParaRPr>
          </a:p>
          <a:p>
            <a:r>
              <a:rPr lang="en-US" sz="1000" b="0" i="0" kern="1200" dirty="0">
                <a:solidFill>
                  <a:srgbClr val="40474B"/>
                </a:solidFill>
                <a:effectLst/>
                <a:latin typeface="Arial" panose="020B0604020202020204" pitchFamily="34" charset="0"/>
                <a:cs typeface="Arial" panose="020B0604020202020204" pitchFamily="34" charset="0"/>
              </a:rPr>
              <a:t>If you have debt with</a:t>
            </a:r>
            <a:r>
              <a:rPr lang="en-US" sz="1000" b="0" i="0" kern="1200" baseline="0" dirty="0">
                <a:solidFill>
                  <a:srgbClr val="40474B"/>
                </a:solidFill>
                <a:effectLst/>
                <a:latin typeface="Arial" panose="020B0604020202020204" pitchFamily="34" charset="0"/>
                <a:cs typeface="Arial" panose="020B0604020202020204" pitchFamily="34" charset="0"/>
              </a:rPr>
              <a:t> multiple lenders, c</a:t>
            </a:r>
            <a:r>
              <a:rPr lang="en-US" sz="1000" b="0" i="0" kern="1200" dirty="0">
                <a:solidFill>
                  <a:srgbClr val="40474B"/>
                </a:solidFill>
                <a:effectLst/>
                <a:latin typeface="Arial" panose="020B0604020202020204" pitchFamily="34" charset="0"/>
                <a:cs typeface="Arial" panose="020B0604020202020204" pitchFamily="34" charset="0"/>
              </a:rPr>
              <a:t>onsider opening a balance transfer credit card, which could allow you to consolidate all your credit card debt onto one low-rate card.</a:t>
            </a:r>
          </a:p>
          <a:p>
            <a:r>
              <a:rPr lang="en-US" sz="1000" b="0" i="0" kern="1200" dirty="0">
                <a:solidFill>
                  <a:srgbClr val="40474B"/>
                </a:solidFill>
                <a:effectLst/>
                <a:latin typeface="Arial" panose="020B0604020202020204" pitchFamily="34" charset="0"/>
                <a:cs typeface="Arial" panose="020B0604020202020204" pitchFamily="34" charset="0"/>
              </a:rPr>
              <a:t> </a:t>
            </a:r>
          </a:p>
          <a:p>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51015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 Re-emphasize retirement plan loans are generally a last resort.</a:t>
            </a:r>
          </a:p>
        </p:txBody>
      </p:sp>
      <p:sp>
        <p:nvSpPr>
          <p:cNvPr id="4" name="Slide Number Placeholder 3"/>
          <p:cNvSpPr>
            <a:spLocks noGrp="1"/>
          </p:cNvSpPr>
          <p:nvPr>
            <p:ph type="sldNum" sz="quarter" idx="5"/>
          </p:nvPr>
        </p:nvSpPr>
        <p:spPr/>
        <p:txBody>
          <a:bodyPr/>
          <a:lstStyle/>
          <a:p>
            <a:fld id="{AB5E336D-5138-4F47-858D-FA78D87F2E6A}" type="slidenum">
              <a:rPr lang="en-US" smtClean="0"/>
              <a:t>28</a:t>
            </a:fld>
            <a:endParaRPr lang="en-US" dirty="0"/>
          </a:p>
        </p:txBody>
      </p:sp>
    </p:spTree>
    <p:extLst>
      <p:ext uri="{BB962C8B-B14F-4D97-AF65-F5344CB8AC3E}">
        <p14:creationId xmlns:p14="http://schemas.microsoft.com/office/powerpoint/2010/main" val="441570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OPTIONAL SLIDE</a:t>
            </a:r>
          </a:p>
        </p:txBody>
      </p:sp>
      <p:sp>
        <p:nvSpPr>
          <p:cNvPr id="4" name="Slide Number Placeholder 3"/>
          <p:cNvSpPr>
            <a:spLocks noGrp="1"/>
          </p:cNvSpPr>
          <p:nvPr>
            <p:ph type="sldNum" sz="quarter" idx="5"/>
          </p:nvPr>
        </p:nvSpPr>
        <p:spPr/>
        <p:txBody>
          <a:bodyPr/>
          <a:lstStyle/>
          <a:p>
            <a:fld id="{AB5E336D-5138-4F47-858D-FA78D87F2E6A}" type="slidenum">
              <a:rPr lang="en-US" smtClean="0"/>
              <a:t>29</a:t>
            </a:fld>
            <a:endParaRPr lang="en-US" dirty="0"/>
          </a:p>
        </p:txBody>
      </p:sp>
    </p:spTree>
    <p:extLst>
      <p:ext uri="{BB962C8B-B14F-4D97-AF65-F5344CB8AC3E}">
        <p14:creationId xmlns:p14="http://schemas.microsoft.com/office/powerpoint/2010/main" val="363915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3E3E47"/>
                </a:solidFill>
                <a:effectLst/>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0F75C-4B05-4154-B82A-BC0D70C946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58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rgbClr val="40474B"/>
                </a:solidFill>
                <a:effectLst/>
                <a:latin typeface="Arial" panose="020B0604020202020204" pitchFamily="34" charset="0"/>
                <a:cs typeface="Arial" panose="020B0604020202020204" pitchFamily="34" charset="0"/>
              </a:rPr>
              <a:t>One</a:t>
            </a:r>
            <a:r>
              <a:rPr lang="en-US" sz="1000" b="0" i="0" kern="1200" baseline="0" dirty="0">
                <a:solidFill>
                  <a:srgbClr val="40474B"/>
                </a:solidFill>
                <a:effectLst/>
                <a:latin typeface="Arial" panose="020B0604020202020204" pitchFamily="34" charset="0"/>
                <a:cs typeface="Arial" panose="020B0604020202020204" pitchFamily="34" charset="0"/>
              </a:rPr>
              <a:t> word of caution for those laser-focused on paying off debt. You may not want to completely sacrifice saving money in order to pay off debt. Paying interest on a debt is obviously not great, but having some emergency fund savings can </a:t>
            </a:r>
            <a:r>
              <a:rPr lang="en-US" sz="1000" b="1" i="0" kern="1200" baseline="0" dirty="0">
                <a:solidFill>
                  <a:srgbClr val="40474B"/>
                </a:solidFill>
                <a:effectLst/>
                <a:latin typeface="Arial" panose="020B0604020202020204" pitchFamily="34" charset="0"/>
                <a:cs typeface="Arial" panose="020B0604020202020204" pitchFamily="34" charset="0"/>
              </a:rPr>
              <a:t>prevent you from falling into MORE debt </a:t>
            </a:r>
            <a:r>
              <a:rPr lang="en-US" sz="1000" b="0" i="0" kern="1200" baseline="0" dirty="0">
                <a:solidFill>
                  <a:srgbClr val="40474B"/>
                </a:solidFill>
                <a:effectLst/>
                <a:latin typeface="Arial" panose="020B0604020202020204" pitchFamily="34" charset="0"/>
                <a:cs typeface="Arial" panose="020B0604020202020204" pitchFamily="34" charset="0"/>
              </a:rPr>
              <a:t>when an emergency happens. This is called the debt cycle… people stuck under mountains of debt have the hardest time getting out of debt because they struggle to save. </a:t>
            </a:r>
            <a:r>
              <a:rPr lang="en-US" sz="1000" b="1" i="0" kern="1200" baseline="0" dirty="0">
                <a:solidFill>
                  <a:srgbClr val="40474B"/>
                </a:solidFill>
                <a:effectLst/>
                <a:latin typeface="Arial" panose="020B0604020202020204" pitchFamily="34" charset="0"/>
                <a:cs typeface="Arial" panose="020B0604020202020204" pitchFamily="34" charset="0"/>
              </a:rPr>
              <a:t>Which is why you want to try to do a little of both. </a:t>
            </a:r>
          </a:p>
          <a:p>
            <a:endParaRPr lang="en-US"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B5E336D-5138-4F47-858D-FA78D87F2E6A}" type="slidenum">
              <a:rPr lang="en-US" smtClean="0"/>
              <a:t>30</a:t>
            </a:fld>
            <a:endParaRPr lang="en-US" dirty="0"/>
          </a:p>
        </p:txBody>
      </p:sp>
    </p:spTree>
    <p:extLst>
      <p:ext uri="{BB962C8B-B14F-4D97-AF65-F5344CB8AC3E}">
        <p14:creationId xmlns:p14="http://schemas.microsoft.com/office/powerpoint/2010/main" val="253796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
        <p:nvSpPr>
          <p:cNvPr id="4" name="Slide Number Placeholder 3"/>
          <p:cNvSpPr>
            <a:spLocks noGrp="1"/>
          </p:cNvSpPr>
          <p:nvPr>
            <p:ph type="sldNum" sz="quarter" idx="5"/>
          </p:nvPr>
        </p:nvSpPr>
        <p:spPr/>
        <p:txBody>
          <a:bodyPr/>
          <a:lstStyle/>
          <a:p>
            <a:fld id="{AB5E336D-5138-4F47-858D-FA78D87F2E6A}" type="slidenum">
              <a:rPr lang="en-US" smtClean="0"/>
              <a:t>31</a:t>
            </a:fld>
            <a:endParaRPr lang="en-US" dirty="0"/>
          </a:p>
        </p:txBody>
      </p:sp>
    </p:spTree>
    <p:extLst>
      <p:ext uri="{BB962C8B-B14F-4D97-AF65-F5344CB8AC3E}">
        <p14:creationId xmlns:p14="http://schemas.microsoft.com/office/powerpoint/2010/main" val="1657625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OPTIONAL SLIDE</a:t>
            </a:r>
          </a:p>
        </p:txBody>
      </p:sp>
      <p:sp>
        <p:nvSpPr>
          <p:cNvPr id="4" name="Slide Number Placeholder 3"/>
          <p:cNvSpPr>
            <a:spLocks noGrp="1"/>
          </p:cNvSpPr>
          <p:nvPr>
            <p:ph type="sldNum" sz="quarter" idx="5"/>
          </p:nvPr>
        </p:nvSpPr>
        <p:spPr/>
        <p:txBody>
          <a:bodyPr/>
          <a:lstStyle/>
          <a:p>
            <a:fld id="{AB5E336D-5138-4F47-858D-FA78D87F2E6A}" type="slidenum">
              <a:rPr lang="en-US" smtClean="0"/>
              <a:t>32</a:t>
            </a:fld>
            <a:endParaRPr lang="en-US" dirty="0"/>
          </a:p>
        </p:txBody>
      </p:sp>
    </p:spTree>
    <p:extLst>
      <p:ext uri="{BB962C8B-B14F-4D97-AF65-F5344CB8AC3E}">
        <p14:creationId xmlns:p14="http://schemas.microsoft.com/office/powerpoint/2010/main" val="29344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a typeface="+mn-lt"/>
                <a:cs typeface="+mn-lt"/>
              </a:rPr>
              <a:t>OPTIONAL SLIDE</a:t>
            </a:r>
          </a:p>
          <a:p>
            <a:endParaRPr lang="en-US" sz="1000" dirty="0">
              <a:ea typeface="+mn-lt"/>
              <a:cs typeface="+mn-lt"/>
            </a:endParaRPr>
          </a:p>
          <a:p>
            <a:r>
              <a:rPr lang="en-US" sz="1000" dirty="0">
                <a:ea typeface="+mn-lt"/>
                <a:cs typeface="+mn-lt"/>
              </a:rPr>
              <a:t>The DTI ratio is a very popular metric for mortgage lenders that evaluate an individual’s ability to manage monthly debt payments for a property that was bought on debt.</a:t>
            </a:r>
            <a:endParaRPr lang="en-US" sz="1000" dirty="0"/>
          </a:p>
          <a:p>
            <a:pPr marL="0" indent="0">
              <a:buNone/>
            </a:pPr>
            <a:endParaRPr lang="en-US" sz="1000" dirty="0">
              <a:cs typeface="Calibri"/>
            </a:endParaRPr>
          </a:p>
          <a:p>
            <a:r>
              <a:rPr lang="en-US" sz="1000" dirty="0">
                <a:cs typeface="Calibri"/>
              </a:rPr>
              <a:t>Calculated: Total monthly debt payments/Gross monthly income.</a:t>
            </a:r>
          </a:p>
          <a:p>
            <a:pPr marL="171450" indent="-171450">
              <a:buFont typeface="Arial" panose="020B0604020202020204" pitchFamily="34" charset="0"/>
              <a:buChar char="•"/>
            </a:pPr>
            <a:r>
              <a:rPr lang="en-US" sz="1000" dirty="0">
                <a:ea typeface="+mn-lt"/>
                <a:cs typeface="+mn-lt"/>
              </a:rPr>
              <a:t>A good DTI is considered to be below 36%, and anything above 43% may preclude you from getting a loan.</a:t>
            </a:r>
          </a:p>
          <a:p>
            <a:pPr>
              <a:buFont typeface="Arial"/>
              <a:buChar char="•"/>
            </a:pPr>
            <a:endParaRPr lang="en-US" sz="1000" dirty="0">
              <a:ea typeface="+mn-lt"/>
              <a:cs typeface="+mn-lt"/>
            </a:endParaRPr>
          </a:p>
          <a:p>
            <a:r>
              <a:rPr lang="en-US" sz="1000" dirty="0">
                <a:ea typeface="+mn-lt"/>
                <a:cs typeface="+mn-lt"/>
              </a:rPr>
              <a:t>The housing expense ratio is a lending ratio that compares housing expenses to a gross income.</a:t>
            </a:r>
          </a:p>
          <a:p>
            <a:endParaRPr lang="en-US" sz="1000" dirty="0">
              <a:cs typeface="Calibri"/>
            </a:endParaRPr>
          </a:p>
          <a:p>
            <a:r>
              <a:rPr lang="en-US" sz="1000" dirty="0">
                <a:cs typeface="Calibri"/>
              </a:rPr>
              <a:t>Calculated: Housing expenses/gross income.</a:t>
            </a:r>
          </a:p>
          <a:p>
            <a:endParaRPr lang="en-US" sz="1000" dirty="0">
              <a:ea typeface="+mn-lt"/>
              <a:cs typeface="+mn-lt"/>
            </a:endParaRPr>
          </a:p>
          <a:p>
            <a:r>
              <a:rPr lang="en-US" sz="1000" dirty="0">
                <a:ea typeface="+mn-lt"/>
                <a:cs typeface="+mn-lt"/>
              </a:rPr>
              <a:t>They include the operating expenses, such as future mortgage principal and interest expenses, property insurance costs and taxes, housing association fees, etc.</a:t>
            </a:r>
          </a:p>
          <a:p>
            <a:endParaRPr lang="en-US" sz="1000" dirty="0">
              <a:ea typeface="+mn-lt"/>
              <a:cs typeface="+mn-lt"/>
            </a:endParaRPr>
          </a:p>
          <a:p>
            <a:r>
              <a:rPr lang="en-US" sz="1000" dirty="0">
                <a:ea typeface="+mn-lt"/>
                <a:cs typeface="+mn-lt"/>
              </a:rPr>
              <a:t>The threshold for the housing expense ratio set by lenders for mortgage loan approvals is typically equal to 28%.</a:t>
            </a:r>
            <a:endParaRPr lang="en-US" sz="1000" dirty="0">
              <a:cs typeface="Calibri"/>
            </a:endParaRPr>
          </a:p>
          <a:p>
            <a:pPr>
              <a:buFont typeface="Arial"/>
              <a:buNone/>
            </a:pPr>
            <a:endParaRPr lang="en-US" sz="1000" dirty="0"/>
          </a:p>
          <a:p>
            <a:endParaRPr lang="en-US" sz="1000" dirty="0"/>
          </a:p>
        </p:txBody>
      </p:sp>
      <p:sp>
        <p:nvSpPr>
          <p:cNvPr id="4" name="Slide Number Placeholder 3"/>
          <p:cNvSpPr>
            <a:spLocks noGrp="1"/>
          </p:cNvSpPr>
          <p:nvPr>
            <p:ph type="sldNum" sz="quarter" idx="5"/>
          </p:nvPr>
        </p:nvSpPr>
        <p:spPr/>
        <p:txBody>
          <a:bodyPr/>
          <a:lstStyle/>
          <a:p>
            <a:fld id="{AB5E336D-5138-4F47-858D-FA78D87F2E6A}" type="slidenum">
              <a:rPr lang="en-US" smtClean="0"/>
              <a:t>33</a:t>
            </a:fld>
            <a:endParaRPr lang="en-US" dirty="0"/>
          </a:p>
        </p:txBody>
      </p:sp>
    </p:spTree>
    <p:extLst>
      <p:ext uri="{BB962C8B-B14F-4D97-AF65-F5344CB8AC3E}">
        <p14:creationId xmlns:p14="http://schemas.microsoft.com/office/powerpoint/2010/main" val="2509087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b="1" dirty="0">
                <a:solidFill>
                  <a:srgbClr val="40474B"/>
                </a:solidFill>
                <a:latin typeface="Arial" panose="020B0604020202020204" pitchFamily="34" charset="0"/>
                <a:cs typeface="Arial" panose="020B0604020202020204" pitchFamily="34" charset="0"/>
              </a:rPr>
              <a:t>[OPTIONAL SLIDE PENDING AUDIENCE] </a:t>
            </a:r>
          </a:p>
          <a:p>
            <a:endParaRPr lang="en-US" sz="1000" b="0" i="0" kern="1200" dirty="0">
              <a:solidFill>
                <a:srgbClr val="40474B"/>
              </a:solidFill>
              <a:effectLst/>
              <a:latin typeface="Arial" panose="020B0604020202020204" pitchFamily="34" charset="0"/>
              <a:cs typeface="Arial" panose="020B0604020202020204" pitchFamily="34" charset="0"/>
            </a:endParaRPr>
          </a:p>
          <a:p>
            <a:r>
              <a:rPr lang="en-US" sz="1000" b="0" i="0" kern="1200" dirty="0">
                <a:solidFill>
                  <a:srgbClr val="40474B"/>
                </a:solidFill>
                <a:effectLst/>
                <a:latin typeface="Arial" panose="020B0604020202020204" pitchFamily="34" charset="0"/>
                <a:cs typeface="Arial" panose="020B0604020202020204" pitchFamily="34" charset="0"/>
              </a:rPr>
              <a:t>Let’s take a moment to talk about the elephant in the</a:t>
            </a:r>
            <a:r>
              <a:rPr lang="en-US" sz="1000" b="0" i="0" kern="1200" baseline="0" dirty="0">
                <a:solidFill>
                  <a:srgbClr val="40474B"/>
                </a:solidFill>
                <a:effectLst/>
                <a:latin typeface="Arial" panose="020B0604020202020204" pitchFamily="34" charset="0"/>
                <a:cs typeface="Arial" panose="020B0604020202020204" pitchFamily="34" charset="0"/>
              </a:rPr>
              <a:t> room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student loans. </a:t>
            </a:r>
          </a:p>
          <a:p>
            <a:endParaRPr lang="en-US" sz="1000" b="0" i="0" kern="1200" dirty="0">
              <a:solidFill>
                <a:srgbClr val="40474B"/>
              </a:solidFill>
              <a:effectLst/>
              <a:latin typeface="Arial" panose="020B0604020202020204" pitchFamily="34" charset="0"/>
              <a:cs typeface="Arial" panose="020B0604020202020204" pitchFamily="34" charset="0"/>
            </a:endParaRPr>
          </a:p>
          <a:p>
            <a:r>
              <a:rPr lang="en-US" sz="1000" b="0" i="0" kern="1200" dirty="0">
                <a:solidFill>
                  <a:srgbClr val="40474B"/>
                </a:solidFill>
                <a:effectLst/>
                <a:latin typeface="Arial" panose="020B0604020202020204" pitchFamily="34" charset="0"/>
                <a:cs typeface="Arial" panose="020B0604020202020204" pitchFamily="34" charset="0"/>
              </a:rPr>
              <a:t>Student loan debt is now the second-highest consumer debt category, behind only mortgage debt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dirty="0">
                <a:solidFill>
                  <a:srgbClr val="40474B"/>
                </a:solidFill>
                <a:effectLst/>
                <a:latin typeface="Arial" panose="020B0604020202020204" pitchFamily="34" charset="0"/>
                <a:cs typeface="Arial" panose="020B0604020202020204" pitchFamily="34" charset="0"/>
              </a:rPr>
              <a:t> and higher than both credit cards and auto loans.</a:t>
            </a:r>
          </a:p>
          <a:p>
            <a:endParaRPr lang="en-US" sz="1000" b="1" dirty="0">
              <a:solidFill>
                <a:srgbClr val="40474B"/>
              </a:solidFill>
              <a:latin typeface="Arial" panose="020B0604020202020204" pitchFamily="34" charset="0"/>
              <a:cs typeface="Arial" panose="020B0604020202020204" pitchFamily="34" charset="0"/>
            </a:endParaRPr>
          </a:p>
          <a:p>
            <a:r>
              <a:rPr lang="en-US" sz="1000" b="0" i="0" kern="1200" dirty="0">
                <a:solidFill>
                  <a:srgbClr val="40474B"/>
                </a:solidFill>
                <a:effectLst/>
                <a:latin typeface="Arial" panose="020B0604020202020204" pitchFamily="34" charset="0"/>
                <a:cs typeface="Arial" panose="020B0604020202020204" pitchFamily="34" charset="0"/>
              </a:rPr>
              <a:t>There are nearly</a:t>
            </a:r>
            <a:r>
              <a:rPr lang="en-US" sz="1000" b="0" i="0" kern="1200" baseline="0" dirty="0">
                <a:solidFill>
                  <a:srgbClr val="40474B"/>
                </a:solidFill>
                <a:effectLst/>
                <a:latin typeface="Arial" panose="020B0604020202020204" pitchFamily="34" charset="0"/>
                <a:cs typeface="Arial" panose="020B0604020202020204" pitchFamily="34" charset="0"/>
              </a:rPr>
              <a:t> 45 </a:t>
            </a:r>
            <a:r>
              <a:rPr lang="en-US" sz="1000" b="0" i="0" kern="1200" dirty="0">
                <a:solidFill>
                  <a:srgbClr val="40474B"/>
                </a:solidFill>
                <a:effectLst/>
                <a:latin typeface="Arial" panose="020B0604020202020204" pitchFamily="34" charset="0"/>
                <a:cs typeface="Arial" panose="020B0604020202020204" pitchFamily="34" charset="0"/>
              </a:rPr>
              <a:t>million borrowers who collectively owe $1.7 trillion in student loans</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0" i="0" kern="1200" dirty="0">
                <a:solidFill>
                  <a:srgbClr val="40474B"/>
                </a:solidFill>
                <a:effectLst/>
                <a:latin typeface="Arial" panose="020B0604020202020204" pitchFamily="34" charset="0"/>
                <a:cs typeface="Arial" panose="020B0604020202020204" pitchFamily="34" charset="0"/>
              </a:rPr>
              <a:t>in the U.S. alone. The average student loan debt at public colleges and universities is $30,030, and at non-profit private colleges and universities, that average comes in at $33,900.</a:t>
            </a:r>
          </a:p>
          <a:p>
            <a:endParaRPr lang="en-US" sz="1000" b="0" i="0" kern="1200" dirty="0">
              <a:solidFill>
                <a:srgbClr val="40474B"/>
              </a:solidFill>
              <a:effectLst/>
              <a:latin typeface="Arial" panose="020B0604020202020204" pitchFamily="34" charset="0"/>
              <a:cs typeface="Arial" panose="020B0604020202020204" pitchFamily="34" charset="0"/>
            </a:endParaRPr>
          </a:p>
          <a:p>
            <a:r>
              <a:rPr lang="en-US" sz="1000" b="0" i="0" kern="1200" dirty="0">
                <a:solidFill>
                  <a:srgbClr val="40474B"/>
                </a:solidFill>
                <a:effectLst/>
                <a:latin typeface="Arial" panose="020B0604020202020204" pitchFamily="34" charset="0"/>
                <a:cs typeface="Arial" panose="020B0604020202020204" pitchFamily="34" charset="0"/>
              </a:rPr>
              <a:t>Clearly, this impacts a lot of people.</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1" i="0" kern="1200" baseline="0" dirty="0">
                <a:solidFill>
                  <a:srgbClr val="40474B"/>
                </a:solidFill>
                <a:effectLst/>
                <a:latin typeface="Arial" panose="020B0604020202020204" pitchFamily="34" charset="0"/>
                <a:cs typeface="Arial" panose="020B0604020202020204" pitchFamily="34" charset="0"/>
              </a:rPr>
              <a:t>In-person meetings – Anyone here care to share a story about their student loan experience?</a:t>
            </a:r>
            <a:r>
              <a:rPr lang="en-US" sz="1000" b="0" i="0" kern="1200" baseline="0" dirty="0">
                <a:solidFill>
                  <a:srgbClr val="40474B"/>
                </a:solidFill>
                <a:effectLst/>
                <a:latin typeface="Arial" panose="020B0604020202020204" pitchFamily="34" charset="0"/>
                <a:cs typeface="Arial" panose="020B0604020202020204" pitchFamily="34" charset="0"/>
              </a:rPr>
              <a:t>] So I hear this all the time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I can’t save for retirement or have an emergency fund – I’ve got to pay off my loans! Here’s what we suggest. You can do it all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even if it’s in very small amounts. If you have five dollars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put one in the emergency fund, put one in your retirement account, put one toward your loans, and then you have two dollars left! That may be a silly example, but that’s the idea. Try not to sacrifice investing for retirement just to pay off your loans. See the screenshot here? That’s a REAL screenshot of someone I know who paid off their $50,000 student loan. And guess what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0" i="0" kern="1200" baseline="0" dirty="0">
                <a:solidFill>
                  <a:srgbClr val="40474B"/>
                </a:solidFill>
                <a:effectLst/>
                <a:latin typeface="Arial" panose="020B0604020202020204" pitchFamily="34" charset="0"/>
                <a:cs typeface="Arial" panose="020B0604020202020204" pitchFamily="34" charset="0"/>
              </a:rPr>
              <a:t> </a:t>
            </a:r>
            <a:r>
              <a:rPr lang="en-US" sz="1000" b="1" i="0" kern="1200" baseline="0" dirty="0">
                <a:solidFill>
                  <a:srgbClr val="40474B"/>
                </a:solidFill>
                <a:effectLst/>
                <a:latin typeface="Arial" panose="020B0604020202020204" pitchFamily="34" charset="0"/>
                <a:cs typeface="Arial" panose="020B0604020202020204" pitchFamily="34" charset="0"/>
              </a:rPr>
              <a:t>she contributed to her employer’s 401(k) at the same time.</a:t>
            </a:r>
            <a:r>
              <a:rPr lang="en-US" sz="1000" b="0" i="0" kern="1200" baseline="0" dirty="0">
                <a:solidFill>
                  <a:srgbClr val="40474B"/>
                </a:solidFill>
                <a:effectLst/>
                <a:latin typeface="Arial" panose="020B0604020202020204" pitchFamily="34" charset="0"/>
                <a:cs typeface="Arial" panose="020B0604020202020204" pitchFamily="34" charset="0"/>
              </a:rPr>
              <a:t> Not a lot, but any amount is better than nothing. </a:t>
            </a:r>
            <a:endParaRPr lang="en-US" sz="1000" b="0" i="0" kern="1200" dirty="0">
              <a:solidFill>
                <a:srgbClr val="40474B"/>
              </a:solidFill>
              <a:effectLst/>
              <a:latin typeface="Arial" panose="020B0604020202020204" pitchFamily="34" charset="0"/>
              <a:cs typeface="Arial" panose="020B0604020202020204" pitchFamily="34" charset="0"/>
            </a:endParaRPr>
          </a:p>
          <a:p>
            <a:endParaRPr lang="en-US" sz="1000" b="1" dirty="0">
              <a:solidFill>
                <a:srgbClr val="40474B"/>
              </a:solidFill>
              <a:latin typeface="Arial" panose="020B0604020202020204" pitchFamily="34" charset="0"/>
              <a:cs typeface="Arial" panose="020B0604020202020204" pitchFamily="34" charset="0"/>
            </a:endParaRPr>
          </a:p>
          <a:p>
            <a:endParaRPr lang="en-US" sz="1000" b="1"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591601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rgbClr val="40474B"/>
                </a:solidFill>
                <a:latin typeface="Arial" panose="020B0604020202020204" pitchFamily="34" charset="0"/>
                <a:cs typeface="Arial" panose="020B0604020202020204" pitchFamily="34" charset="0"/>
              </a:rPr>
              <a:t>[OPTIONAL SLIDE DEPENDING ON THE CLIENT] </a:t>
            </a:r>
          </a:p>
          <a:p>
            <a:endParaRPr lang="en-US" sz="1000" dirty="0"/>
          </a:p>
          <a:p>
            <a:r>
              <a:rPr lang="en-US" sz="1000" dirty="0"/>
              <a:t>Public service loan forgiveness is subject to employment certification and 120 qualifying payments. The period of suspension (administrative forbearance) does qualify as if a payment was made. For example, the loan was suspended for the last 24 months for COVID relief and those 24 months would qualify toward the 120 total. </a:t>
            </a:r>
          </a:p>
          <a:p>
            <a:endParaRPr lang="en-US" sz="1000" dirty="0"/>
          </a:p>
          <a:p>
            <a:r>
              <a:rPr lang="en-US" sz="1000" dirty="0"/>
              <a:t>Special note: </a:t>
            </a:r>
          </a:p>
          <a:p>
            <a:pPr marL="171450" indent="-171450">
              <a:buFont typeface="Arial" panose="020B0604020202020204" pitchFamily="34" charset="0"/>
              <a:buChar char="•"/>
            </a:pPr>
            <a:r>
              <a:rPr lang="en-US" sz="1000" dirty="0"/>
              <a:t>Amounts forgiven under the public service loan forgiveness program do not have federal income tax implications. </a:t>
            </a:r>
          </a:p>
          <a:p>
            <a:pPr marL="0" indent="0">
              <a:buFont typeface="Arial" panose="020B0604020202020204" pitchFamily="34" charset="0"/>
              <a:buNone/>
            </a:pPr>
            <a:endParaRPr lang="en-US" sz="1000" dirty="0"/>
          </a:p>
          <a:p>
            <a:endParaRPr lang="en-US" sz="1000" dirty="0"/>
          </a:p>
          <a:p>
            <a:r>
              <a:rPr lang="en-US" sz="1000" dirty="0"/>
              <a:t> </a:t>
            </a:r>
          </a:p>
        </p:txBody>
      </p:sp>
      <p:sp>
        <p:nvSpPr>
          <p:cNvPr id="4" name="Slide Number Placeholder 3"/>
          <p:cNvSpPr>
            <a:spLocks noGrp="1"/>
          </p:cNvSpPr>
          <p:nvPr>
            <p:ph type="sldNum" sz="quarter" idx="5"/>
          </p:nvPr>
        </p:nvSpPr>
        <p:spPr/>
        <p:txBody>
          <a:bodyPr/>
          <a:lstStyle/>
          <a:p>
            <a:fld id="{AB5E336D-5138-4F47-858D-FA78D87F2E6A}" type="slidenum">
              <a:rPr lang="en-US" smtClean="0"/>
              <a:t>35</a:t>
            </a:fld>
            <a:endParaRPr lang="en-US" dirty="0"/>
          </a:p>
        </p:txBody>
      </p:sp>
    </p:spTree>
    <p:extLst>
      <p:ext uri="{BB962C8B-B14F-4D97-AF65-F5344CB8AC3E}">
        <p14:creationId xmlns:p14="http://schemas.microsoft.com/office/powerpoint/2010/main" val="1470889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dirty="0">
                <a:solidFill>
                  <a:srgbClr val="40474B"/>
                </a:solidFill>
                <a:latin typeface="Arial" panose="020B0604020202020204" pitchFamily="34" charset="0"/>
                <a:cs typeface="Arial" panose="020B0604020202020204" pitchFamily="34" charset="0"/>
              </a:rPr>
              <a:t>So what are</a:t>
            </a:r>
            <a:r>
              <a:rPr lang="en-US" sz="1000" baseline="0" dirty="0">
                <a:solidFill>
                  <a:srgbClr val="40474B"/>
                </a:solidFill>
                <a:latin typeface="Arial" panose="020B0604020202020204" pitchFamily="34" charset="0"/>
                <a:cs typeface="Arial" panose="020B0604020202020204" pitchFamily="34" charset="0"/>
              </a:rPr>
              <a:t> the next steps? Building a budget is a good place to start, but there are many other areas to consider.</a:t>
            </a:r>
          </a:p>
          <a:p>
            <a:endParaRPr lang="en-US" sz="1000" baseline="0" dirty="0">
              <a:solidFill>
                <a:srgbClr val="40474B"/>
              </a:solidFill>
              <a:latin typeface="Arial" panose="020B0604020202020204" pitchFamily="34" charset="0"/>
              <a:cs typeface="Arial" panose="020B0604020202020204" pitchFamily="34" charset="0"/>
            </a:endParaRPr>
          </a:p>
          <a:p>
            <a:r>
              <a:rPr lang="en-US" sz="1000" baseline="0" dirty="0">
                <a:solidFill>
                  <a:srgbClr val="40474B"/>
                </a:solidFill>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137556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900" y="4421188"/>
            <a:ext cx="5844182" cy="41894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latin typeface="Arial" panose="020B0604020202020204" pitchFamily="34" charset="0"/>
                <a:cs typeface="Arial" panose="020B0604020202020204" pitchFamily="34" charset="0"/>
              </a:rPr>
              <a:t>Transamerica is here to help you on your journey to retirement. </a:t>
            </a:r>
            <a:r>
              <a:rPr lang="en-US" sz="1000" b="0" baseline="0" dirty="0">
                <a:solidFill>
                  <a:srgbClr val="40474B"/>
                </a:solidFill>
                <a:latin typeface="Arial" panose="020B0604020202020204" pitchFamily="34" charset="0"/>
                <a:cs typeface="Arial" panose="020B0604020202020204" pitchFamily="34" charset="0"/>
              </a:rPr>
              <a:t>First and foremost, make sure you have an online account, where you can manage your retirement plan. There are also resources like videos and calculators on the homepage, before even logging in. Visit [transamerica.com – slash – portal – slash - home]  to create or log in to your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latin typeface="Arial" panose="020B0604020202020204" pitchFamily="34" charset="0"/>
                <a:cs typeface="Arial" panose="020B0604020202020204" pitchFamily="34" charset="0"/>
              </a:rPr>
              <a:t>At </a:t>
            </a:r>
            <a:r>
              <a:rPr lang="en-US" sz="1000" b="0" baseline="0" dirty="0">
                <a:solidFill>
                  <a:srgbClr val="40474B"/>
                </a:solidFill>
                <a:latin typeface="Arial" panose="020B0604020202020204" pitchFamily="34" charset="0"/>
                <a:cs typeface="Arial" panose="020B0604020202020204" pitchFamily="34" charset="0"/>
              </a:rPr>
              <a:t>[transamerica.com – slash – portal – slash - home] you can also visit </a:t>
            </a:r>
            <a:r>
              <a:rPr lang="en-US" sz="1000" baseline="0" dirty="0">
                <a:solidFill>
                  <a:srgbClr val="40474B"/>
                </a:solidFill>
                <a:latin typeface="Arial" panose="020B0604020202020204" pitchFamily="34" charset="0"/>
                <a:cs typeface="Arial" panose="020B0604020202020204" pitchFamily="34" charset="0"/>
              </a:rPr>
              <a:t>our </a:t>
            </a:r>
            <a:r>
              <a:rPr lang="en-US" sz="1000" b="0" baseline="0" dirty="0">
                <a:solidFill>
                  <a:srgbClr val="40474B"/>
                </a:solidFill>
                <a:latin typeface="Arial" panose="020B0604020202020204" pitchFamily="34" charset="0"/>
                <a:cs typeface="Arial" panose="020B0604020202020204" pitchFamily="34" charset="0"/>
              </a:rPr>
              <a:t>Financial Wellness Center where you’ll find a series of interactive lessons designed to help you navigate all areas of your financial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0" dirty="0">
                <a:solidFill>
                  <a:srgbClr val="40474B"/>
                </a:solidFill>
                <a:latin typeface="Arial" panose="020B0604020202020204" pitchFamily="34" charset="0"/>
                <a:cs typeface="Arial" panose="020B0604020202020204" pitchFamily="34" charset="0"/>
              </a:rPr>
              <a:t>If you ever need help accessing your account or with any other general questions, you can call our Customer Care Team at [</a:t>
            </a:r>
            <a:r>
              <a:rPr lang="en-US" sz="1000" b="1" baseline="0" dirty="0">
                <a:solidFill>
                  <a:srgbClr val="40474B"/>
                </a:solidFill>
                <a:latin typeface="Arial" panose="020B0604020202020204" pitchFamily="34" charset="0"/>
                <a:cs typeface="Arial" panose="020B0604020202020204" pitchFamily="34" charset="0"/>
              </a:rPr>
              <a:t>800-755-5801</a:t>
            </a:r>
            <a:r>
              <a:rPr lang="en-US" sz="1000" b="0" baseline="0" dirty="0">
                <a:solidFill>
                  <a:srgbClr val="40474B"/>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latin typeface="Arial" panose="020B0604020202020204" pitchFamily="34" charset="0"/>
                <a:cs typeface="Arial" panose="020B0604020202020204" pitchFamily="34" charset="0"/>
              </a:rPr>
              <a:t>There are other resources out there if you’re interested in improving your financial literacy. 20 different federal entities are part of the Financial Literacy and Education Commission, and their website is very user friendly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check it out at </a:t>
            </a:r>
            <a:r>
              <a:rPr lang="en-US" sz="1000" b="1" baseline="0" dirty="0">
                <a:solidFill>
                  <a:srgbClr val="40474B"/>
                </a:solidFill>
                <a:latin typeface="Arial" panose="020B0604020202020204" pitchFamily="34" charset="0"/>
                <a:cs typeface="Arial" panose="020B0604020202020204" pitchFamily="34" charset="0"/>
              </a:rPr>
              <a:t>mymoney.gov</a:t>
            </a:r>
            <a:r>
              <a:rPr lang="en-US" sz="1000" baseline="0" dirty="0">
                <a:solidFill>
                  <a:srgbClr val="40474B"/>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r>
              <a:rPr lang="en-US" sz="1000" kern="1200" dirty="0">
                <a:solidFill>
                  <a:srgbClr val="40474B"/>
                </a:solidFill>
                <a:effectLst/>
                <a:latin typeface="Arial" panose="020B0604020202020204" pitchFamily="34" charset="0"/>
                <a:cs typeface="Arial" panose="020B0604020202020204" pitchFamily="34" charset="0"/>
              </a:rPr>
              <a:t>For security and fraud prevention tips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kern="1200" dirty="0">
                <a:solidFill>
                  <a:srgbClr val="40474B"/>
                </a:solidFill>
                <a:effectLst/>
                <a:latin typeface="Arial" panose="020B0604020202020204" pitchFamily="34" charset="0"/>
                <a:cs typeface="Arial" panose="020B0604020202020204" pitchFamily="34" charset="0"/>
              </a:rPr>
              <a:t> or if you ever become a victim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kern="1200" dirty="0">
                <a:solidFill>
                  <a:srgbClr val="40474B"/>
                </a:solidFill>
                <a:effectLst/>
                <a:latin typeface="Arial" panose="020B0604020202020204" pitchFamily="34" charset="0"/>
                <a:cs typeface="Arial" panose="020B0604020202020204" pitchFamily="34" charset="0"/>
              </a:rPr>
              <a:t> go to </a:t>
            </a:r>
            <a:r>
              <a:rPr lang="en-US" sz="1000" b="1" kern="1200" dirty="0">
                <a:solidFill>
                  <a:srgbClr val="40474B"/>
                </a:solidFill>
                <a:effectLst/>
                <a:latin typeface="Arial" panose="020B0604020202020204" pitchFamily="34" charset="0"/>
                <a:cs typeface="Arial" panose="020B0604020202020204" pitchFamily="34" charset="0"/>
              </a:rPr>
              <a:t>IdentityTheft.gov.</a:t>
            </a:r>
          </a:p>
          <a:p>
            <a:br>
              <a:rPr lang="en-US" sz="1000" kern="1200" dirty="0">
                <a:solidFill>
                  <a:srgbClr val="40474B"/>
                </a:solidFill>
                <a:effectLst/>
                <a:latin typeface="Arial" panose="020B0604020202020204" pitchFamily="34" charset="0"/>
                <a:cs typeface="Arial" panose="020B0604020202020204" pitchFamily="34" charset="0"/>
              </a:rPr>
            </a:br>
            <a:r>
              <a:rPr lang="en-US" sz="1000" kern="1200" dirty="0">
                <a:solidFill>
                  <a:srgbClr val="40474B"/>
                </a:solidFill>
                <a:effectLst/>
                <a:latin typeface="Arial" panose="020B0604020202020204" pitchFamily="34" charset="0"/>
                <a:cs typeface="Arial" panose="020B0604020202020204" pitchFamily="34" charset="0"/>
              </a:rPr>
              <a:t>To request a copy of your credit report, visit annualcreditreport.com, and if you think you need help improving your credit score, visit the National Foundation for Credit Counseling, a nonprofit that's been helping people manage their credit since 1951.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37</a:t>
            </a:fld>
            <a:endParaRPr lang="en-US" dirty="0"/>
          </a:p>
        </p:txBody>
      </p:sp>
    </p:spTree>
    <p:extLst>
      <p:ext uri="{BB962C8B-B14F-4D97-AF65-F5344CB8AC3E}">
        <p14:creationId xmlns:p14="http://schemas.microsoft.com/office/powerpoint/2010/main" val="123286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FA: fill in whichever contact methods you prefer and fill in the footer on the bottom of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solidFill>
            </a:endParaRPr>
          </a:p>
          <a:p>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38</a:t>
            </a:fld>
            <a:endParaRPr lang="en-US" dirty="0"/>
          </a:p>
        </p:txBody>
      </p:sp>
    </p:spTree>
    <p:extLst>
      <p:ext uri="{BB962C8B-B14F-4D97-AF65-F5344CB8AC3E}">
        <p14:creationId xmlns:p14="http://schemas.microsoft.com/office/powerpoint/2010/main" val="2189106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rgbClr val="40474B"/>
                </a:solidFill>
                <a:latin typeface="Arial" panose="020B0604020202020204" pitchFamily="34" charset="0"/>
                <a:cs typeface="Arial" panose="020B0604020202020204" pitchFamily="34" charset="0"/>
              </a:rPr>
              <a:t>(Read slide)</a:t>
            </a:r>
          </a:p>
          <a:p>
            <a:endParaRPr lang="en-US" sz="1000" dirty="0"/>
          </a:p>
        </p:txBody>
      </p:sp>
      <p:sp>
        <p:nvSpPr>
          <p:cNvPr id="4" name="Slide Number Placeholder 3"/>
          <p:cNvSpPr>
            <a:spLocks noGrp="1"/>
          </p:cNvSpPr>
          <p:nvPr>
            <p:ph type="sldNum" sz="quarter" idx="5"/>
          </p:nvPr>
        </p:nvSpPr>
        <p:spPr/>
        <p:txBody>
          <a:bodyPr/>
          <a:lstStyle/>
          <a:p>
            <a:fld id="{AB5E336D-5138-4F47-858D-FA78D87F2E6A}" type="slidenum">
              <a:rPr lang="en-US" smtClean="0"/>
              <a:t>39</a:t>
            </a:fld>
            <a:endParaRPr lang="en-US" dirty="0"/>
          </a:p>
        </p:txBody>
      </p:sp>
    </p:spTree>
    <p:extLst>
      <p:ext uri="{BB962C8B-B14F-4D97-AF65-F5344CB8AC3E}">
        <p14:creationId xmlns:p14="http://schemas.microsoft.com/office/powerpoint/2010/main" val="1718303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40474B"/>
              </a:solidFill>
              <a:effectLst/>
              <a:uLnTx/>
              <a:uFillTx/>
              <a:latin typeface="Arial" panose="020B0604020202020204" pitchFamily="34" charset="0"/>
              <a:ea typeface="+mn-ea"/>
              <a:cs typeface="Arial" panose="020B0604020202020204" pitchFamily="34" charset="0"/>
            </a:endParaRPr>
          </a:p>
        </p:txBody>
      </p:sp>
      <p:sp>
        <p:nvSpPr>
          <p:cNvPr id="5" name="Notes Placeholder 4"/>
          <p:cNvSpPr>
            <a:spLocks noGrp="1"/>
          </p:cNvSpPr>
          <p:nvPr>
            <p:ph type="body" sz="quarter" idx="11"/>
          </p:nvPr>
        </p:nvSpPr>
        <p:spPr/>
        <p:txBody>
          <a:bodyPr/>
          <a:lstStyle/>
          <a:p>
            <a:r>
              <a:rPr lang="en-US" sz="1000" dirty="0">
                <a:latin typeface="Arial" panose="020B0604020202020204" pitchFamily="34" charset="0"/>
                <a:cs typeface="Arial" panose="020B0604020202020204" pitchFamily="34" charset="0"/>
              </a:rPr>
              <a:t>Here’s what we’re going to cover today.</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[Read slide]</a:t>
            </a:r>
          </a:p>
        </p:txBody>
      </p:sp>
    </p:spTree>
    <p:extLst>
      <p:ext uri="{BB962C8B-B14F-4D97-AF65-F5344CB8AC3E}">
        <p14:creationId xmlns:p14="http://schemas.microsoft.com/office/powerpoint/2010/main" val="1911081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Thank you for coming! [Please let me know if you have any questions.]</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srgbClr val="40474B"/>
                </a:solidFill>
                <a:latin typeface="Arial" panose="020B0604020202020204" pitchFamily="34" charset="0"/>
                <a:cs typeface="Arial" panose="020B0604020202020204" pitchFamily="34" charset="0"/>
              </a:rPr>
              <a:t>40</a:t>
            </a:fld>
            <a:endParaRPr lang="en-US" dirty="0">
              <a:solidFill>
                <a:srgbClr val="4047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5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dirty="0">
                <a:solidFill>
                  <a:srgbClr val="40474B"/>
                </a:solidFill>
                <a:latin typeface="Arial" panose="020B0604020202020204" pitchFamily="34" charset="0"/>
                <a:cs typeface="Arial" panose="020B0604020202020204" pitchFamily="34" charset="0"/>
              </a:rPr>
              <a:t>Let’s start with</a:t>
            </a:r>
            <a:r>
              <a:rPr lang="en-US" sz="1000" baseline="0" dirty="0">
                <a:solidFill>
                  <a:srgbClr val="40474B"/>
                </a:solidFill>
                <a:latin typeface="Arial" panose="020B0604020202020204" pitchFamily="34" charset="0"/>
                <a:cs typeface="Arial" panose="020B0604020202020204" pitchFamily="34" charset="0"/>
              </a:rPr>
              <a:t> identifying our savings priorities: </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Build an emergency fund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this can</a:t>
            </a:r>
            <a:r>
              <a:rPr lang="en-US" sz="1000" baseline="0" dirty="0">
                <a:solidFill>
                  <a:srgbClr val="40474B"/>
                </a:solidFill>
                <a:latin typeface="Arial" panose="020B0604020202020204" pitchFamily="34" charset="0"/>
                <a:cs typeface="Arial" panose="020B0604020202020204" pitchFamily="34" charset="0"/>
              </a:rPr>
              <a:t> help cover unexpected costs or loss of employment. And as I already pointed out, too many people would be able to handle a surprise expense. </a:t>
            </a:r>
          </a:p>
          <a:p>
            <a:endParaRPr lang="en-US" sz="1000" dirty="0">
              <a:solidFill>
                <a:srgbClr val="40474B"/>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rgbClr val="40474B"/>
                </a:solidFill>
                <a:latin typeface="Arial" panose="020B0604020202020204" pitchFamily="34" charset="0"/>
                <a:cs typeface="Arial" panose="020B0604020202020204" pitchFamily="34" charset="0"/>
              </a:rPr>
              <a:t>You can also save </a:t>
            </a:r>
            <a:r>
              <a:rPr lang="en-US" sz="1000" baseline="0" dirty="0">
                <a:solidFill>
                  <a:srgbClr val="40474B"/>
                </a:solidFill>
                <a:latin typeface="Arial" panose="020B0604020202020204" pitchFamily="34" charset="0"/>
                <a:cs typeface="Arial" panose="020B0604020202020204" pitchFamily="34" charset="0"/>
              </a:rPr>
              <a:t>for s</a:t>
            </a:r>
            <a:r>
              <a:rPr lang="en-US" sz="1000" dirty="0">
                <a:solidFill>
                  <a:srgbClr val="40474B"/>
                </a:solidFill>
                <a:latin typeface="Arial" panose="020B0604020202020204" pitchFamily="34" charset="0"/>
                <a:cs typeface="Arial" panose="020B0604020202020204" pitchFamily="34" charset="0"/>
              </a:rPr>
              <a:t>hort-term goals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things like a down payment of a home, home improvement</a:t>
            </a:r>
            <a:r>
              <a:rPr lang="en-US" sz="1000" baseline="0" dirty="0">
                <a:solidFill>
                  <a:srgbClr val="40474B"/>
                </a:solidFill>
                <a:latin typeface="Arial" panose="020B0604020202020204" pitchFamily="34" charset="0"/>
                <a:cs typeface="Arial" panose="020B0604020202020204" pitchFamily="34" charset="0"/>
              </a:rPr>
              <a:t> projects, or</a:t>
            </a:r>
            <a:r>
              <a:rPr lang="en-US" sz="1000" dirty="0">
                <a:solidFill>
                  <a:srgbClr val="40474B"/>
                </a:solidFill>
                <a:latin typeface="Arial" panose="020B0604020202020204" pitchFamily="34" charset="0"/>
                <a:cs typeface="Arial" panose="020B0604020202020204" pitchFamily="34" charset="0"/>
              </a:rPr>
              <a:t> vacations.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And</a:t>
            </a:r>
            <a:r>
              <a:rPr lang="en-US" sz="1000" baseline="0" dirty="0">
                <a:solidFill>
                  <a:srgbClr val="40474B"/>
                </a:solidFill>
                <a:latin typeface="Arial" panose="020B0604020202020204" pitchFamily="34" charset="0"/>
                <a:cs typeface="Arial" panose="020B0604020202020204" pitchFamily="34" charset="0"/>
              </a:rPr>
              <a:t> then there are the big-ticket items, like college and retirement. People typically refer to preparing for these things as saving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but really, it’s investing. I’ll explain the difference in a moment.</a:t>
            </a:r>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46824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r>
              <a:rPr lang="en-US" sz="1000" b="0" i="0" u="none" strike="noStrike" baseline="0" dirty="0"/>
              <a:t>As much as we’d love to go through life without any unexpected bumps in the road, that’s not realistic. A good way to keep your budget intact and your retirement savings strategy on course is to establish an emergency savings account. </a:t>
            </a:r>
          </a:p>
          <a:p>
            <a:pPr marR="0" algn="l"/>
            <a:endParaRPr lang="en-US" sz="10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rPr>
              <a:t>As I mentioned earlier, nearly a third of people would be unable to cover an unexpected $400 expense with their savings. </a:t>
            </a:r>
          </a:p>
          <a:p>
            <a:pPr marR="0" algn="l"/>
            <a:endParaRPr lang="en-US" sz="1000" b="0" i="0" u="none" strike="noStrike" baseline="0" dirty="0"/>
          </a:p>
          <a:p>
            <a:pPr marR="0" algn="l"/>
            <a:r>
              <a:rPr lang="en-US" sz="1000" b="0" i="0" u="none" strike="noStrike" baseline="0" dirty="0"/>
              <a:t>Building your emergency savings to cover unexpected major financial setbacks, such as unemployment, medical bills, home repairs, auto repairs, and other, could help you avoid dipping into your retirement savings. </a:t>
            </a:r>
          </a:p>
          <a:p>
            <a:pPr marR="0" algn="l"/>
            <a:endParaRPr lang="en-US" sz="10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effectLst/>
              </a:rPr>
              <a:t>A good emergency fund should cover at least three to six months worth of living expenses, but this vary depending on your income, marital status, and career stage. If three to six months sounds overwhelming, the key is to start saving whatever you can put aside, no matter how big or small the amount.</a:t>
            </a:r>
            <a:endParaRPr lang="en-US" sz="1000" b="0" i="0" u="none" strike="noStrike" baseline="0" dirty="0"/>
          </a:p>
          <a:p>
            <a:pPr marR="0" algn="l"/>
            <a:endParaRPr lang="en-US" sz="1000" b="0" i="0"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27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dirty="0">
                <a:solidFill>
                  <a:srgbClr val="40474B"/>
                </a:solidFill>
                <a:latin typeface="Arial" panose="020B0604020202020204" pitchFamily="34" charset="0"/>
                <a:cs typeface="Arial" panose="020B0604020202020204" pitchFamily="34" charset="0"/>
              </a:rPr>
              <a:t>Saving</a:t>
            </a:r>
            <a:r>
              <a:rPr lang="en-US" sz="1000" baseline="0" dirty="0">
                <a:solidFill>
                  <a:srgbClr val="40474B"/>
                </a:solidFill>
                <a:latin typeface="Arial" panose="020B0604020202020204" pitchFamily="34" charset="0"/>
                <a:cs typeface="Arial" panose="020B0604020202020204" pitchFamily="34" charset="0"/>
              </a:rPr>
              <a:t> for short-term goals is probably what most of us think about when we want to save for something. You may even consider </a:t>
            </a:r>
            <a:r>
              <a:rPr lang="en-US" sz="1000" dirty="0">
                <a:solidFill>
                  <a:srgbClr val="40474B"/>
                </a:solidFill>
                <a:latin typeface="Arial" panose="020B0604020202020204" pitchFamily="34" charset="0"/>
                <a:cs typeface="Arial" panose="020B0604020202020204" pitchFamily="34" charset="0"/>
              </a:rPr>
              <a:t>opening a separate savings account for short-term goals, such as:</a:t>
            </a:r>
          </a:p>
          <a:p>
            <a:endParaRPr lang="en-US" sz="1000" dirty="0">
              <a:solidFill>
                <a:srgbClr val="40474B"/>
              </a:solidFill>
              <a:latin typeface="Arial" panose="020B0604020202020204" pitchFamily="34" charset="0"/>
              <a:cs typeface="Arial" panose="020B0604020202020204" pitchFamily="34" charset="0"/>
            </a:endParaRPr>
          </a:p>
          <a:p>
            <a:pPr marL="171450" indent="-171450">
              <a:buSzPct val="85000"/>
              <a:buFont typeface="Arial" panose="020B0604020202020204" pitchFamily="34" charset="0"/>
              <a:buChar char="•"/>
            </a:pPr>
            <a:r>
              <a:rPr lang="en-US" sz="1000" dirty="0">
                <a:solidFill>
                  <a:srgbClr val="40474B"/>
                </a:solidFill>
                <a:latin typeface="Arial" panose="020B0604020202020204" pitchFamily="34" charset="0"/>
                <a:cs typeface="Arial" panose="020B0604020202020204" pitchFamily="34" charset="0"/>
              </a:rPr>
              <a:t>Down payment on a house</a:t>
            </a:r>
          </a:p>
          <a:p>
            <a:pPr marL="171450" indent="-171450">
              <a:buSzPct val="85000"/>
              <a:buFont typeface="Arial" panose="020B0604020202020204" pitchFamily="34" charset="0"/>
              <a:buChar char="•"/>
            </a:pPr>
            <a:r>
              <a:rPr lang="en-US" sz="1000" dirty="0">
                <a:solidFill>
                  <a:srgbClr val="40474B"/>
                </a:solidFill>
                <a:latin typeface="Arial" panose="020B0604020202020204" pitchFamily="34" charset="0"/>
                <a:cs typeface="Arial" panose="020B0604020202020204" pitchFamily="34" charset="0"/>
              </a:rPr>
              <a:t>New car</a:t>
            </a:r>
          </a:p>
          <a:p>
            <a:pPr marL="171450" indent="-171450">
              <a:buSzPct val="85000"/>
              <a:buFont typeface="Arial" panose="020B0604020202020204" pitchFamily="34" charset="0"/>
              <a:buChar char="•"/>
            </a:pPr>
            <a:r>
              <a:rPr lang="en-US" sz="1000" dirty="0">
                <a:solidFill>
                  <a:srgbClr val="40474B"/>
                </a:solidFill>
                <a:latin typeface="Arial" panose="020B0604020202020204" pitchFamily="34" charset="0"/>
                <a:cs typeface="Arial" panose="020B0604020202020204" pitchFamily="34" charset="0"/>
              </a:rPr>
              <a:t>Home improvement projects </a:t>
            </a:r>
          </a:p>
          <a:p>
            <a:pPr marL="171450" indent="-171450">
              <a:buSzPct val="85000"/>
              <a:buFont typeface="Arial" panose="020B0604020202020204" pitchFamily="34" charset="0"/>
              <a:buChar char="•"/>
            </a:pPr>
            <a:r>
              <a:rPr lang="en-US" sz="1000" dirty="0">
                <a:solidFill>
                  <a:srgbClr val="40474B"/>
                </a:solidFill>
                <a:latin typeface="Arial" panose="020B0604020202020204" pitchFamily="34" charset="0"/>
                <a:cs typeface="Arial" panose="020B0604020202020204" pitchFamily="34" charset="0"/>
              </a:rPr>
              <a:t>Vacations</a:t>
            </a:r>
          </a:p>
          <a:p>
            <a:pPr marL="171450" indent="-171450">
              <a:buFont typeface="Arial" panose="020B0604020202020204" pitchFamily="34" charset="0"/>
              <a:buChar char="•"/>
            </a:pPr>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And once that savings account helps you reach your goal</a:t>
            </a:r>
            <a:r>
              <a:rPr lang="en-US" sz="1000" baseline="0" dirty="0">
                <a:solidFill>
                  <a:srgbClr val="40474B"/>
                </a:solidFill>
                <a:latin typeface="Arial" panose="020B0604020202020204" pitchFamily="34" charset="0"/>
                <a:cs typeface="Arial" panose="020B0604020202020204" pitchFamily="34" charset="0"/>
              </a:rPr>
              <a:t>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mission accomplished! </a:t>
            </a:r>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8057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688095" y="4421188"/>
            <a:ext cx="5780161" cy="4189412"/>
          </a:xfrm>
        </p:spPr>
        <p:txBody>
          <a:bodyPr/>
          <a:lstStyle/>
          <a:p>
            <a:pPr marL="7938" lvl="1" indent="0">
              <a:buNone/>
            </a:pPr>
            <a:r>
              <a:rPr lang="en-US" sz="1000" dirty="0">
                <a:solidFill>
                  <a:srgbClr val="40474B"/>
                </a:solidFill>
                <a:latin typeface="Arial" panose="020B0604020202020204" pitchFamily="34" charset="0"/>
                <a:cs typeface="Arial" panose="020B0604020202020204" pitchFamily="34" charset="0"/>
              </a:rPr>
              <a:t>But as I mentioned earlier, there’s a difference between saving and investing.</a:t>
            </a:r>
          </a:p>
          <a:p>
            <a:pPr marL="7938" lvl="1" indent="0">
              <a:buNone/>
            </a:pPr>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Saving money in a bank account is generally very predictable and it’s insured by the FDIC. But there’s a risk that the interest you’re earning on that savings – if you’re earning interest – won’t keep pace with inflation through the years.</a:t>
            </a:r>
          </a:p>
          <a:p>
            <a:pPr marL="7938" lvl="1" indent="0">
              <a:buNone/>
            </a:pPr>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Investing in the stock market is unpredictable due to market volatility and there’s no guarantee your money will be safe since it’s not insured by a government agency.</a:t>
            </a:r>
          </a:p>
          <a:p>
            <a:pPr marL="7938" lvl="1" indent="0">
              <a:buNone/>
            </a:pPr>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That’s why you balance risk by saving AND investing. For long-term goals such as college tuition and retirement, saving money isn’t typically enough. You need your money to grow for these larger expenses – not only because they are so expensive, but we also need to think about inflation. </a:t>
            </a:r>
          </a:p>
          <a:p>
            <a:pPr lvl="1"/>
            <a:endParaRPr lang="en-US" sz="1000" dirty="0">
              <a:solidFill>
                <a:srgbClr val="40474B"/>
              </a:solidFill>
              <a:latin typeface="Arial" panose="020B0604020202020204" pitchFamily="34" charset="0"/>
              <a:cs typeface="Arial" panose="020B0604020202020204" pitchFamily="34" charset="0"/>
            </a:endParaRPr>
          </a:p>
          <a:p>
            <a:pPr marL="7938" lvl="1" indent="0">
              <a:buNone/>
            </a:pPr>
            <a:r>
              <a:rPr lang="en-US" sz="1000" dirty="0">
                <a:solidFill>
                  <a:srgbClr val="40474B"/>
                </a:solidFill>
                <a:latin typeface="Arial" panose="020B0604020202020204" pitchFamily="34" charset="0"/>
                <a:cs typeface="Arial" panose="020B0604020202020204" pitchFamily="34" charset="0"/>
              </a:rPr>
              <a:t>Inflation means your money won’t buy as much in the future as it does today. If you DON’T invest, you put yourself at risk of not having enough money to meet your needs. Investing has its own risks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but over time the market has historically tended to trend</a:t>
            </a:r>
            <a:r>
              <a:rPr lang="en-US" sz="1000" baseline="0" dirty="0">
                <a:solidFill>
                  <a:srgbClr val="40474B"/>
                </a:solidFill>
                <a:latin typeface="Arial" panose="020B0604020202020204" pitchFamily="34" charset="0"/>
                <a:cs typeface="Arial" panose="020B0604020202020204" pitchFamily="34" charset="0"/>
              </a:rPr>
              <a:t> upward, and occasional market dips are to be expected. </a:t>
            </a:r>
          </a:p>
          <a:p>
            <a:pPr marL="7938" lvl="1" indent="0">
              <a:buNone/>
            </a:pPr>
            <a:endParaRPr lang="en-US" sz="1000" baseline="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2184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556452" y="4421188"/>
            <a:ext cx="6144151" cy="4189412"/>
          </a:xfrm>
        </p:spPr>
        <p:txBody>
          <a:bodyPr/>
          <a:lstStyle/>
          <a:p>
            <a:pPr marL="133230" lvl="1" indent="0">
              <a:buNone/>
            </a:pPr>
            <a:r>
              <a:rPr lang="en-US" sz="1000" b="1" dirty="0">
                <a:solidFill>
                  <a:srgbClr val="40474B"/>
                </a:solidFill>
                <a:latin typeface="Arial" panose="020B0604020202020204" pitchFamily="34" charset="0"/>
                <a:cs typeface="Arial" panose="020B0604020202020204" pitchFamily="34" charset="0"/>
              </a:rPr>
              <a:t>[FA PLAN-SPECIFIC SLIDE]</a:t>
            </a:r>
          </a:p>
          <a:p>
            <a:pPr marL="133230" lvl="1" indent="0">
              <a:buNone/>
            </a:pPr>
            <a:endParaRPr lang="en-US" sz="1000" b="1" dirty="0">
              <a:solidFill>
                <a:srgbClr val="40474B"/>
              </a:solidFill>
              <a:latin typeface="Arial" panose="020B0604020202020204" pitchFamily="34" charset="0"/>
              <a:cs typeface="Arial" panose="020B0604020202020204" pitchFamily="34" charset="0"/>
            </a:endParaRPr>
          </a:p>
          <a:p>
            <a:pPr marL="133230" lvl="1" indent="0">
              <a:buNone/>
            </a:pPr>
            <a:r>
              <a:rPr lang="en-US" sz="1000" b="1" dirty="0">
                <a:solidFill>
                  <a:srgbClr val="40474B"/>
                </a:solidFill>
                <a:latin typeface="Arial" panose="020B0604020202020204" pitchFamily="34" charset="0"/>
                <a:cs typeface="Arial" panose="020B0604020202020204" pitchFamily="34" charset="0"/>
              </a:rPr>
              <a:t>[FA: If the plan has a match, include the "Max the match" bullet and first paragraph of disclosure </a:t>
            </a:r>
            <a:r>
              <a:rPr lang="en-US" sz="1000" b="1"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1" dirty="0">
                <a:solidFill>
                  <a:srgbClr val="40474B"/>
                </a:solidFill>
                <a:latin typeface="Arial" panose="020B0604020202020204" pitchFamily="34" charset="0"/>
                <a:cs typeface="Arial" panose="020B0604020202020204" pitchFamily="34" charset="0"/>
              </a:rPr>
              <a:t> remove the brackets around both. If the plan has auto-increase, include "Use auto-increase" bullet and the second paragraph of disclosure </a:t>
            </a:r>
            <a:r>
              <a:rPr lang="en-US" sz="1000" b="1"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1" dirty="0">
                <a:solidFill>
                  <a:srgbClr val="40474B"/>
                </a:solidFill>
                <a:latin typeface="Arial" panose="020B0604020202020204" pitchFamily="34" charset="0"/>
                <a:cs typeface="Arial" panose="020B0604020202020204" pitchFamily="34" charset="0"/>
              </a:rPr>
              <a:t> remove the brackets around both. Include the appropriate script notes below as well. If the plan does NOT have either of these features, DELETE the bullet,</a:t>
            </a:r>
            <a:r>
              <a:rPr lang="en-US" sz="1000" b="1" baseline="0" dirty="0">
                <a:solidFill>
                  <a:srgbClr val="40474B"/>
                </a:solidFill>
                <a:latin typeface="Arial" panose="020B0604020202020204" pitchFamily="34" charset="0"/>
                <a:cs typeface="Arial" panose="020B0604020202020204" pitchFamily="34" charset="0"/>
              </a:rPr>
              <a:t> </a:t>
            </a:r>
            <a:r>
              <a:rPr lang="en-US" sz="1000" b="1" dirty="0">
                <a:solidFill>
                  <a:srgbClr val="40474B"/>
                </a:solidFill>
                <a:latin typeface="Arial" panose="020B0604020202020204" pitchFamily="34" charset="0"/>
                <a:cs typeface="Arial" panose="020B0604020202020204" pitchFamily="34" charset="0"/>
              </a:rPr>
              <a:t>disclosure, and script notes.]</a:t>
            </a:r>
          </a:p>
          <a:p>
            <a:pPr marL="133230" lvl="1" indent="0">
              <a:buNone/>
            </a:pPr>
            <a:endParaRPr lang="en-US" sz="1000" dirty="0">
              <a:solidFill>
                <a:srgbClr val="40474B"/>
              </a:solidFill>
              <a:latin typeface="Arial" panose="020B0604020202020204" pitchFamily="34" charset="0"/>
              <a:cs typeface="Arial" panose="020B0604020202020204" pitchFamily="34" charset="0"/>
            </a:endParaRPr>
          </a:p>
          <a:p>
            <a:pPr marL="133230" lvl="1" indent="0">
              <a:buNone/>
            </a:pPr>
            <a:r>
              <a:rPr lang="en-US" sz="1000" dirty="0">
                <a:solidFill>
                  <a:srgbClr val="40474B"/>
                </a:solidFill>
                <a:latin typeface="Arial" panose="020B0604020202020204" pitchFamily="34" charset="0"/>
                <a:cs typeface="Arial" panose="020B0604020202020204" pitchFamily="34" charset="0"/>
              </a:rPr>
              <a:t>Investing for retirement is easy with your workplace retirement plan, administered through</a:t>
            </a:r>
            <a:r>
              <a:rPr lang="en-US" sz="1000" baseline="0" dirty="0">
                <a:solidFill>
                  <a:srgbClr val="40474B"/>
                </a:solidFill>
                <a:latin typeface="Arial" panose="020B0604020202020204" pitchFamily="34" charset="0"/>
                <a:cs typeface="Arial" panose="020B0604020202020204" pitchFamily="34" charset="0"/>
              </a:rPr>
              <a:t> Transamerica. Once you’re enrolled in the plan, there are a few ways to help you optimize this important benefit. </a:t>
            </a:r>
          </a:p>
          <a:p>
            <a:pPr marL="133230" lvl="1" indent="0">
              <a:buNone/>
            </a:pPr>
            <a:endParaRPr lang="en-US" sz="1000" baseline="0" dirty="0">
              <a:solidFill>
                <a:srgbClr val="40474B"/>
              </a:solidFill>
              <a:latin typeface="Arial" panose="020B0604020202020204" pitchFamily="34" charset="0"/>
              <a:cs typeface="Arial" panose="020B0604020202020204" pitchFamily="34" charset="0"/>
            </a:endParaRPr>
          </a:p>
          <a:p>
            <a:pPr marL="133230" lvl="1" indent="0">
              <a:buNone/>
            </a:pPr>
            <a:r>
              <a:rPr lang="en-US" sz="1000" baseline="0" dirty="0">
                <a:solidFill>
                  <a:srgbClr val="40474B"/>
                </a:solidFill>
                <a:latin typeface="Arial" panose="020B0604020202020204" pitchFamily="34" charset="0"/>
                <a:cs typeface="Arial" panose="020B0604020202020204" pitchFamily="34" charset="0"/>
              </a:rPr>
              <a:t>[Max the match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baseline="0" dirty="0">
                <a:solidFill>
                  <a:srgbClr val="40474B"/>
                </a:solidFill>
                <a:latin typeface="Arial" panose="020B0604020202020204" pitchFamily="34" charset="0"/>
                <a:cs typeface="Arial" panose="020B0604020202020204" pitchFamily="34" charset="0"/>
              </a:rPr>
              <a:t> state match formula.] </a:t>
            </a:r>
          </a:p>
          <a:p>
            <a:pPr marL="133230" lvl="1" indent="0">
              <a:buNone/>
            </a:pPr>
            <a:endParaRPr lang="en-US" sz="1000" kern="1200" baseline="0" dirty="0">
              <a:solidFill>
                <a:schemeClr val="tx1"/>
              </a:solidFill>
              <a:effectLst/>
              <a:latin typeface="Arial" panose="020B0604020202020204" pitchFamily="34" charset="0"/>
              <a:cs typeface="Arial" panose="020B0604020202020204" pitchFamily="34" charset="0"/>
            </a:endParaRPr>
          </a:p>
          <a:p>
            <a:pPr marL="133230" lvl="1" indent="0">
              <a:buNone/>
            </a:pPr>
            <a:r>
              <a:rPr lang="en-US" sz="1000" kern="1200" dirty="0">
                <a:solidFill>
                  <a:schemeClr val="accent1"/>
                </a:solidFill>
                <a:effectLst/>
                <a:latin typeface="Arial" panose="020B0604020202020204" pitchFamily="34" charset="0"/>
                <a:cs typeface="Arial" panose="020B0604020202020204" pitchFamily="34" charset="0"/>
              </a:rPr>
              <a:t>[Use the auto-increase service, which will automatically increase your contribution rate on a recurring basis by however much you want, typically once a year.]</a:t>
            </a:r>
          </a:p>
          <a:p>
            <a:pPr marL="133230" lvl="1" indent="0">
              <a:buNone/>
            </a:pPr>
            <a:endParaRPr lang="en-US" sz="1000" baseline="0" dirty="0">
              <a:solidFill>
                <a:schemeClr val="tx1"/>
              </a:solidFill>
              <a:latin typeface="Arial" panose="020B0604020202020204" pitchFamily="34" charset="0"/>
              <a:cs typeface="Arial" panose="020B0604020202020204" pitchFamily="34" charset="0"/>
            </a:endParaRPr>
          </a:p>
          <a:p>
            <a:pPr marL="133230" lvl="1" indent="0">
              <a:buNone/>
            </a:pPr>
            <a:r>
              <a:rPr lang="en-US" sz="1000" b="0" baseline="0" dirty="0">
                <a:solidFill>
                  <a:srgbClr val="40474B"/>
                </a:solidFill>
                <a:latin typeface="Arial" panose="020B0604020202020204" pitchFamily="34" charset="0"/>
                <a:cs typeface="Arial" panose="020B0604020202020204" pitchFamily="34" charset="0"/>
              </a:rPr>
              <a:t>You can see how you’re progressing toward your goal by our easy-to-read weather icons, called </a:t>
            </a:r>
            <a:r>
              <a:rPr lang="en-US" sz="1000" b="0" i="1" baseline="0" dirty="0">
                <a:solidFill>
                  <a:srgbClr val="40474B"/>
                </a:solidFill>
                <a:latin typeface="Arial" panose="020B0604020202020204" pitchFamily="34" charset="0"/>
                <a:cs typeface="Arial" panose="020B0604020202020204" pitchFamily="34" charset="0"/>
              </a:rPr>
              <a:t>Your Retirement Outlook</a:t>
            </a:r>
            <a:r>
              <a:rPr lang="en-US" sz="1000" b="0" baseline="0" dirty="0">
                <a:solidFill>
                  <a:srgbClr val="40474B"/>
                </a:solidFill>
                <a:latin typeface="Arial" panose="020B0604020202020204" pitchFamily="34" charset="0"/>
                <a:cs typeface="Arial" panose="020B0604020202020204" pitchFamily="34" charset="0"/>
              </a:rPr>
              <a:t>. This is a snapshot that helps illustrate how your strategy is working. If your forecast is rainy or cloudy, you can adjust your settings by increasing your contribution rate, adjusting your target retirement age, or looking at different investment strategies.</a:t>
            </a:r>
          </a:p>
          <a:p>
            <a:pPr marL="133230" lvl="1" indent="0">
              <a:buNone/>
            </a:pPr>
            <a:endParaRPr lang="en-US" sz="1000" b="0" dirty="0">
              <a:solidFill>
                <a:srgbClr val="40474B"/>
              </a:solidFill>
              <a:latin typeface="Arial" panose="020B0604020202020204" pitchFamily="34" charset="0"/>
              <a:cs typeface="Arial" panose="020B0604020202020204" pitchFamily="34" charset="0"/>
            </a:endParaRPr>
          </a:p>
          <a:p>
            <a:pPr marL="133230" marR="0" lvl="1" indent="0" algn="l" defTabSz="457200" rtl="0" eaLnBrk="1" fontAlgn="auto" latinLnBrk="0" hangingPunct="1">
              <a:lnSpc>
                <a:spcPct val="100000"/>
              </a:lnSpc>
              <a:spcBef>
                <a:spcPts val="0"/>
              </a:spcBef>
              <a:spcAft>
                <a:spcPts val="0"/>
              </a:spcAft>
              <a:buClrTx/>
              <a:buSzTx/>
              <a:buFontTx/>
              <a:buNone/>
              <a:tabLst/>
              <a:defRPr/>
            </a:pPr>
            <a:r>
              <a:rPr lang="en-US" sz="1000" b="0" dirty="0">
                <a:solidFill>
                  <a:srgbClr val="40474B"/>
                </a:solidFill>
                <a:latin typeface="Arial" panose="020B0604020202020204" pitchFamily="34" charset="0"/>
                <a:cs typeface="Arial" panose="020B0604020202020204" pitchFamily="34" charset="0"/>
              </a:rPr>
              <a:t>Your plan has a variety of investment services that can help you pursue your retirement goals. Or</a:t>
            </a:r>
            <a:r>
              <a:rPr lang="en-US" sz="1000" b="0" baseline="0" dirty="0">
                <a:solidFill>
                  <a:srgbClr val="40474B"/>
                </a:solidFill>
                <a:latin typeface="Arial" panose="020B0604020202020204" pitchFamily="34" charset="0"/>
                <a:cs typeface="Arial" panose="020B0604020202020204" pitchFamily="34" charset="0"/>
              </a:rPr>
              <a:t> if you’re a more knowledgeable investor, you can pick your investments from the funds chosen by your employer to be available in the plan.</a:t>
            </a:r>
            <a:endParaRPr lang="en-US" sz="1000" b="0" dirty="0">
              <a:solidFill>
                <a:srgbClr val="40474B"/>
              </a:solidFill>
              <a:latin typeface="Arial" panose="020B0604020202020204" pitchFamily="34" charset="0"/>
              <a:cs typeface="Arial" panose="020B0604020202020204" pitchFamily="34" charset="0"/>
            </a:endParaRPr>
          </a:p>
          <a:p>
            <a:pPr marL="133230" lvl="1" indent="0">
              <a:buNone/>
            </a:pPr>
            <a:endParaRPr lang="en-US" sz="1000" b="0" dirty="0">
              <a:solidFill>
                <a:srgbClr val="40474B"/>
              </a:solidFill>
              <a:latin typeface="Arial" panose="020B0604020202020204" pitchFamily="34" charset="0"/>
              <a:cs typeface="Arial" panose="020B0604020202020204" pitchFamily="34" charset="0"/>
            </a:endParaRPr>
          </a:p>
          <a:p>
            <a:pPr marL="133230" lvl="1" indent="0">
              <a:buNone/>
            </a:pPr>
            <a:r>
              <a:rPr lang="en-US" sz="1000" b="0" dirty="0">
                <a:solidFill>
                  <a:srgbClr val="40474B"/>
                </a:solidFill>
                <a:latin typeface="Arial" panose="020B0604020202020204" pitchFamily="34" charset="0"/>
                <a:cs typeface="Arial" panose="020B0604020202020204" pitchFamily="34" charset="0"/>
              </a:rPr>
              <a:t>You also may</a:t>
            </a:r>
            <a:r>
              <a:rPr lang="en-US" sz="1000" b="0" baseline="0" dirty="0">
                <a:solidFill>
                  <a:srgbClr val="40474B"/>
                </a:solidFill>
                <a:latin typeface="Arial" panose="020B0604020202020204" pitchFamily="34" charset="0"/>
                <a:cs typeface="Arial" panose="020B0604020202020204" pitchFamily="34" charset="0"/>
              </a:rPr>
              <a:t> </a:t>
            </a:r>
            <a:r>
              <a:rPr lang="en-US" sz="1000" b="0" dirty="0">
                <a:solidFill>
                  <a:srgbClr val="40474B"/>
                </a:solidFill>
                <a:latin typeface="Arial" panose="020B0604020202020204" pitchFamily="34" charset="0"/>
                <a:cs typeface="Arial" panose="020B0604020202020204" pitchFamily="34" charset="0"/>
              </a:rPr>
              <a:t>want to consider combining old employer accounts </a:t>
            </a:r>
            <a:r>
              <a:rPr lang="en-US" sz="1000" dirty="0">
                <a:solidFill>
                  <a:srgbClr val="40474B"/>
                </a:solidFill>
                <a:latin typeface="Arial" panose="020B0604020202020204" pitchFamily="34" charset="0"/>
                <a:cs typeface="Arial" panose="020B0604020202020204" pitchFamily="34" charset="0"/>
              </a:rPr>
              <a:t>and/or other retirement accounts into your Transamerica account. True diversification isn’t having many different accounts </a:t>
            </a:r>
            <a:r>
              <a:rPr lang="en-US" sz="1000" dirty="0">
                <a:solidFill>
                  <a:srgbClr val="40474B"/>
                </a:solidFill>
                <a:effectLst/>
                <a:latin typeface="Arial" panose="020B0604020202020204" pitchFamily="34" charset="0"/>
                <a:ea typeface="Calibri" panose="020F0502020204030204" pitchFamily="34" charset="0"/>
                <a:cs typeface="Arial" panose="020B0604020202020204" pitchFamily="34" charset="0"/>
              </a:rPr>
              <a:t>—</a:t>
            </a:r>
            <a:r>
              <a:rPr lang="en-US" sz="1000" dirty="0">
                <a:solidFill>
                  <a:srgbClr val="40474B"/>
                </a:solidFill>
                <a:latin typeface="Arial" panose="020B0604020202020204" pitchFamily="34" charset="0"/>
                <a:cs typeface="Arial" panose="020B0604020202020204" pitchFamily="34" charset="0"/>
              </a:rPr>
              <a:t> it’s making sure all your assets are properly distributed between aggressive and conservative investment options. And it’s hard to do</a:t>
            </a:r>
            <a:r>
              <a:rPr lang="en-US" sz="1000" baseline="0" dirty="0">
                <a:solidFill>
                  <a:srgbClr val="40474B"/>
                </a:solidFill>
                <a:latin typeface="Arial" panose="020B0604020202020204" pitchFamily="34" charset="0"/>
                <a:cs typeface="Arial" panose="020B0604020202020204" pitchFamily="34" charset="0"/>
              </a:rPr>
              <a:t> that if your money is in multiple accounts. When it’s in one account, you can see a complete picture. </a:t>
            </a:r>
            <a:endParaRPr lang="en-US" sz="1000" dirty="0">
              <a:solidFill>
                <a:schemeClr val="tx1"/>
              </a:solidFill>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99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29911102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ext, One or Two Line Headline">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3B075161-46E2-0348-9DDA-8AA382C78942}"/>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8" name="Shape 111">
            <a:extLst>
              <a:ext uri="{FF2B5EF4-FFF2-40B4-BE49-F238E27FC236}">
                <a16:creationId xmlns:a16="http://schemas.microsoft.com/office/drawing/2014/main" id="{E8AAFE2C-1AAB-DA46-864B-DFD7BA24F33B}"/>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lvl1pPr>
              <a:defRPr>
                <a:solidFill>
                  <a:schemeClr val="bg1"/>
                </a:solidFill>
              </a:defRPr>
            </a:lvl1pPr>
          </a:lstStyle>
          <a:p>
            <a:fld id="{B860EA5E-C501-EE46-95BA-D6951046621D}" type="slidenum">
              <a:rPr lang="en-US" smtClean="0"/>
              <a:pPr/>
              <a:t>‹#›</a:t>
            </a:fld>
            <a:endParaRPr lang="en-US" dirty="0"/>
          </a:p>
        </p:txBody>
      </p:sp>
      <p:sp>
        <p:nvSpPr>
          <p:cNvPr id="10" name="Title 4">
            <a:extLst>
              <a:ext uri="{FF2B5EF4-FFF2-40B4-BE49-F238E27FC236}">
                <a16:creationId xmlns:a16="http://schemas.microsoft.com/office/drawing/2014/main" id="{A3DF8E54-B476-6F42-9D17-81560CE2A374}"/>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
        <p:nvSpPr>
          <p:cNvPr id="12" name="Text Placeholder 15">
            <a:extLst>
              <a:ext uri="{FF2B5EF4-FFF2-40B4-BE49-F238E27FC236}">
                <a16:creationId xmlns:a16="http://schemas.microsoft.com/office/drawing/2014/main" id="{81A19322-D73A-F54F-8E07-3CEE3D7C1EED}"/>
              </a:ext>
            </a:extLst>
          </p:cNvPr>
          <p:cNvSpPr>
            <a:spLocks noGrp="1"/>
          </p:cNvSpPr>
          <p:nvPr>
            <p:ph type="body" sz="quarter" idx="16" hasCustomPrompt="1"/>
          </p:nvPr>
        </p:nvSpPr>
        <p:spPr>
          <a:xfrm>
            <a:off x="312182" y="1423633"/>
            <a:ext cx="7610475" cy="3307890"/>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Tree>
    <p:extLst>
      <p:ext uri="{BB962C8B-B14F-4D97-AF65-F5344CB8AC3E}">
        <p14:creationId xmlns:p14="http://schemas.microsoft.com/office/powerpoint/2010/main" val="16207256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without slice or lin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headline</a:t>
            </a:r>
            <a:endParaRPr lang="en-US" sz="2000" dirty="0">
              <a:latin typeface="Impact" panose="020B0806030902050204" pitchFamily="34" charset="0"/>
              <a:cs typeface="Arial"/>
            </a:endParaRP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3" y="1423633"/>
            <a:ext cx="3980612"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223652588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One or Two Line Headline,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1504073"/>
            <a:ext cx="3490091" cy="1528584"/>
          </a:xfrm>
          <a:prstGeom prst="rect">
            <a:avLst/>
          </a:prstGeom>
        </p:spPr>
        <p:txBody>
          <a:bodyPr/>
          <a:lstStyle>
            <a:lvl1pPr marL="0" indent="0">
              <a:lnSpc>
                <a:spcPct val="100000"/>
              </a:lnSpc>
              <a:spcBef>
                <a:spcPts val="0"/>
              </a:spcBef>
              <a:buNone/>
              <a:defRPr sz="1200">
                <a:solidFill>
                  <a:schemeClr val="bg2"/>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Subhead example. Click here to enter a subhead. Use this slide to begin a new section that has a description. This font size is 12 point. </a:t>
            </a:r>
          </a:p>
        </p:txBody>
      </p:sp>
      <p:sp>
        <p:nvSpPr>
          <p:cNvPr id="6" name="Text Placeholder 5">
            <a:extLst>
              <a:ext uri="{FF2B5EF4-FFF2-40B4-BE49-F238E27FC236}">
                <a16:creationId xmlns:a16="http://schemas.microsoft.com/office/drawing/2014/main" id="{C9A23C37-E9A1-EC49-88E7-566EF28FBD18}"/>
              </a:ext>
            </a:extLst>
          </p:cNvPr>
          <p:cNvSpPr>
            <a:spLocks noGrp="1"/>
          </p:cNvSpPr>
          <p:nvPr>
            <p:ph type="body" sz="quarter" idx="14" hasCustomPrompt="1"/>
          </p:nvPr>
        </p:nvSpPr>
        <p:spPr>
          <a:xfrm>
            <a:off x="4721749" y="1528208"/>
            <a:ext cx="3692482" cy="1886722"/>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here to add main body text. Our diversified approach applies the portfolio management experience of numerous and varied asset managers throughout the industry. </a:t>
            </a:r>
          </a:p>
          <a:p>
            <a:pPr lvl="0"/>
            <a:endParaRPr lang="en-US" dirty="0"/>
          </a:p>
          <a:p>
            <a:pPr lvl="0"/>
            <a:r>
              <a:rPr lang="en-US" dirty="0"/>
              <a:t>Our philosophy is what led us becoming a pioneer in the sub-advised mutual fund business. We know how to select and monitor a diverse array of money managers to seek better business results.</a:t>
            </a:r>
          </a:p>
        </p:txBody>
      </p:sp>
      <p:pic>
        <p:nvPicPr>
          <p:cNvPr id="15" name="Picture 14">
            <a:extLst>
              <a:ext uri="{FF2B5EF4-FFF2-40B4-BE49-F238E27FC236}">
                <a16:creationId xmlns:a16="http://schemas.microsoft.com/office/drawing/2014/main" id="{5299AC22-7CB7-E44F-BE04-3895EB268B13}"/>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6" name="Picture 15">
            <a:extLst>
              <a:ext uri="{FF2B5EF4-FFF2-40B4-BE49-F238E27FC236}">
                <a16:creationId xmlns:a16="http://schemas.microsoft.com/office/drawing/2014/main" id="{840C0B43-95F0-8E43-B40A-C9D0B7BD48B6}"/>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8" name="Title 4">
            <a:extLst>
              <a:ext uri="{FF2B5EF4-FFF2-40B4-BE49-F238E27FC236}">
                <a16:creationId xmlns:a16="http://schemas.microsoft.com/office/drawing/2014/main" id="{F761A12E-4827-D849-8A73-9D41BEFB50B2}"/>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40058116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Line Headline, 2 Column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9E15BA3-761F-9A48-8D42-2554E513A95C}"/>
              </a:ext>
            </a:extLst>
          </p:cNvPr>
          <p:cNvSpPr/>
          <p:nvPr userDrawn="1"/>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20" name="Text Placeholder 32">
            <a:extLst>
              <a:ext uri="{FF2B5EF4-FFF2-40B4-BE49-F238E27FC236}">
                <a16:creationId xmlns:a16="http://schemas.microsoft.com/office/drawing/2014/main" id="{EC0F8905-9F96-524C-A35C-6B6C7663C137}"/>
              </a:ext>
            </a:extLst>
          </p:cNvPr>
          <p:cNvSpPr>
            <a:spLocks noGrp="1"/>
          </p:cNvSpPr>
          <p:nvPr>
            <p:ph type="body" sz="quarter" idx="12" hasCustomPrompt="1"/>
          </p:nvPr>
        </p:nvSpPr>
        <p:spPr>
          <a:xfrm>
            <a:off x="5010411" y="1528433"/>
            <a:ext cx="3194137" cy="2078726"/>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mn-lt"/>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here to add text. 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3">
            <a:extLst>
              <a:ext uri="{FF2B5EF4-FFF2-40B4-BE49-F238E27FC236}">
                <a16:creationId xmlns:a16="http://schemas.microsoft.com/office/drawing/2014/main" id="{FCD8F39F-EA90-1946-9FE0-6640E8A0C968}"/>
              </a:ext>
            </a:extLst>
          </p:cNvPr>
          <p:cNvSpPr>
            <a:spLocks noGrp="1"/>
          </p:cNvSpPr>
          <p:nvPr>
            <p:ph type="body" sz="quarter" idx="13" hasCustomPrompt="1"/>
          </p:nvPr>
        </p:nvSpPr>
        <p:spPr>
          <a:xfrm>
            <a:off x="365125" y="1504007"/>
            <a:ext cx="3341902" cy="1782180"/>
          </a:xfrm>
          <a:prstGeom prst="rect">
            <a:avLst/>
          </a:prstGeom>
        </p:spPr>
        <p:txBody>
          <a:bodyPr/>
          <a:lstStyle>
            <a:lvl1pPr marL="0" indent="0">
              <a:lnSpc>
                <a:spcPct val="100000"/>
              </a:lnSpc>
              <a:spcBef>
                <a:spcPts val="0"/>
              </a:spcBef>
              <a:buNone/>
              <a:defRPr sz="1200" b="0" i="0">
                <a:solidFill>
                  <a:schemeClr val="accent2"/>
                </a:solidFill>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dirty="0"/>
              <a:t>Click here to enter text. Lorem ipsum dolor sit lorum, here adipiscing dolore, sed do magna enter minim up labor et dolore magna aqua. Ut minim ad minim dolor, quid ipsum exercitation alfalfa labor. </a:t>
            </a:r>
          </a:p>
        </p:txBody>
      </p:sp>
      <p:sp>
        <p:nvSpPr>
          <p:cNvPr id="10" name="Title 4">
            <a:extLst>
              <a:ext uri="{FF2B5EF4-FFF2-40B4-BE49-F238E27FC236}">
                <a16:creationId xmlns:a16="http://schemas.microsoft.com/office/drawing/2014/main" id="{91C3C6AD-9BC0-BB4F-985B-6C9E854BF5EE}"/>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one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31608846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Only_bars">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28089708-8A39-5845-9122-D5A683609E14}"/>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pic>
        <p:nvPicPr>
          <p:cNvPr id="10" name="Picture 9">
            <a:extLst>
              <a:ext uri="{FF2B5EF4-FFF2-40B4-BE49-F238E27FC236}">
                <a16:creationId xmlns:a16="http://schemas.microsoft.com/office/drawing/2014/main" id="{B5C39CEC-5B82-C546-96A9-F4662D644964}"/>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3" name="Picture 12">
            <a:extLst>
              <a:ext uri="{FF2B5EF4-FFF2-40B4-BE49-F238E27FC236}">
                <a16:creationId xmlns:a16="http://schemas.microsoft.com/office/drawing/2014/main" id="{9D3F95C4-72FD-2D41-BDA2-126BBAA8B380}"/>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6" name="Title 4">
            <a:extLst>
              <a:ext uri="{FF2B5EF4-FFF2-40B4-BE49-F238E27FC236}">
                <a16:creationId xmlns:a16="http://schemas.microsoft.com/office/drawing/2014/main" id="{97C5638C-932A-C742-B00D-B8DBC72F0595}"/>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106044212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_slice">
    <p:spTree>
      <p:nvGrpSpPr>
        <p:cNvPr id="1" name=""/>
        <p:cNvGrpSpPr/>
        <p:nvPr/>
      </p:nvGrpSpPr>
      <p:grpSpPr>
        <a:xfrm>
          <a:off x="0" y="0"/>
          <a:ext cx="0" cy="0"/>
          <a:chOff x="0" y="0"/>
          <a:chExt cx="0" cy="0"/>
        </a:xfrm>
      </p:grpSpPr>
      <p:sp>
        <p:nvSpPr>
          <p:cNvPr id="6" name="Shape 258">
            <a:extLst>
              <a:ext uri="{FF2B5EF4-FFF2-40B4-BE49-F238E27FC236}">
                <a16:creationId xmlns:a16="http://schemas.microsoft.com/office/drawing/2014/main" id="{9D1E3F84-28B2-DE4C-BBB6-D1104995275C}"/>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9" name="Shape 111">
            <a:extLst>
              <a:ext uri="{FF2B5EF4-FFF2-40B4-BE49-F238E27FC236}">
                <a16:creationId xmlns:a16="http://schemas.microsoft.com/office/drawing/2014/main" id="{A2F7FCFC-2F02-054F-840B-2BCA5B1B6B62}"/>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0" name="Slide Number Placeholder 1">
            <a:extLst>
              <a:ext uri="{FF2B5EF4-FFF2-40B4-BE49-F238E27FC236}">
                <a16:creationId xmlns:a16="http://schemas.microsoft.com/office/drawing/2014/main" id="{CBC57371-B447-1A47-9191-77C3EB98FA6E}"/>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solidFill>
                  <a:schemeClr val="bg1"/>
                </a:solidFill>
              </a:rPr>
              <a:t>‹#›</a:t>
            </a:fld>
            <a:endParaRPr lang="en-US" dirty="0">
              <a:solidFill>
                <a:schemeClr val="bg1"/>
              </a:solidFill>
            </a:endParaRPr>
          </a:p>
        </p:txBody>
      </p:sp>
      <p:sp>
        <p:nvSpPr>
          <p:cNvPr id="7" name="Title 4">
            <a:extLst>
              <a:ext uri="{FF2B5EF4-FFF2-40B4-BE49-F238E27FC236}">
                <a16:creationId xmlns:a16="http://schemas.microsoft.com/office/drawing/2014/main" id="{44219DF4-AFD5-0D43-A00C-A3F5D0D5585F}"/>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23279328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age_R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7" name="Freeform 6">
            <a:extLst>
              <a:ext uri="{FF2B5EF4-FFF2-40B4-BE49-F238E27FC236}">
                <a16:creationId xmlns:a16="http://schemas.microsoft.com/office/drawing/2014/main" id="{374A2D1C-F54E-4F4C-89A0-5C1FE426AFC2}"/>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Rectangle 1">
            <a:extLst>
              <a:ext uri="{FF2B5EF4-FFF2-40B4-BE49-F238E27FC236}">
                <a16:creationId xmlns:a16="http://schemas.microsoft.com/office/drawing/2014/main" id="{E5B84103-A66E-5742-B918-762D7FA92C02}"/>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4">
            <a:extLst>
              <a:ext uri="{FF2B5EF4-FFF2-40B4-BE49-F238E27FC236}">
                <a16:creationId xmlns:a16="http://schemas.microsoft.com/office/drawing/2014/main" id="{0B37CD96-3F40-D740-A2D3-9C55EC4B508C}"/>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12" name="Group 11">
            <a:extLst>
              <a:ext uri="{FF2B5EF4-FFF2-40B4-BE49-F238E27FC236}">
                <a16:creationId xmlns:a16="http://schemas.microsoft.com/office/drawing/2014/main" id="{FDFB88FA-92D8-A648-AFB3-8C935EA4E671}"/>
              </a:ext>
            </a:extLst>
          </p:cNvPr>
          <p:cNvGrpSpPr/>
          <p:nvPr userDrawn="1"/>
        </p:nvGrpSpPr>
        <p:grpSpPr>
          <a:xfrm>
            <a:off x="7616541" y="1178128"/>
            <a:ext cx="345864" cy="776859"/>
            <a:chOff x="7865922" y="1061336"/>
            <a:chExt cx="397861" cy="893652"/>
          </a:xfrm>
        </p:grpSpPr>
        <p:pic>
          <p:nvPicPr>
            <p:cNvPr id="13" name="Picture 12">
              <a:extLst>
                <a:ext uri="{FF2B5EF4-FFF2-40B4-BE49-F238E27FC236}">
                  <a16:creationId xmlns:a16="http://schemas.microsoft.com/office/drawing/2014/main" id="{FBA8FA93-8B7B-204A-9F4D-66061BF9C3A2}"/>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4" name="Picture 13">
              <a:extLst>
                <a:ext uri="{FF2B5EF4-FFF2-40B4-BE49-F238E27FC236}">
                  <a16:creationId xmlns:a16="http://schemas.microsoft.com/office/drawing/2014/main" id="{EE2AA944-1281-2F43-B24D-4AB92F5F84FC}"/>
                </a:ext>
              </a:extLst>
            </p:cNvPr>
            <p:cNvPicPr>
              <a:picLocks noChangeAspect="1"/>
            </p:cNvPicPr>
            <p:nvPr userDrawn="1"/>
          </p:nvPicPr>
          <p:blipFill>
            <a:blip r:embed="rId3"/>
            <a:stretch>
              <a:fillRect/>
            </a:stretch>
          </p:blipFill>
          <p:spPr>
            <a:xfrm>
              <a:off x="8098683" y="1061336"/>
              <a:ext cx="165100" cy="431800"/>
            </a:xfrm>
            <a:prstGeom prst="rect">
              <a:avLst/>
            </a:prstGeom>
          </p:spPr>
        </p:pic>
      </p:grpSp>
    </p:spTree>
    <p:extLst>
      <p:ext uri="{BB962C8B-B14F-4D97-AF65-F5344CB8AC3E}">
        <p14:creationId xmlns:p14="http://schemas.microsoft.com/office/powerpoint/2010/main" val="188567578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Page_Orch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C7A5CD8B-335A-3C46-9F94-03DFEECD209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B0C6EDFC-A184-964D-B806-D014AB84F71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49710C8-F781-3446-B11A-53C879E3FC82}"/>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3E72D0A-F792-2D41-AE25-6E692FB770C8}"/>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107E6BA9-F382-B24E-A043-D23EF7D938AD}"/>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A65F1DD-9F39-D94E-BB61-C016E933F69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0222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Page_Succul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A313C653-9946-3C41-ACBF-17C08058A17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24B40A26-E093-0947-8819-05987AB1F001}"/>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B9568268-D564-1442-90DD-70219D5FA0A4}"/>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7DF2548-95BA-8B4C-84FF-60536AD67327}"/>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E5B6A6A9-F260-1E41-A70C-512F179EA1AE}"/>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E81A0045-9BBA-3B4F-8F84-C4D26574221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91860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Page_Ocea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90D54BD5-B556-934C-B822-5983DD42390D}"/>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F8DD1DC8-8ACE-F04A-A8A6-4BF016C128E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C9371410-E45D-024F-83E5-5D90DF56D05F}"/>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07D1C786-2D65-8948-9D6C-C42FF8F128B1}"/>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2DC3CE93-EA3A-CA46-A2AE-28E67C6CB32A}"/>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599C7AF8-4822-C14F-B90D-05B0452EC7C1}"/>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3035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eric Title/Cov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84986-C81B-BD4C-A4D4-E585B004DAB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128364240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Page_Blueber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90D54BD5-B556-934C-B822-5983DD42390D}"/>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F8DD1DC8-8ACE-F04A-A8A6-4BF016C128E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C9371410-E45D-024F-83E5-5D90DF56D05F}"/>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07D1C786-2D65-8948-9D6C-C42FF8F128B1}"/>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2DC3CE93-EA3A-CA46-A2AE-28E67C6CB32A}"/>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599C7AF8-4822-C14F-B90D-05B0452EC7C1}"/>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04055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Page_Marig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52E30DAB-1AA9-A74E-B0F5-5B84F8D96D3D}"/>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05EE9131-F68E-B640-B47B-C6DE054A7FC6}"/>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D36B3E8C-2AF7-C14C-8895-011FB16477BC}"/>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6528313-D42B-3746-9FEF-A442166A0420}"/>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B9A27169-010A-5741-9070-7441C9953952}"/>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BD9384E6-6CD6-BE43-9101-6480F2844D14}"/>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897426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age_Storm">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59BFE6BE-44C2-7041-89F7-4B17C8DDBD2E}"/>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1CFC741F-E934-BB42-A11A-31016A883096}"/>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D9C6DBC-FE13-E140-94F9-29932F35439B}"/>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F3D6226-2164-AC44-9C63-9E0276DBC94D}"/>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AC6D752B-E5C0-544E-8BEC-5B219E974472}"/>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3A593FA-F92A-0540-9627-66B3FCD018B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07235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closure, Informa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0E5B6D-C7A6-3B44-A001-7F8BEB97A725}"/>
              </a:ext>
            </a:extLst>
          </p:cNvPr>
          <p:cNvSpPr/>
          <p:nvPr userDrawn="1"/>
        </p:nvSpPr>
        <p:spPr>
          <a:xfrm>
            <a:off x="0" y="683476"/>
            <a:ext cx="9144000" cy="1014984"/>
          </a:xfrm>
          <a:prstGeom prst="rect">
            <a:avLst/>
          </a:pr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013868"/>
            <a:ext cx="4212585"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to edit one-line headline style</a:t>
            </a:r>
          </a:p>
        </p:txBody>
      </p:sp>
      <p:sp>
        <p:nvSpPr>
          <p:cNvPr id="4" name="Text Placeholder 3">
            <a:extLst>
              <a:ext uri="{FF2B5EF4-FFF2-40B4-BE49-F238E27FC236}">
                <a16:creationId xmlns:a16="http://schemas.microsoft.com/office/drawing/2014/main" id="{280B1302-6F57-254C-B06A-A4CFF9E3C575}"/>
              </a:ext>
            </a:extLst>
          </p:cNvPr>
          <p:cNvSpPr>
            <a:spLocks noGrp="1"/>
          </p:cNvSpPr>
          <p:nvPr>
            <p:ph type="body" sz="quarter" idx="15" hasCustomPrompt="1"/>
          </p:nvPr>
        </p:nvSpPr>
        <p:spPr>
          <a:xfrm>
            <a:off x="368335" y="1804945"/>
            <a:ext cx="8402378" cy="1946275"/>
          </a:xfrm>
          <a:prstGeom prst="rect">
            <a:avLst/>
          </a:prstGeom>
        </p:spPr>
        <p:txBody>
          <a:bodyPr/>
          <a:lstStyle>
            <a:lvl1pPr marL="0" indent="0">
              <a:lnSpc>
                <a:spcPct val="100000"/>
              </a:lnSpc>
              <a:spcBef>
                <a:spcPts val="0"/>
              </a:spcBef>
              <a:buClr>
                <a:schemeClr val="bg1"/>
              </a:buClr>
              <a:buSzPct val="85000"/>
              <a:buFont typeface="Arial" panose="020B0604020202020204" pitchFamily="34" charset="0"/>
              <a:buNone/>
              <a:tabLst/>
              <a:defRPr sz="900">
                <a:solidFill>
                  <a:schemeClr val="tx1"/>
                </a:solidFill>
              </a:defRPr>
            </a:lvl1pPr>
            <a:lvl2pPr marL="120650" indent="-88900">
              <a:lnSpc>
                <a:spcPct val="100000"/>
              </a:lnSpc>
              <a:spcBef>
                <a:spcPts val="0"/>
              </a:spcBef>
              <a:buClr>
                <a:schemeClr val="tx1"/>
              </a:buClr>
              <a:buSzPct val="85000"/>
              <a:buFont typeface="Arial" panose="020B0604020202020204" pitchFamily="34" charset="0"/>
              <a:buChar char="•"/>
              <a:tabLst/>
              <a:defRPr sz="9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dirty="0"/>
              <a:t>Click to add disclosure text.</a:t>
            </a:r>
          </a:p>
          <a:p>
            <a:pPr lvl="1"/>
            <a:r>
              <a:rPr lang="en-US" dirty="0"/>
              <a:t>Second level</a:t>
            </a: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tx1"/>
                </a:solidFill>
              </a:defRPr>
            </a:lvl1pPr>
          </a:lstStyle>
          <a:p>
            <a:fld id="{B860EA5E-C501-EE46-95BA-D6951046621D}" type="slidenum">
              <a:rPr lang="en-US" smtClean="0"/>
              <a:pPr/>
              <a:t>‹#›</a:t>
            </a:fld>
            <a:endParaRPr lang="en-US" dirty="0"/>
          </a:p>
        </p:txBody>
      </p:sp>
    </p:spTree>
    <p:extLst>
      <p:ext uri="{BB962C8B-B14F-4D97-AF65-F5344CB8AC3E}">
        <p14:creationId xmlns:p14="http://schemas.microsoft.com/office/powerpoint/2010/main" val="1819230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for MM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11F5912-215D-4544-A248-CB62393303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60504"/>
            <a:ext cx="6941985" cy="3982996"/>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pic>
        <p:nvPicPr>
          <p:cNvPr id="9" name="Picture 8">
            <a:extLst>
              <a:ext uri="{FF2B5EF4-FFF2-40B4-BE49-F238E27FC236}">
                <a16:creationId xmlns:a16="http://schemas.microsoft.com/office/drawing/2014/main" id="{42B1908B-94C2-7348-9F81-F6C53493D04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12" name="Parallelogram 11">
            <a:extLst>
              <a:ext uri="{FF2B5EF4-FFF2-40B4-BE49-F238E27FC236}">
                <a16:creationId xmlns:a16="http://schemas.microsoft.com/office/drawing/2014/main" id="{DFB4CE5B-3309-6C4C-AB64-35BE69E7B300}"/>
              </a:ext>
            </a:extLst>
          </p:cNvPr>
          <p:cNvSpPr/>
          <p:nvPr/>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84605129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sclosur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3469"/>
            <a:ext cx="8026400" cy="3394075"/>
          </a:xfrm>
          <a:prstGeom prst="rect">
            <a:avLst/>
          </a:prstGeom>
        </p:spPr>
        <p:txBody>
          <a:bodyPr vert="horz" lIns="91440" tIns="45720" rIns="91440" bIns="45720" rtlCol="0">
            <a:noAutofit/>
          </a:bodyPr>
          <a:lstStyle>
            <a:lvl1pPr>
              <a:spcBef>
                <a:spcPts val="0"/>
              </a:spcBef>
              <a:defRPr sz="1400">
                <a:solidFill>
                  <a:srgbClr val="40474B"/>
                </a:solidFill>
              </a:defRPr>
            </a:lvl1pPr>
            <a:lvl2pPr>
              <a:spcBef>
                <a:spcPts val="0"/>
              </a:spcBef>
              <a:defRPr sz="1400">
                <a:solidFill>
                  <a:srgbClr val="40474B"/>
                </a:solidFill>
              </a:defRPr>
            </a:lvl2pPr>
            <a:lvl3pPr>
              <a:spcBef>
                <a:spcPts val="0"/>
              </a:spcBef>
              <a:defRPr sz="1400">
                <a:solidFill>
                  <a:srgbClr val="40474B"/>
                </a:solidFill>
              </a:defRPr>
            </a:lvl3pPr>
            <a:lvl4pPr>
              <a:spcBef>
                <a:spcPts val="0"/>
              </a:spcBef>
              <a:defRPr sz="14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49751" y="136768"/>
            <a:ext cx="8037329" cy="489465"/>
          </a:xfrm>
          <a:prstGeom prst="rect">
            <a:avLst/>
          </a:prstGeom>
        </p:spPr>
        <p:txBody>
          <a:bodyPr anchor="t" anchorCtr="0"/>
          <a:lstStyle>
            <a:lvl1pPr>
              <a:lnSpc>
                <a:spcPct val="100000"/>
              </a:lnSpc>
              <a:defRPr sz="1600" b="1" i="0" cap="all">
                <a:solidFill>
                  <a:schemeClr val="bg1"/>
                </a:solidFill>
                <a:latin typeface="+mj-lt"/>
                <a:cs typeface="Arial"/>
              </a:defRPr>
            </a:lvl1pPr>
          </a:lstStyle>
          <a:p>
            <a:r>
              <a:rPr lang="en-US" dirty="0"/>
              <a:t>disclosure</a:t>
            </a:r>
          </a:p>
        </p:txBody>
      </p:sp>
    </p:spTree>
    <p:extLst>
      <p:ext uri="{BB962C8B-B14F-4D97-AF65-F5344CB8AC3E}">
        <p14:creationId xmlns:p14="http://schemas.microsoft.com/office/powerpoint/2010/main" val="203009016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ForMME">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9DC9FF8F-C248-B745-8AFF-C516E1087DDB}"/>
              </a:ext>
            </a:extLst>
          </p:cNvPr>
          <p:cNvSpPr/>
          <p:nvPr userDrawn="1"/>
        </p:nvSpPr>
        <p:spPr>
          <a:xfrm>
            <a:off x="-10545" y="-4018"/>
            <a:ext cx="1817040" cy="519478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pic>
        <p:nvPicPr>
          <p:cNvPr id="13" name="Picture 12" descr="A person standing in front of a mirror posing for the camera&#10;&#10;Description automatically generated">
            <a:extLst>
              <a:ext uri="{FF2B5EF4-FFF2-40B4-BE49-F238E27FC236}">
                <a16:creationId xmlns:a16="http://schemas.microsoft.com/office/drawing/2014/main" id="{E2F3FB6C-F9CE-8042-9998-C4D20D5008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7722" y="0"/>
            <a:ext cx="3596764" cy="5150575"/>
          </a:xfrm>
          <a:custGeom>
            <a:avLst/>
            <a:gdLst>
              <a:gd name="connsiteX0" fmla="*/ 1806782 w 3596764"/>
              <a:gd name="connsiteY0" fmla="*/ 0 h 5150575"/>
              <a:gd name="connsiteX1" fmla="*/ 54377 w 3596764"/>
              <a:gd name="connsiteY1" fmla="*/ 0 h 5150575"/>
              <a:gd name="connsiteX2" fmla="*/ 0 w 3596764"/>
              <a:gd name="connsiteY2" fmla="*/ 46 h 5150575"/>
              <a:gd name="connsiteX3" fmla="*/ 1789729 w 3596764"/>
              <a:gd name="connsiteY3" fmla="*/ 5144931 h 5150575"/>
              <a:gd name="connsiteX4" fmla="*/ 3596764 w 3596764"/>
              <a:gd name="connsiteY4" fmla="*/ 5150575 h 5150575"/>
              <a:gd name="connsiteX5" fmla="*/ 1806782 w 3596764"/>
              <a:gd name="connsiteY5" fmla="*/ 0 h 515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764" h="5150575">
                <a:moveTo>
                  <a:pt x="1806782" y="0"/>
                </a:moveTo>
                <a:lnTo>
                  <a:pt x="54377" y="0"/>
                </a:lnTo>
                <a:lnTo>
                  <a:pt x="0" y="46"/>
                </a:lnTo>
                <a:lnTo>
                  <a:pt x="1789729" y="5144931"/>
                </a:lnTo>
                <a:lnTo>
                  <a:pt x="3596764" y="5150575"/>
                </a:lnTo>
                <a:lnTo>
                  <a:pt x="1806782" y="0"/>
                </a:lnTo>
                <a:close/>
              </a:path>
            </a:pathLst>
          </a:custGeom>
        </p:spPr>
      </p:pic>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AD83B68-F8B6-7441-A8DC-DD934C3E5B1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
        <p:nvSpPr>
          <p:cNvPr id="9" name="Parallelogram 8">
            <a:extLst>
              <a:ext uri="{FF2B5EF4-FFF2-40B4-BE49-F238E27FC236}">
                <a16:creationId xmlns:a16="http://schemas.microsoft.com/office/drawing/2014/main" id="{595D932F-F34F-BD40-9368-4A99E4A7F64D}"/>
              </a:ext>
            </a:extLst>
          </p:cNvPr>
          <p:cNvSpPr/>
          <p:nvPr userDrawn="1"/>
        </p:nvSpPr>
        <p:spPr>
          <a:xfrm rot="240225">
            <a:off x="2727630" y="3099141"/>
            <a:ext cx="601721" cy="2069814"/>
          </a:xfrm>
          <a:prstGeom prst="parallelogram">
            <a:avLst>
              <a:gd name="adj" fmla="val 923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and person looking at a book&#10;&#10;Description automatically generated with medium confidence">
            <a:extLst>
              <a:ext uri="{FF2B5EF4-FFF2-40B4-BE49-F238E27FC236}">
                <a16:creationId xmlns:a16="http://schemas.microsoft.com/office/drawing/2014/main" id="{2FECE6D9-A8BF-6143-A534-8BD5E4B8AA14}"/>
              </a:ext>
            </a:extLst>
          </p:cNvPr>
          <p:cNvPicPr>
            <a:picLocks noChangeAspect="1"/>
          </p:cNvPicPr>
          <p:nvPr userDrawn="1"/>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509570" y="1179495"/>
            <a:ext cx="2381035" cy="3964005"/>
          </a:xfrm>
          <a:custGeom>
            <a:avLst/>
            <a:gdLst>
              <a:gd name="connsiteX0" fmla="*/ 1360967 w 2381035"/>
              <a:gd name="connsiteY0" fmla="*/ 0 h 3964005"/>
              <a:gd name="connsiteX1" fmla="*/ 2381035 w 2381035"/>
              <a:gd name="connsiteY1" fmla="*/ 0 h 3964005"/>
              <a:gd name="connsiteX2" fmla="*/ 1015893 w 2381035"/>
              <a:gd name="connsiteY2" fmla="*/ 3964005 h 3964005"/>
              <a:gd name="connsiteX3" fmla="*/ 0 w 2381035"/>
              <a:gd name="connsiteY3" fmla="*/ 3964005 h 3964005"/>
              <a:gd name="connsiteX4" fmla="*/ 1360967 w 2381035"/>
              <a:gd name="connsiteY4" fmla="*/ 0 h 396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35" h="3964005">
                <a:moveTo>
                  <a:pt x="1360967" y="0"/>
                </a:moveTo>
                <a:lnTo>
                  <a:pt x="2381035" y="0"/>
                </a:lnTo>
                <a:lnTo>
                  <a:pt x="1015893" y="3964005"/>
                </a:lnTo>
                <a:lnTo>
                  <a:pt x="0" y="3964005"/>
                </a:lnTo>
                <a:lnTo>
                  <a:pt x="1360967" y="0"/>
                </a:lnTo>
                <a:close/>
              </a:path>
            </a:pathLst>
          </a:custGeom>
        </p:spPr>
      </p:pic>
    </p:spTree>
    <p:extLst>
      <p:ext uri="{BB962C8B-B14F-4D97-AF65-F5344CB8AC3E}">
        <p14:creationId xmlns:p14="http://schemas.microsoft.com/office/powerpoint/2010/main" val="34019898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9" name="Picture 8" descr="A picture containing text, screenshot&#10;&#10;Description automatically generated">
            <a:extLst>
              <a:ext uri="{FF2B5EF4-FFF2-40B4-BE49-F238E27FC236}">
                <a16:creationId xmlns:a16="http://schemas.microsoft.com/office/drawing/2014/main" id="{8BBAD5E8-F76D-BB48-BBCC-FA9C6B4E64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456002" cy="835269"/>
          </a:xfrm>
          <a:prstGeom prst="rect">
            <a:avLst/>
          </a:prstGeom>
        </p:spPr>
      </p:pic>
      <p:pic>
        <p:nvPicPr>
          <p:cNvPr id="8" name="Picture 7">
            <a:extLst>
              <a:ext uri="{FF2B5EF4-FFF2-40B4-BE49-F238E27FC236}">
                <a16:creationId xmlns:a16="http://schemas.microsoft.com/office/drawing/2014/main" id="{F4BCB003-A592-B34F-8317-F3ACBDF952B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20101840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3">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77A4E02-061B-C64C-87F7-23205236E7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829387"/>
          </a:xfrm>
          <a:prstGeom prst="rect">
            <a:avLst/>
          </a:prstGeom>
        </p:spPr>
      </p:pic>
      <p:sp>
        <p:nvSpPr>
          <p:cNvPr id="10" name="Freeform 9">
            <a:extLst>
              <a:ext uri="{FF2B5EF4-FFF2-40B4-BE49-F238E27FC236}">
                <a16:creationId xmlns:a16="http://schemas.microsoft.com/office/drawing/2014/main" id="{98AC7195-3FC9-6C4C-9FE8-8D86999F5D58}"/>
              </a:ext>
            </a:extLst>
          </p:cNvPr>
          <p:cNvSpPr/>
          <p:nvPr userDrawn="1"/>
        </p:nvSpPr>
        <p:spPr>
          <a:xfrm>
            <a:off x="8118475" y="-9525"/>
            <a:ext cx="454025" cy="908050"/>
          </a:xfrm>
          <a:custGeom>
            <a:avLst/>
            <a:gdLst>
              <a:gd name="connsiteX0" fmla="*/ 282575 w 454025"/>
              <a:gd name="connsiteY0" fmla="*/ 0 h 908050"/>
              <a:gd name="connsiteX1" fmla="*/ 0 w 454025"/>
              <a:gd name="connsiteY1" fmla="*/ 863600 h 908050"/>
              <a:gd name="connsiteX2" fmla="*/ 222250 w 454025"/>
              <a:gd name="connsiteY2" fmla="*/ 908050 h 908050"/>
              <a:gd name="connsiteX3" fmla="*/ 454025 w 454025"/>
              <a:gd name="connsiteY3" fmla="*/ 0 h 908050"/>
            </a:gdLst>
            <a:ahLst/>
            <a:cxnLst>
              <a:cxn ang="0">
                <a:pos x="connsiteX0" y="connsiteY0"/>
              </a:cxn>
              <a:cxn ang="0">
                <a:pos x="connsiteX1" y="connsiteY1"/>
              </a:cxn>
              <a:cxn ang="0">
                <a:pos x="connsiteX2" y="connsiteY2"/>
              </a:cxn>
              <a:cxn ang="0">
                <a:pos x="connsiteX3" y="connsiteY3"/>
              </a:cxn>
            </a:cxnLst>
            <a:rect l="l" t="t" r="r" b="b"/>
            <a:pathLst>
              <a:path w="454025" h="908050">
                <a:moveTo>
                  <a:pt x="282575" y="0"/>
                </a:moveTo>
                <a:lnTo>
                  <a:pt x="0" y="863600"/>
                </a:lnTo>
                <a:lnTo>
                  <a:pt x="222250" y="908050"/>
                </a:lnTo>
                <a:lnTo>
                  <a:pt x="454025" y="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9" name="Picture 8">
            <a:extLst>
              <a:ext uri="{FF2B5EF4-FFF2-40B4-BE49-F238E27FC236}">
                <a16:creationId xmlns:a16="http://schemas.microsoft.com/office/drawing/2014/main" id="{BAE19A2D-BE36-6D4E-9C82-CA4A493444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cxnSp>
        <p:nvCxnSpPr>
          <p:cNvPr id="7" name="Straight Connector 6">
            <a:extLst>
              <a:ext uri="{FF2B5EF4-FFF2-40B4-BE49-F238E27FC236}">
                <a16:creationId xmlns:a16="http://schemas.microsoft.com/office/drawing/2014/main" id="{0DE8676D-E208-FD41-9ACB-E8CF802CCA6E}"/>
              </a:ext>
            </a:extLst>
          </p:cNvPr>
          <p:cNvCxnSpPr>
            <a:cxnSpLocks/>
          </p:cNvCxnSpPr>
          <p:nvPr userDrawn="1"/>
        </p:nvCxnSpPr>
        <p:spPr>
          <a:xfrm flipH="1">
            <a:off x="8172363" y="-12526"/>
            <a:ext cx="292100" cy="82938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9466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women laugh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AE1391-4EE1-194F-A534-D7C23F6C82F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52" y="758557"/>
            <a:ext cx="8315330" cy="1039129"/>
          </a:xfrm>
          <a:custGeom>
            <a:avLst/>
            <a:gdLst>
              <a:gd name="connsiteX0" fmla="*/ 0 w 8315330"/>
              <a:gd name="connsiteY0" fmla="*/ 0 h 1039129"/>
              <a:gd name="connsiteX1" fmla="*/ 8315330 w 8315330"/>
              <a:gd name="connsiteY1" fmla="*/ 0 h 1039129"/>
              <a:gd name="connsiteX2" fmla="*/ 7959699 w 8315330"/>
              <a:gd name="connsiteY2" fmla="*/ 1039129 h 1039129"/>
              <a:gd name="connsiteX3" fmla="*/ 0 w 8315330"/>
              <a:gd name="connsiteY3" fmla="*/ 1039129 h 1039129"/>
              <a:gd name="connsiteX4" fmla="*/ 0 w 8315330"/>
              <a:gd name="connsiteY4" fmla="*/ 0 h 103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30" h="1039129">
                <a:moveTo>
                  <a:pt x="0" y="0"/>
                </a:moveTo>
                <a:lnTo>
                  <a:pt x="8315330" y="0"/>
                </a:lnTo>
                <a:lnTo>
                  <a:pt x="7959699" y="1039129"/>
                </a:lnTo>
                <a:lnTo>
                  <a:pt x="0" y="1039129"/>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9170"/>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2553"/>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Tree>
    <p:extLst>
      <p:ext uri="{BB962C8B-B14F-4D97-AF65-F5344CB8AC3E}">
        <p14:creationId xmlns:p14="http://schemas.microsoft.com/office/powerpoint/2010/main" val="16999189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mage_One or Two Line Headline with Two Colum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5F9AF0-D982-0C44-ABED-8DBD552BB5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99" y="758156"/>
            <a:ext cx="8315854" cy="1039129"/>
          </a:xfrm>
          <a:custGeom>
            <a:avLst/>
            <a:gdLst>
              <a:gd name="connsiteX0" fmla="*/ 0 w 8315854"/>
              <a:gd name="connsiteY0" fmla="*/ 0 h 1039129"/>
              <a:gd name="connsiteX1" fmla="*/ 8315854 w 8315854"/>
              <a:gd name="connsiteY1" fmla="*/ 0 h 1039129"/>
              <a:gd name="connsiteX2" fmla="*/ 8315854 w 8315854"/>
              <a:gd name="connsiteY2" fmla="*/ 1335 h 1039129"/>
              <a:gd name="connsiteX3" fmla="*/ 7960638 w 8315854"/>
              <a:gd name="connsiteY3" fmla="*/ 1039129 h 1039129"/>
              <a:gd name="connsiteX4" fmla="*/ 0 w 8315854"/>
              <a:gd name="connsiteY4" fmla="*/ 1039129 h 1039129"/>
              <a:gd name="connsiteX5" fmla="*/ 0 w 8315854"/>
              <a:gd name="connsiteY5" fmla="*/ 0 h 10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5854" h="1039129">
                <a:moveTo>
                  <a:pt x="0" y="0"/>
                </a:moveTo>
                <a:lnTo>
                  <a:pt x="8315854" y="0"/>
                </a:lnTo>
                <a:lnTo>
                  <a:pt x="8315854" y="1335"/>
                </a:lnTo>
                <a:lnTo>
                  <a:pt x="7960638" y="1039129"/>
                </a:lnTo>
                <a:lnTo>
                  <a:pt x="0" y="1039129"/>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38120333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laceholder for Image_One or Two Line Headline with 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12651269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Subhead, General Text, One or Two Line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one-line headline</a:t>
            </a:r>
            <a:endParaRPr lang="en-US" sz="2000" dirty="0">
              <a:latin typeface="Impact" panose="020B0806030902050204" pitchFamily="34" charset="0"/>
              <a:cs typeface="Arial"/>
            </a:endParaRPr>
          </a:p>
        </p:txBody>
      </p:sp>
      <p:sp>
        <p:nvSpPr>
          <p:cNvPr id="20" name="Text Placeholder 11">
            <a:extLst>
              <a:ext uri="{FF2B5EF4-FFF2-40B4-BE49-F238E27FC236}">
                <a16:creationId xmlns:a16="http://schemas.microsoft.com/office/drawing/2014/main" id="{3AA627F2-4F77-1A42-8EF8-065653A257CA}"/>
              </a:ext>
            </a:extLst>
          </p:cNvPr>
          <p:cNvSpPr>
            <a:spLocks noGrp="1"/>
          </p:cNvSpPr>
          <p:nvPr>
            <p:ph type="body" sz="quarter" idx="15" hasCustomPrompt="1"/>
          </p:nvPr>
        </p:nvSpPr>
        <p:spPr>
          <a:xfrm>
            <a:off x="358029" y="1057871"/>
            <a:ext cx="5883588" cy="225191"/>
          </a:xfrm>
          <a:prstGeom prst="rect">
            <a:avLst/>
          </a:prstGeom>
        </p:spPr>
        <p:txBody>
          <a:bodyPr/>
          <a:lstStyle>
            <a:lvl1pPr marL="0" indent="0">
              <a:lnSpc>
                <a:spcPct val="100000"/>
              </a:lnSpc>
              <a:spcBef>
                <a:spcPts val="0"/>
              </a:spcBef>
              <a:buNone/>
              <a:defRPr sz="1400" b="1" cap="all" baseline="0">
                <a:solidFill>
                  <a:schemeClr val="accent1"/>
                </a:solidFill>
              </a:defRPr>
            </a:lvl1pPr>
          </a:lstStyle>
          <a:p>
            <a:pPr lvl="0"/>
            <a:r>
              <a:rPr lang="en-US" dirty="0"/>
              <a:t>Click to add subhead</a:t>
            </a: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2" y="1423633"/>
            <a:ext cx="7610475"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pic>
        <p:nvPicPr>
          <p:cNvPr id="13" name="Picture 12">
            <a:extLst>
              <a:ext uri="{FF2B5EF4-FFF2-40B4-BE49-F238E27FC236}">
                <a16:creationId xmlns:a16="http://schemas.microsoft.com/office/drawing/2014/main" id="{99155F93-D12C-6B41-AF2A-DC806FE69A4C}"/>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4" name="Picture 13">
            <a:extLst>
              <a:ext uri="{FF2B5EF4-FFF2-40B4-BE49-F238E27FC236}">
                <a16:creationId xmlns:a16="http://schemas.microsoft.com/office/drawing/2014/main" id="{D2921169-9B7D-B04D-AC63-0F25136093A7}"/>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26453597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2520" y="4846320"/>
            <a:ext cx="365760" cy="273844"/>
          </a:xfrm>
          <a:prstGeom prst="rect">
            <a:avLst/>
          </a:prstGeom>
        </p:spPr>
        <p:txBody>
          <a:bodyPr vert="horz" wrap="none" lIns="91440" tIns="45720" rIns="91440" bIns="45720" rtlCol="0" anchor="t"/>
          <a:lstStyle>
            <a:lvl1pPr algn="l">
              <a:defRPr sz="900">
                <a:solidFill>
                  <a:schemeClr val="tx1"/>
                </a:solidFill>
              </a:defRPr>
            </a:lvl1pPr>
          </a:lstStyle>
          <a:p>
            <a:fld id="{B860EA5E-C501-EE46-95BA-D6951046621D}" type="slidenum">
              <a:rPr lang="en-US" smtClean="0"/>
              <a:pPr/>
              <a:t>‹#›</a:t>
            </a:fld>
            <a:endParaRPr lang="en-US" dirty="0"/>
          </a:p>
        </p:txBody>
      </p:sp>
      <p:sp>
        <p:nvSpPr>
          <p:cNvPr id="8" name="Shape 111">
            <a:extLst>
              <a:ext uri="{FF2B5EF4-FFF2-40B4-BE49-F238E27FC236}">
                <a16:creationId xmlns:a16="http://schemas.microsoft.com/office/drawing/2014/main" id="{9BB36B51-78A9-8F43-B6C5-A05CE9FDC9DF}"/>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cxnSp>
        <p:nvCxnSpPr>
          <p:cNvPr id="5" name="Straight Connector 4">
            <a:extLst>
              <a:ext uri="{FF2B5EF4-FFF2-40B4-BE49-F238E27FC236}">
                <a16:creationId xmlns:a16="http://schemas.microsoft.com/office/drawing/2014/main" id="{C1273DFF-7738-AB4B-87C4-561414963879}"/>
              </a:ext>
            </a:extLst>
          </p:cNvPr>
          <p:cNvCxnSpPr>
            <a:cxnSpLocks/>
          </p:cNvCxnSpPr>
          <p:nvPr userDrawn="1"/>
        </p:nvCxnSpPr>
        <p:spPr>
          <a:xfrm>
            <a:off x="457200" y="674581"/>
            <a:ext cx="83129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876D7A-A99D-1D4C-8936-EC321DB2B358}"/>
              </a:ext>
            </a:extLst>
          </p:cNvPr>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a:off x="7769030" y="323849"/>
            <a:ext cx="1013020" cy="257175"/>
          </a:xfrm>
          <a:prstGeom prst="rect">
            <a:avLst/>
          </a:prstGeom>
        </p:spPr>
      </p:pic>
    </p:spTree>
    <p:extLst>
      <p:ext uri="{BB962C8B-B14F-4D97-AF65-F5344CB8AC3E}">
        <p14:creationId xmlns:p14="http://schemas.microsoft.com/office/powerpoint/2010/main" val="406966853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14" r:id="rId3"/>
    <p:sldLayoutId id="2147483782"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12" r:id="rId24"/>
    <p:sldLayoutId id="2147483815" r:id="rId2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svg"/><Relationship Id="rId11" Type="http://schemas.openxmlformats.org/officeDocument/2006/relationships/image" Target="../media/image22.png"/><Relationship Id="rId5" Type="http://schemas.openxmlformats.org/officeDocument/2006/relationships/image" Target="../media/image26.png"/><Relationship Id="rId10" Type="http://schemas.openxmlformats.org/officeDocument/2006/relationships/image" Target="../media/image33.svg"/><Relationship Id="rId4" Type="http://schemas.openxmlformats.org/officeDocument/2006/relationships/image" Target="../media/image25.svg"/><Relationship Id="rId9" Type="http://schemas.openxmlformats.org/officeDocument/2006/relationships/image" Target="../media/image32.png"/><Relationship Id="rId14" Type="http://schemas.openxmlformats.org/officeDocument/2006/relationships/image" Target="../media/image3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debt.org/management-plans/"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apa.org/news/press/releases/stress/2022/infographic-money-economy"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4.sv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hyperlink" Target="https://www.forbes.com/sites/zackfriedman/2022/05/16/student-loan-debt-statistics-in-2022-a-record-17-trillion/?sh=2ffc914c4d5a"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tudentaid.gov/manage-loans/forgiveness-cancellation/public-service"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E773B-7524-1E42-8FC5-CD1708BF64AB}"/>
              </a:ext>
            </a:extLst>
          </p:cNvPr>
          <p:cNvSpPr>
            <a:spLocks noGrp="1"/>
          </p:cNvSpPr>
          <p:nvPr>
            <p:ph type="body" sz="quarter" idx="11"/>
          </p:nvPr>
        </p:nvSpPr>
        <p:spPr/>
        <p:txBody>
          <a:bodyPr/>
          <a:lstStyle/>
          <a:p>
            <a:r>
              <a:rPr lang="en-US" dirty="0"/>
              <a:t>Money Management essentials</a:t>
            </a:r>
          </a:p>
        </p:txBody>
      </p:sp>
      <p:sp>
        <p:nvSpPr>
          <p:cNvPr id="11" name="TextBox 10">
            <a:extLst>
              <a:ext uri="{FF2B5EF4-FFF2-40B4-BE49-F238E27FC236}">
                <a16:creationId xmlns:a16="http://schemas.microsoft.com/office/drawing/2014/main" id="{B9D15AE9-A809-5D49-A070-25B8BE0656AB}"/>
              </a:ext>
            </a:extLst>
          </p:cNvPr>
          <p:cNvSpPr txBox="1"/>
          <p:nvPr/>
        </p:nvSpPr>
        <p:spPr>
          <a:xfrm>
            <a:off x="7699866" y="2977074"/>
            <a:ext cx="1196161" cy="630942"/>
          </a:xfrm>
          <a:prstGeom prst="rect">
            <a:avLst/>
          </a:prstGeom>
          <a:noFill/>
        </p:spPr>
        <p:txBody>
          <a:bodyPr wrap="none" rtlCol="0">
            <a:spAutoFit/>
          </a:bodyPr>
          <a:lstStyle/>
          <a:p>
            <a:pPr algn="r">
              <a:buClr>
                <a:schemeClr val="bg1"/>
              </a:buClr>
              <a:buSzPct val="85000"/>
            </a:pPr>
            <a:r>
              <a:rPr lang="en-US" sz="1000" dirty="0"/>
              <a:t>[Month XX, 20XX]</a:t>
            </a:r>
          </a:p>
          <a:p>
            <a:pPr algn="r">
              <a:spcBef>
                <a:spcPts val="600"/>
              </a:spcBef>
              <a:buClr>
                <a:schemeClr val="bg1"/>
              </a:buClr>
              <a:buSzPct val="85000"/>
            </a:pPr>
            <a:r>
              <a:rPr lang="en-US" sz="1000" dirty="0"/>
              <a:t>[First Last name]</a:t>
            </a:r>
          </a:p>
          <a:p>
            <a:pPr algn="r">
              <a:buClr>
                <a:schemeClr val="bg1"/>
              </a:buClr>
              <a:buSzPct val="85000"/>
            </a:pPr>
            <a:r>
              <a:rPr lang="en-US" sz="1000" dirty="0"/>
              <a:t>[Title]</a:t>
            </a:r>
          </a:p>
        </p:txBody>
      </p:sp>
      <p:sp>
        <p:nvSpPr>
          <p:cNvPr id="2" name="TextBox 1">
            <a:extLst>
              <a:ext uri="{FF2B5EF4-FFF2-40B4-BE49-F238E27FC236}">
                <a16:creationId xmlns:a16="http://schemas.microsoft.com/office/drawing/2014/main" id="{E20CD85A-918C-8118-3C31-5C4EFCD533F3}"/>
              </a:ext>
            </a:extLst>
          </p:cNvPr>
          <p:cNvSpPr txBox="1"/>
          <p:nvPr/>
        </p:nvSpPr>
        <p:spPr>
          <a:xfrm>
            <a:off x="3352800" y="4437888"/>
            <a:ext cx="5450499" cy="692497"/>
          </a:xfrm>
          <a:prstGeom prst="rect">
            <a:avLst/>
          </a:prstGeom>
          <a:noFill/>
        </p:spPr>
        <p:txBody>
          <a:bodyPr wrap="square" rtlCol="0">
            <a:spAutoFit/>
          </a:bodyPr>
          <a:lstStyle/>
          <a:p>
            <a:pPr>
              <a:buClr>
                <a:schemeClr val="bg1"/>
              </a:buClr>
              <a:buSzPct val="85000"/>
            </a:pPr>
            <a:r>
              <a:rPr lang="en-US" sz="900" dirty="0">
                <a:solidFill>
                  <a:srgbClr val="000000"/>
                </a:solidFill>
              </a:rPr>
              <a:t>This presentation may have been customized by the plan's financial advisor, who is not affiliated with Transamerica. Transamerica disclaims the accuracy of plan-specific information or any other information input into the presentation by such advisor. </a:t>
            </a:r>
            <a:endParaRPr lang="en-US" sz="900" dirty="0">
              <a:solidFill>
                <a:prstClr val="black"/>
              </a:solidFill>
            </a:endParaRPr>
          </a:p>
          <a:p>
            <a:pPr algn="l">
              <a:buClr>
                <a:schemeClr val="bg1"/>
              </a:buClr>
              <a:buSzPct val="85000"/>
            </a:pPr>
            <a:endParaRPr lang="en-US" sz="1200" dirty="0" err="1"/>
          </a:p>
        </p:txBody>
      </p:sp>
    </p:spTree>
    <p:extLst>
      <p:ext uri="{BB962C8B-B14F-4D97-AF65-F5344CB8AC3E}">
        <p14:creationId xmlns:p14="http://schemas.microsoft.com/office/powerpoint/2010/main" val="311039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04EDA32-FCB4-CE45-AB6C-D1AC31304597}"/>
              </a:ext>
            </a:extLst>
          </p:cNvPr>
          <p:cNvGrpSpPr/>
          <p:nvPr/>
        </p:nvGrpSpPr>
        <p:grpSpPr>
          <a:xfrm>
            <a:off x="5393996" y="999442"/>
            <a:ext cx="2861730" cy="3771941"/>
            <a:chOff x="866856" y="1022249"/>
            <a:chExt cx="2743200" cy="2583652"/>
          </a:xfrm>
        </p:grpSpPr>
        <p:sp>
          <p:nvSpPr>
            <p:cNvPr id="26" name="Rectangle 95">
              <a:extLst>
                <a:ext uri="{FF2B5EF4-FFF2-40B4-BE49-F238E27FC236}">
                  <a16:creationId xmlns:a16="http://schemas.microsoft.com/office/drawing/2014/main" id="{D350B2CF-8BA1-8F4F-9FFC-B95BE05265C2}"/>
                </a:ext>
              </a:extLst>
            </p:cNvPr>
            <p:cNvSpPr/>
            <p:nvPr/>
          </p:nvSpPr>
          <p:spPr>
            <a:xfrm>
              <a:off x="866856" y="1022249"/>
              <a:ext cx="2743200" cy="2583652"/>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27" name="Rectangle 26">
              <a:extLst>
                <a:ext uri="{FF2B5EF4-FFF2-40B4-BE49-F238E27FC236}">
                  <a16:creationId xmlns:a16="http://schemas.microsoft.com/office/drawing/2014/main" id="{DA30CBE6-9889-9542-9663-8ECD3B62961B}"/>
                </a:ext>
              </a:extLst>
            </p:cNvPr>
            <p:cNvSpPr/>
            <p:nvPr/>
          </p:nvSpPr>
          <p:spPr>
            <a:xfrm>
              <a:off x="958956" y="1099372"/>
              <a:ext cx="2563579" cy="2356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sp>
        <p:nvSpPr>
          <p:cNvPr id="107" name="Title 1">
            <a:extLst>
              <a:ext uri="{FF2B5EF4-FFF2-40B4-BE49-F238E27FC236}">
                <a16:creationId xmlns:a16="http://schemas.microsoft.com/office/drawing/2014/main" id="{D81E4DE7-1F50-B643-8EFF-A73B3B601D06}"/>
              </a:ext>
            </a:extLst>
          </p:cNvPr>
          <p:cNvSpPr>
            <a:spLocks noGrp="1"/>
          </p:cNvSpPr>
          <p:nvPr>
            <p:ph type="title"/>
          </p:nvPr>
        </p:nvSpPr>
        <p:spPr/>
        <p:txBody>
          <a:bodyPr/>
          <a:lstStyle/>
          <a:p>
            <a:r>
              <a:rPr lang="en-US" dirty="0"/>
              <a:t>Investing for college</a:t>
            </a:r>
          </a:p>
        </p:txBody>
      </p:sp>
      <p:sp>
        <p:nvSpPr>
          <p:cNvPr id="15" name="Content Placeholder 12"/>
          <p:cNvSpPr>
            <a:spLocks noGrp="1"/>
          </p:cNvSpPr>
          <p:nvPr>
            <p:ph idx="4294967295"/>
          </p:nvPr>
        </p:nvSpPr>
        <p:spPr>
          <a:xfrm>
            <a:off x="233853" y="1573039"/>
            <a:ext cx="1482725" cy="342900"/>
          </a:xfrm>
          <a:prstGeom prst="rect">
            <a:avLst/>
          </a:prstGeom>
        </p:spPr>
        <p:txBody>
          <a:bodyPr/>
          <a:lstStyle/>
          <a:p>
            <a:pPr marL="133350" lvl="1" indent="0">
              <a:spcBef>
                <a:spcPts val="600"/>
              </a:spcBef>
              <a:buNone/>
            </a:pPr>
            <a:r>
              <a:rPr lang="en-US" sz="1200" dirty="0">
                <a:solidFill>
                  <a:schemeClr val="tx1"/>
                </a:solidFill>
              </a:rPr>
              <a:t>529 college savings plans</a:t>
            </a:r>
          </a:p>
        </p:txBody>
      </p:sp>
      <p:sp>
        <p:nvSpPr>
          <p:cNvPr id="19" name="Shape 258">
            <a:extLst>
              <a:ext uri="{FF2B5EF4-FFF2-40B4-BE49-F238E27FC236}">
                <a16:creationId xmlns:a16="http://schemas.microsoft.com/office/drawing/2014/main" id="{A8952027-DEA3-3C42-9DAC-471CDE5F594B}"/>
              </a:ext>
            </a:extLst>
          </p:cNvPr>
          <p:cNvSpPr/>
          <p:nvPr/>
        </p:nvSpPr>
        <p:spPr>
          <a:xfrm flipH="1">
            <a:off x="8203406" y="248654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20" name="Shape 111">
            <a:extLst>
              <a:ext uri="{FF2B5EF4-FFF2-40B4-BE49-F238E27FC236}">
                <a16:creationId xmlns:a16="http://schemas.microsoft.com/office/drawing/2014/main" id="{D444C38D-B258-B64C-96AE-7124FDB4764F}"/>
              </a:ext>
            </a:extLst>
          </p:cNvPr>
          <p:cNvSpPr/>
          <p:nvPr/>
        </p:nvSpPr>
        <p:spPr>
          <a:xfrm>
            <a:off x="8693867" y="4718152"/>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21" name="Slide Number Placeholder 3">
            <a:extLst>
              <a:ext uri="{FF2B5EF4-FFF2-40B4-BE49-F238E27FC236}">
                <a16:creationId xmlns:a16="http://schemas.microsoft.com/office/drawing/2014/main" id="{7E33D510-DEC0-EE47-8893-05C2B6C313C8}"/>
              </a:ext>
            </a:extLst>
          </p:cNvPr>
          <p:cNvSpPr txBox="1">
            <a:spLocks/>
          </p:cNvSpPr>
          <p:nvPr/>
        </p:nvSpPr>
        <p:spPr>
          <a:xfrm>
            <a:off x="8724817" y="4839887"/>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bg1"/>
                </a:solidFill>
              </a:rPr>
              <a:pPr/>
              <a:t>10</a:t>
            </a:fld>
            <a:endParaRPr lang="en-US" dirty="0">
              <a:solidFill>
                <a:schemeClr val="bg1"/>
              </a:solidFill>
            </a:endParaRPr>
          </a:p>
        </p:txBody>
      </p:sp>
      <p:sp>
        <p:nvSpPr>
          <p:cNvPr id="22" name="Content Placeholder 12">
            <a:extLst>
              <a:ext uri="{FF2B5EF4-FFF2-40B4-BE49-F238E27FC236}">
                <a16:creationId xmlns:a16="http://schemas.microsoft.com/office/drawing/2014/main" id="{49A4883C-07A7-E240-8F35-C539225B9AC3}"/>
              </a:ext>
            </a:extLst>
          </p:cNvPr>
          <p:cNvSpPr txBox="1">
            <a:spLocks/>
          </p:cNvSpPr>
          <p:nvPr/>
        </p:nvSpPr>
        <p:spPr>
          <a:xfrm>
            <a:off x="3332417" y="1560513"/>
            <a:ext cx="1734573" cy="64364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pPr>
            <a:r>
              <a:rPr lang="en-US" sz="1200" dirty="0">
                <a:solidFill>
                  <a:schemeClr val="tx1"/>
                </a:solidFill>
              </a:rPr>
              <a:t>Coverdell Education Savings Account (ESA)</a:t>
            </a:r>
          </a:p>
        </p:txBody>
      </p:sp>
      <p:sp>
        <p:nvSpPr>
          <p:cNvPr id="23" name="Content Placeholder 12">
            <a:extLst>
              <a:ext uri="{FF2B5EF4-FFF2-40B4-BE49-F238E27FC236}">
                <a16:creationId xmlns:a16="http://schemas.microsoft.com/office/drawing/2014/main" id="{8CC10A7F-8228-CC43-9CE5-51AE442524D4}"/>
              </a:ext>
            </a:extLst>
          </p:cNvPr>
          <p:cNvSpPr txBox="1">
            <a:spLocks/>
          </p:cNvSpPr>
          <p:nvPr/>
        </p:nvSpPr>
        <p:spPr>
          <a:xfrm>
            <a:off x="1697443" y="1560513"/>
            <a:ext cx="1543669" cy="947091"/>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pPr>
            <a:r>
              <a:rPr lang="en-US" sz="1200" dirty="0">
                <a:solidFill>
                  <a:schemeClr val="tx1"/>
                </a:solidFill>
              </a:rPr>
              <a:t>The Uniform Gifts/Transfers </a:t>
            </a:r>
            <a:br>
              <a:rPr lang="en-US" sz="1200" dirty="0">
                <a:solidFill>
                  <a:schemeClr val="tx1"/>
                </a:solidFill>
              </a:rPr>
            </a:br>
            <a:r>
              <a:rPr lang="en-US" sz="1200" dirty="0">
                <a:solidFill>
                  <a:schemeClr val="tx1"/>
                </a:solidFill>
              </a:rPr>
              <a:t>to Minors Act (UGMA/UTMA)</a:t>
            </a:r>
          </a:p>
        </p:txBody>
      </p:sp>
      <p:cxnSp>
        <p:nvCxnSpPr>
          <p:cNvPr id="8" name="Straight Connector 7">
            <a:extLst>
              <a:ext uri="{FF2B5EF4-FFF2-40B4-BE49-F238E27FC236}">
                <a16:creationId xmlns:a16="http://schemas.microsoft.com/office/drawing/2014/main" id="{7DDE4DEF-DB34-6140-9838-5E7EB203EB9B}"/>
              </a:ext>
            </a:extLst>
          </p:cNvPr>
          <p:cNvCxnSpPr>
            <a:cxnSpLocks/>
          </p:cNvCxnSpPr>
          <p:nvPr/>
        </p:nvCxnSpPr>
        <p:spPr>
          <a:xfrm>
            <a:off x="1702996" y="1603815"/>
            <a:ext cx="0" cy="904347"/>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AFD5742-C306-0242-8B58-6A0047837CE5}"/>
              </a:ext>
            </a:extLst>
          </p:cNvPr>
          <p:cNvSpPr txBox="1"/>
          <p:nvPr/>
        </p:nvSpPr>
        <p:spPr>
          <a:xfrm>
            <a:off x="2753331" y="2047237"/>
            <a:ext cx="0" cy="0"/>
          </a:xfrm>
          <a:prstGeom prst="rect">
            <a:avLst/>
          </a:prstGeom>
          <a:noFill/>
        </p:spPr>
        <p:txBody>
          <a:bodyPr wrap="none" lIns="0" tIns="0" rIns="0" bIns="0" rtlCol="0">
            <a:noAutofit/>
          </a:bodyPr>
          <a:lstStyle/>
          <a:p>
            <a:endParaRPr lang="en-US" sz="1600" dirty="0">
              <a:latin typeface="Arial"/>
              <a:cs typeface="Arial"/>
            </a:endParaRPr>
          </a:p>
        </p:txBody>
      </p:sp>
      <p:sp>
        <p:nvSpPr>
          <p:cNvPr id="109" name="Content Placeholder 12">
            <a:extLst>
              <a:ext uri="{FF2B5EF4-FFF2-40B4-BE49-F238E27FC236}">
                <a16:creationId xmlns:a16="http://schemas.microsoft.com/office/drawing/2014/main" id="{47FE3743-6236-4D4B-BAB3-BD066B26BB1A}"/>
              </a:ext>
            </a:extLst>
          </p:cNvPr>
          <p:cNvSpPr txBox="1">
            <a:spLocks/>
          </p:cNvSpPr>
          <p:nvPr/>
        </p:nvSpPr>
        <p:spPr>
          <a:xfrm>
            <a:off x="233853" y="2842770"/>
            <a:ext cx="4259614" cy="58631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400"/>
              </a:spcBef>
              <a:buFont typeface="Arial"/>
              <a:buNone/>
            </a:pPr>
            <a:r>
              <a:rPr lang="en-US" b="1" dirty="0">
                <a:solidFill>
                  <a:srgbClr val="007C86"/>
                </a:solidFill>
                <a:latin typeface="Georgia Pro" panose="02040502050405020303" pitchFamily="18" charset="0"/>
              </a:rPr>
              <a:t>studentaid.gov </a:t>
            </a:r>
          </a:p>
          <a:p>
            <a:pPr marL="133230" lvl="1" indent="0">
              <a:spcBef>
                <a:spcPts val="400"/>
              </a:spcBef>
              <a:buFont typeface="Arial"/>
              <a:buNone/>
            </a:pPr>
            <a:r>
              <a:rPr lang="en-US" b="1" dirty="0">
                <a:solidFill>
                  <a:srgbClr val="007C86"/>
                </a:solidFill>
                <a:latin typeface="Georgia Pro" panose="02040502050405020303" pitchFamily="18" charset="0"/>
              </a:rPr>
              <a:t>finaid.org/savings/ugma</a:t>
            </a:r>
          </a:p>
          <a:p>
            <a:pPr marL="133230" lvl="1" indent="0">
              <a:spcBef>
                <a:spcPts val="400"/>
              </a:spcBef>
              <a:buFont typeface="Arial"/>
              <a:buNone/>
            </a:pPr>
            <a:r>
              <a:rPr lang="en-US" b="1" dirty="0">
                <a:solidFill>
                  <a:srgbClr val="007C86"/>
                </a:solidFill>
                <a:latin typeface="Georgia Pro" panose="02040502050405020303" pitchFamily="18" charset="0"/>
              </a:rPr>
              <a:t>investor.org/saving-education-529-plans</a:t>
            </a:r>
            <a:endParaRPr lang="en-US" sz="1200" b="1" dirty="0">
              <a:solidFill>
                <a:srgbClr val="007C86"/>
              </a:solidFill>
              <a:latin typeface="Georgia Pro" panose="02040502050405020303" pitchFamily="18" charset="0"/>
            </a:endParaRPr>
          </a:p>
        </p:txBody>
      </p:sp>
      <p:pic>
        <p:nvPicPr>
          <p:cNvPr id="16" name="Picture 15">
            <a:extLst>
              <a:ext uri="{FF2B5EF4-FFF2-40B4-BE49-F238E27FC236}">
                <a16:creationId xmlns:a16="http://schemas.microsoft.com/office/drawing/2014/main" id="{195DA3F0-FAE2-4417-84AA-16BDDCDAA5FD}"/>
              </a:ext>
            </a:extLst>
          </p:cNvPr>
          <p:cNvPicPr>
            <a:picLocks noChangeAspect="1"/>
          </p:cNvPicPr>
          <p:nvPr/>
        </p:nvPicPr>
        <p:blipFill>
          <a:blip r:embed="rId3"/>
          <a:stretch>
            <a:fillRect/>
          </a:stretch>
        </p:blipFill>
        <p:spPr>
          <a:xfrm>
            <a:off x="5491466" y="1117065"/>
            <a:ext cx="2677318" cy="3451411"/>
          </a:xfrm>
          <a:prstGeom prst="rect">
            <a:avLst/>
          </a:prstGeom>
        </p:spPr>
      </p:pic>
      <p:cxnSp>
        <p:nvCxnSpPr>
          <p:cNvPr id="18" name="Straight Connector 17">
            <a:extLst>
              <a:ext uri="{FF2B5EF4-FFF2-40B4-BE49-F238E27FC236}">
                <a16:creationId xmlns:a16="http://schemas.microsoft.com/office/drawing/2014/main" id="{71A16AD8-F080-FA4A-8EEB-B50A06AFBBE8}"/>
              </a:ext>
            </a:extLst>
          </p:cNvPr>
          <p:cNvCxnSpPr>
            <a:cxnSpLocks/>
          </p:cNvCxnSpPr>
          <p:nvPr/>
        </p:nvCxnSpPr>
        <p:spPr>
          <a:xfrm>
            <a:off x="3340783" y="1603815"/>
            <a:ext cx="0" cy="904347"/>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63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5CACED-22F3-6140-BC09-B3C5C0D1C57A}"/>
              </a:ext>
            </a:extLst>
          </p:cNvPr>
          <p:cNvSpPr txBox="1"/>
          <p:nvPr/>
        </p:nvSpPr>
        <p:spPr>
          <a:xfrm>
            <a:off x="5390147" y="2530929"/>
            <a:ext cx="3186829" cy="1833835"/>
          </a:xfrm>
          <a:prstGeom prst="rect">
            <a:avLst/>
          </a:prstGeom>
          <a:noFill/>
        </p:spPr>
        <p:txBody>
          <a:bodyPr wrap="square" rtlCol="0">
            <a:spAutoFit/>
          </a:bodyPr>
          <a:lstStyle/>
          <a:p>
            <a:pPr marL="171450" indent="-171450">
              <a:spcBef>
                <a:spcPts val="700"/>
              </a:spcBef>
              <a:buSzPct val="80000"/>
              <a:buFont typeface="Arial" panose="020B0604020202020204" pitchFamily="34" charset="0"/>
              <a:buChar char="•"/>
            </a:pPr>
            <a:r>
              <a:rPr lang="en-US" sz="1400" dirty="0">
                <a:latin typeface="+mj-lt"/>
                <a:cs typeface="Arial"/>
              </a:rPr>
              <a:t>Essential expenses vs discretionary</a:t>
            </a:r>
          </a:p>
          <a:p>
            <a:pPr marL="171450" indent="-171450">
              <a:spcBef>
                <a:spcPts val="700"/>
              </a:spcBef>
              <a:buSzPct val="80000"/>
              <a:buFont typeface="Arial" panose="020B0604020202020204" pitchFamily="34" charset="0"/>
              <a:buChar char="•"/>
            </a:pPr>
            <a:r>
              <a:rPr lang="en-US" sz="1400" dirty="0">
                <a:latin typeface="+mj-lt"/>
                <a:cs typeface="Arial"/>
              </a:rPr>
              <a:t>50/30/20 Rule</a:t>
            </a:r>
          </a:p>
          <a:p>
            <a:pPr marL="171450" indent="-171450">
              <a:spcBef>
                <a:spcPts val="700"/>
              </a:spcBef>
              <a:buSzPct val="80000"/>
              <a:buFont typeface="Arial" panose="020B0604020202020204" pitchFamily="34" charset="0"/>
              <a:buChar char="•"/>
            </a:pPr>
            <a:r>
              <a:rPr lang="en-US" sz="1400" dirty="0">
                <a:latin typeface="+mj-lt"/>
                <a:cs typeface="Arial"/>
              </a:rPr>
              <a:t>Automated budgeting methods</a:t>
            </a:r>
          </a:p>
          <a:p>
            <a:pPr marL="171450" indent="-171450">
              <a:spcBef>
                <a:spcPts val="700"/>
              </a:spcBef>
              <a:buSzPct val="80000"/>
              <a:buFont typeface="Arial" panose="020B0604020202020204" pitchFamily="34" charset="0"/>
              <a:buChar char="•"/>
            </a:pPr>
            <a:r>
              <a:rPr lang="en-US" sz="1400" dirty="0">
                <a:latin typeface="+mj-lt"/>
                <a:cs typeface="Arial"/>
              </a:rPr>
              <a:t>Tools and resources</a:t>
            </a:r>
          </a:p>
          <a:p>
            <a:pPr marL="171450" indent="-171450">
              <a:spcBef>
                <a:spcPts val="700"/>
              </a:spcBef>
              <a:buSzPct val="80000"/>
              <a:buFont typeface="Arial" panose="020B0604020202020204" pitchFamily="34" charset="0"/>
              <a:buChar char="•"/>
            </a:pPr>
            <a:r>
              <a:rPr lang="en-US" sz="1400" dirty="0">
                <a:latin typeface="+mj-lt"/>
                <a:cs typeface="Arial"/>
              </a:rPr>
              <a:t>5 budgeting tips</a:t>
            </a:r>
          </a:p>
          <a:p>
            <a:pPr marL="171450" indent="-171450">
              <a:spcBef>
                <a:spcPts val="700"/>
              </a:spcBef>
              <a:buSzPct val="80000"/>
              <a:buFont typeface="Arial" panose="020B0604020202020204" pitchFamily="34" charset="0"/>
              <a:buChar char="•"/>
            </a:pPr>
            <a:endParaRPr lang="en-US" sz="1400" dirty="0">
              <a:latin typeface="+mj-lt"/>
              <a:cs typeface="Arial"/>
            </a:endParaRPr>
          </a:p>
        </p:txBody>
      </p:sp>
      <p:sp>
        <p:nvSpPr>
          <p:cNvPr id="10" name="Slide Number Placeholder 1"/>
          <p:cNvSpPr txBox="1">
            <a:spLocks/>
          </p:cNvSpPr>
          <p:nvPr/>
        </p:nvSpPr>
        <p:spPr>
          <a:xfrm>
            <a:off x="8728635" y="4842778"/>
            <a:ext cx="364393" cy="273844"/>
          </a:xfrm>
          <a:prstGeom prst="rect">
            <a:avLst/>
          </a:prstGeom>
        </p:spPr>
        <p:txBody>
          <a:bodyPr/>
          <a:lstStyle>
            <a:defPPr>
              <a:defRPr lang="en-US"/>
            </a:defPPr>
            <a:lvl1pPr marL="0" algn="l" defTabSz="457200" rtl="0" eaLnBrk="1" latinLnBrk="0" hangingPunct="1">
              <a:defRPr sz="899"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tx1"/>
                </a:solidFill>
              </a:rPr>
              <a:pPr/>
              <a:t>11</a:t>
            </a:fld>
            <a:endParaRPr lang="en-US" dirty="0">
              <a:solidFill>
                <a:schemeClr val="tx1"/>
              </a:solidFill>
            </a:endParaRPr>
          </a:p>
        </p:txBody>
      </p:sp>
      <p:sp>
        <p:nvSpPr>
          <p:cNvPr id="2" name="Title 1">
            <a:extLst>
              <a:ext uri="{FF2B5EF4-FFF2-40B4-BE49-F238E27FC236}">
                <a16:creationId xmlns:a16="http://schemas.microsoft.com/office/drawing/2014/main" id="{1B317FA9-8191-8143-AEF1-238CBEFF6077}"/>
              </a:ext>
            </a:extLst>
          </p:cNvPr>
          <p:cNvSpPr>
            <a:spLocks noGrp="1"/>
          </p:cNvSpPr>
          <p:nvPr>
            <p:ph type="title"/>
          </p:nvPr>
        </p:nvSpPr>
        <p:spPr/>
        <p:txBody>
          <a:bodyPr/>
          <a:lstStyle/>
          <a:p>
            <a:r>
              <a:rPr lang="en-US" dirty="0"/>
              <a:t>budgeting</a:t>
            </a:r>
          </a:p>
        </p:txBody>
      </p:sp>
      <p:pic>
        <p:nvPicPr>
          <p:cNvPr id="9" name="Picture 8">
            <a:extLst>
              <a:ext uri="{FF2B5EF4-FFF2-40B4-BE49-F238E27FC236}">
                <a16:creationId xmlns:a16="http://schemas.microsoft.com/office/drawing/2014/main" id="{60529DA2-9925-BB46-ADF1-9A733562C0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050879"/>
            <a:ext cx="5390147" cy="3092622"/>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Tree>
    <p:extLst>
      <p:ext uri="{BB962C8B-B14F-4D97-AF65-F5344CB8AC3E}">
        <p14:creationId xmlns:p14="http://schemas.microsoft.com/office/powerpoint/2010/main" val="100043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E9E46A-8565-8244-8164-19E17BC1A051}"/>
              </a:ext>
            </a:extLst>
          </p:cNvPr>
          <p:cNvSpPr>
            <a:spLocks noGrp="1"/>
          </p:cNvSpPr>
          <p:nvPr>
            <p:ph type="sldNum" sz="quarter" idx="10"/>
          </p:nvPr>
        </p:nvSpPr>
        <p:spPr/>
        <p:txBody>
          <a:bodyPr/>
          <a:lstStyle/>
          <a:p>
            <a:fld id="{716BC1C3-C832-FA4C-9911-3E1C355083BA}" type="slidenum">
              <a:rPr lang="en-US" smtClean="0"/>
              <a:pPr/>
              <a:t>12</a:t>
            </a:fld>
            <a:endParaRPr lang="en-US" dirty="0"/>
          </a:p>
        </p:txBody>
      </p:sp>
      <p:sp>
        <p:nvSpPr>
          <p:cNvPr id="2" name="Title 1">
            <a:extLst>
              <a:ext uri="{FF2B5EF4-FFF2-40B4-BE49-F238E27FC236}">
                <a16:creationId xmlns:a16="http://schemas.microsoft.com/office/drawing/2014/main" id="{46DEEAC4-7F71-C049-8FB3-D65080D66A78}"/>
              </a:ext>
            </a:extLst>
          </p:cNvPr>
          <p:cNvSpPr>
            <a:spLocks noGrp="1"/>
          </p:cNvSpPr>
          <p:nvPr>
            <p:ph type="title"/>
          </p:nvPr>
        </p:nvSpPr>
        <p:spPr/>
        <p:txBody>
          <a:bodyPr/>
          <a:lstStyle/>
          <a:p>
            <a:r>
              <a:rPr lang="en-US" dirty="0">
                <a:latin typeface="Impact" charset="0"/>
                <a:ea typeface="Impact" charset="0"/>
                <a:cs typeface="Impact" charset="0"/>
              </a:rPr>
              <a:t>BUDGET BASICS</a:t>
            </a:r>
            <a:endParaRPr lang="en-US" dirty="0"/>
          </a:p>
        </p:txBody>
      </p:sp>
      <p:sp>
        <p:nvSpPr>
          <p:cNvPr id="35" name="Content Placeholder 12"/>
          <p:cNvSpPr>
            <a:spLocks noGrp="1"/>
          </p:cNvSpPr>
          <p:nvPr>
            <p:ph sz="quarter" idx="4294967295"/>
          </p:nvPr>
        </p:nvSpPr>
        <p:spPr>
          <a:xfrm>
            <a:off x="226881" y="1328738"/>
            <a:ext cx="6977063" cy="320675"/>
          </a:xfrm>
          <a:prstGeom prst="rect">
            <a:avLst/>
          </a:prstGeom>
        </p:spPr>
        <p:txBody>
          <a:bodyPr/>
          <a:lstStyle/>
          <a:p>
            <a:pPr marL="133224" lvl="1" indent="0">
              <a:buNone/>
            </a:pPr>
            <a:r>
              <a:rPr lang="en-US" sz="1400" b="1" dirty="0">
                <a:solidFill>
                  <a:schemeClr val="accent2"/>
                </a:solidFill>
              </a:rPr>
              <a:t>ESSENTIAL</a:t>
            </a:r>
            <a:r>
              <a:rPr lang="en-US" sz="1400" b="1" dirty="0">
                <a:solidFill>
                  <a:schemeClr val="accent1"/>
                </a:solidFill>
              </a:rPr>
              <a:t> </a:t>
            </a:r>
            <a:r>
              <a:rPr lang="en-US" sz="1400" b="1" dirty="0">
                <a:solidFill>
                  <a:schemeClr val="tx2"/>
                </a:solidFill>
              </a:rPr>
              <a:t>VS. </a:t>
            </a:r>
            <a:r>
              <a:rPr lang="en-US" sz="1400" b="1" dirty="0">
                <a:solidFill>
                  <a:schemeClr val="bg2"/>
                </a:solidFill>
              </a:rPr>
              <a:t>DISCRETIONARY</a:t>
            </a:r>
            <a:r>
              <a:rPr lang="en-US" sz="1400" b="1" dirty="0">
                <a:solidFill>
                  <a:schemeClr val="accent1"/>
                </a:solidFill>
              </a:rPr>
              <a:t> </a:t>
            </a:r>
            <a:r>
              <a:rPr lang="en-US" sz="1400" b="1" dirty="0">
                <a:solidFill>
                  <a:schemeClr val="tx2"/>
                </a:solidFill>
              </a:rPr>
              <a:t>SPENDING</a:t>
            </a:r>
            <a:endParaRPr lang="en-US" sz="1400" strike="sngStrike" dirty="0">
              <a:solidFill>
                <a:schemeClr val="tx2"/>
              </a:solidFill>
            </a:endParaRPr>
          </a:p>
        </p:txBody>
      </p:sp>
      <p:grpSp>
        <p:nvGrpSpPr>
          <p:cNvPr id="11" name="Group 10">
            <a:extLst>
              <a:ext uri="{FF2B5EF4-FFF2-40B4-BE49-F238E27FC236}">
                <a16:creationId xmlns:a16="http://schemas.microsoft.com/office/drawing/2014/main" id="{2A9B0F96-4A7C-354D-98CD-228BAB100064}"/>
              </a:ext>
            </a:extLst>
          </p:cNvPr>
          <p:cNvGrpSpPr/>
          <p:nvPr/>
        </p:nvGrpSpPr>
        <p:grpSpPr>
          <a:xfrm>
            <a:off x="1493512" y="1998317"/>
            <a:ext cx="6039519" cy="2506252"/>
            <a:chOff x="2158400" y="1841421"/>
            <a:chExt cx="6039519" cy="2506252"/>
          </a:xfrm>
        </p:grpSpPr>
        <p:sp>
          <p:nvSpPr>
            <p:cNvPr id="32" name="Rectangle 31">
              <a:extLst>
                <a:ext uri="{FF2B5EF4-FFF2-40B4-BE49-F238E27FC236}">
                  <a16:creationId xmlns:a16="http://schemas.microsoft.com/office/drawing/2014/main" id="{EA5118CC-33CE-E241-806E-555E2BE7B91E}"/>
                </a:ext>
              </a:extLst>
            </p:cNvPr>
            <p:cNvSpPr/>
            <p:nvPr/>
          </p:nvSpPr>
          <p:spPr>
            <a:xfrm>
              <a:off x="5334000" y="2594534"/>
              <a:ext cx="2863919" cy="380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algn="ctr" defTabSz="456861"/>
              <a:endParaRPr lang="en-US" sz="1300" dirty="0">
                <a:solidFill>
                  <a:srgbClr val="40474B">
                    <a:lumMod val="75000"/>
                  </a:srgbClr>
                </a:solidFill>
                <a:cs typeface="Arial"/>
              </a:endParaRPr>
            </a:p>
          </p:txBody>
        </p:sp>
        <p:sp>
          <p:nvSpPr>
            <p:cNvPr id="34" name="Rectangle 33">
              <a:extLst>
                <a:ext uri="{FF2B5EF4-FFF2-40B4-BE49-F238E27FC236}">
                  <a16:creationId xmlns:a16="http://schemas.microsoft.com/office/drawing/2014/main" id="{C742F7F3-3BEC-054A-9316-98C4392810E5}"/>
                </a:ext>
              </a:extLst>
            </p:cNvPr>
            <p:cNvSpPr/>
            <p:nvPr/>
          </p:nvSpPr>
          <p:spPr>
            <a:xfrm>
              <a:off x="5334000" y="3484045"/>
              <a:ext cx="2863919" cy="380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algn="ctr" defTabSz="456861"/>
              <a:endParaRPr lang="en-US" sz="1300" dirty="0">
                <a:solidFill>
                  <a:srgbClr val="40474B">
                    <a:lumMod val="75000"/>
                  </a:srgbClr>
                </a:solidFill>
                <a:cs typeface="Arial"/>
              </a:endParaRPr>
            </a:p>
          </p:txBody>
        </p:sp>
        <p:sp>
          <p:nvSpPr>
            <p:cNvPr id="38" name="Rectangle 37"/>
            <p:cNvSpPr/>
            <p:nvPr/>
          </p:nvSpPr>
          <p:spPr>
            <a:xfrm>
              <a:off x="2162442" y="2594534"/>
              <a:ext cx="2863919" cy="380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algn="ctr" defTabSz="456861"/>
              <a:endParaRPr lang="en-US" sz="1300" dirty="0">
                <a:solidFill>
                  <a:srgbClr val="40474B">
                    <a:lumMod val="75000"/>
                  </a:srgbClr>
                </a:solidFill>
                <a:cs typeface="Arial"/>
              </a:endParaRPr>
            </a:p>
          </p:txBody>
        </p:sp>
        <p:sp>
          <p:nvSpPr>
            <p:cNvPr id="39" name="Rectangle 38"/>
            <p:cNvSpPr/>
            <p:nvPr/>
          </p:nvSpPr>
          <p:spPr>
            <a:xfrm>
              <a:off x="2162442" y="3484045"/>
              <a:ext cx="2863919" cy="380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algn="ctr" defTabSz="456861"/>
              <a:endParaRPr lang="en-US" sz="1300" dirty="0">
                <a:solidFill>
                  <a:srgbClr val="40474B">
                    <a:lumMod val="75000"/>
                  </a:srgbClr>
                </a:solidFill>
                <a:cs typeface="Arial"/>
              </a:endParaRPr>
            </a:p>
          </p:txBody>
        </p:sp>
        <p:sp>
          <p:nvSpPr>
            <p:cNvPr id="42" name="Content Placeholder 12"/>
            <p:cNvSpPr txBox="1">
              <a:spLocks/>
            </p:cNvSpPr>
            <p:nvPr/>
          </p:nvSpPr>
          <p:spPr>
            <a:xfrm>
              <a:off x="2158400" y="2167081"/>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solidFill>
                    <a:schemeClr val="tx1"/>
                  </a:solidFill>
                </a:rPr>
                <a:t>Housing</a:t>
              </a:r>
            </a:p>
          </p:txBody>
        </p:sp>
        <p:sp>
          <p:nvSpPr>
            <p:cNvPr id="43" name="Content Placeholder 12"/>
            <p:cNvSpPr txBox="1">
              <a:spLocks/>
            </p:cNvSpPr>
            <p:nvPr/>
          </p:nvSpPr>
          <p:spPr>
            <a:xfrm>
              <a:off x="2158400" y="2639407"/>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solidFill>
                    <a:schemeClr val="tx1"/>
                  </a:solidFill>
                </a:rPr>
                <a:t>Food</a:t>
              </a:r>
            </a:p>
          </p:txBody>
        </p:sp>
        <p:sp>
          <p:nvSpPr>
            <p:cNvPr id="44" name="Content Placeholder 12"/>
            <p:cNvSpPr txBox="1">
              <a:spLocks/>
            </p:cNvSpPr>
            <p:nvPr/>
          </p:nvSpPr>
          <p:spPr>
            <a:xfrm>
              <a:off x="2158400" y="3077358"/>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solidFill>
                    <a:schemeClr val="tx1"/>
                  </a:solidFill>
                </a:rPr>
                <a:t>Insurance</a:t>
              </a:r>
            </a:p>
          </p:txBody>
        </p:sp>
        <p:sp>
          <p:nvSpPr>
            <p:cNvPr id="45" name="Content Placeholder 12"/>
            <p:cNvSpPr txBox="1">
              <a:spLocks/>
            </p:cNvSpPr>
            <p:nvPr/>
          </p:nvSpPr>
          <p:spPr>
            <a:xfrm>
              <a:off x="2158400" y="3529059"/>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solidFill>
                    <a:schemeClr val="tx1"/>
                  </a:solidFill>
                </a:rPr>
                <a:t>Savings</a:t>
              </a:r>
            </a:p>
          </p:txBody>
        </p:sp>
        <p:sp>
          <p:nvSpPr>
            <p:cNvPr id="51" name="Content Placeholder 12"/>
            <p:cNvSpPr txBox="1">
              <a:spLocks/>
            </p:cNvSpPr>
            <p:nvPr/>
          </p:nvSpPr>
          <p:spPr>
            <a:xfrm>
              <a:off x="5276421" y="2167081"/>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t>Electronics/accessories</a:t>
              </a:r>
            </a:p>
          </p:txBody>
        </p:sp>
        <p:sp>
          <p:nvSpPr>
            <p:cNvPr id="52" name="Content Placeholder 12"/>
            <p:cNvSpPr txBox="1">
              <a:spLocks/>
            </p:cNvSpPr>
            <p:nvPr/>
          </p:nvSpPr>
          <p:spPr>
            <a:xfrm>
              <a:off x="5301135" y="2639407"/>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t>Entertainment</a:t>
              </a:r>
            </a:p>
          </p:txBody>
        </p:sp>
        <p:sp>
          <p:nvSpPr>
            <p:cNvPr id="53" name="Content Placeholder 12"/>
            <p:cNvSpPr txBox="1">
              <a:spLocks/>
            </p:cNvSpPr>
            <p:nvPr/>
          </p:nvSpPr>
          <p:spPr>
            <a:xfrm>
              <a:off x="5276421" y="3077358"/>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t>Dining out</a:t>
              </a:r>
            </a:p>
          </p:txBody>
        </p:sp>
        <p:sp>
          <p:nvSpPr>
            <p:cNvPr id="54" name="Content Placeholder 12"/>
            <p:cNvSpPr txBox="1">
              <a:spLocks/>
            </p:cNvSpPr>
            <p:nvPr/>
          </p:nvSpPr>
          <p:spPr>
            <a:xfrm>
              <a:off x="5276421" y="3529059"/>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t>Travel</a:t>
              </a:r>
            </a:p>
          </p:txBody>
        </p:sp>
        <p:sp>
          <p:nvSpPr>
            <p:cNvPr id="56" name="Content Placeholder 12"/>
            <p:cNvSpPr txBox="1">
              <a:spLocks/>
            </p:cNvSpPr>
            <p:nvPr/>
          </p:nvSpPr>
          <p:spPr>
            <a:xfrm>
              <a:off x="2158400" y="3967010"/>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solidFill>
                    <a:schemeClr val="tx1"/>
                  </a:solidFill>
                </a:rPr>
                <a:t>Retirement plan</a:t>
              </a:r>
            </a:p>
          </p:txBody>
        </p:sp>
        <p:sp>
          <p:nvSpPr>
            <p:cNvPr id="57" name="Content Placeholder 12"/>
            <p:cNvSpPr txBox="1">
              <a:spLocks/>
            </p:cNvSpPr>
            <p:nvPr/>
          </p:nvSpPr>
          <p:spPr>
            <a:xfrm>
              <a:off x="5276421" y="3967010"/>
              <a:ext cx="286391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300" dirty="0"/>
                <a:t>Gifts</a:t>
              </a:r>
            </a:p>
          </p:txBody>
        </p:sp>
        <p:sp>
          <p:nvSpPr>
            <p:cNvPr id="40" name="Freeform 39">
              <a:extLst>
                <a:ext uri="{FF2B5EF4-FFF2-40B4-BE49-F238E27FC236}">
                  <a16:creationId xmlns:a16="http://schemas.microsoft.com/office/drawing/2014/main" id="{3990898D-EA64-2942-AF06-369809336DC4}"/>
                </a:ext>
              </a:extLst>
            </p:cNvPr>
            <p:cNvSpPr/>
            <p:nvPr/>
          </p:nvSpPr>
          <p:spPr>
            <a:xfrm>
              <a:off x="3188763" y="1864908"/>
              <a:ext cx="25114" cy="94878"/>
            </a:xfrm>
            <a:custGeom>
              <a:avLst/>
              <a:gdLst/>
              <a:ahLst/>
              <a:cxnLst/>
              <a:rect l="l" t="t" r="r" b="b"/>
              <a:pathLst>
                <a:path w="25114" h="94878">
                  <a:moveTo>
                    <a:pt x="12557" y="0"/>
                  </a:moveTo>
                  <a:lnTo>
                    <a:pt x="25114" y="94878"/>
                  </a:lnTo>
                  <a:lnTo>
                    <a:pt x="0" y="94878"/>
                  </a:lnTo>
                  <a:lnTo>
                    <a:pt x="12557" y="0"/>
                  </a:lnTo>
                  <a:close/>
                </a:path>
              </a:pathLst>
            </a:custGeom>
            <a:solidFill>
              <a:srgbClr val="007C8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grpSp>
          <p:nvGrpSpPr>
            <p:cNvPr id="9" name="Group 8">
              <a:extLst>
                <a:ext uri="{FF2B5EF4-FFF2-40B4-BE49-F238E27FC236}">
                  <a16:creationId xmlns:a16="http://schemas.microsoft.com/office/drawing/2014/main" id="{0D424BD8-2440-6040-8C5A-EAAFFB9B2974}"/>
                </a:ext>
              </a:extLst>
            </p:cNvPr>
            <p:cNvGrpSpPr/>
            <p:nvPr/>
          </p:nvGrpSpPr>
          <p:grpSpPr>
            <a:xfrm>
              <a:off x="5551391" y="1841421"/>
              <a:ext cx="1235603" cy="170455"/>
              <a:chOff x="5551391" y="1841421"/>
              <a:chExt cx="1235603" cy="170455"/>
            </a:xfrm>
          </p:grpSpPr>
          <p:sp>
            <p:nvSpPr>
              <p:cNvPr id="75" name="Freeform 74">
                <a:extLst>
                  <a:ext uri="{FF2B5EF4-FFF2-40B4-BE49-F238E27FC236}">
                    <a16:creationId xmlns:a16="http://schemas.microsoft.com/office/drawing/2014/main" id="{6DAF043F-F70F-C543-85B6-45C824981804}"/>
                  </a:ext>
                </a:extLst>
              </p:cNvPr>
              <p:cNvSpPr/>
              <p:nvPr/>
            </p:nvSpPr>
            <p:spPr>
              <a:xfrm>
                <a:off x="6387265" y="1841421"/>
                <a:ext cx="28719" cy="170455"/>
              </a:xfrm>
              <a:custGeom>
                <a:avLst/>
                <a:gdLst/>
                <a:ahLst/>
                <a:cxnLst/>
                <a:rect l="l" t="t" r="r" b="b"/>
                <a:pathLst>
                  <a:path w="28719" h="170455">
                    <a:moveTo>
                      <a:pt x="14185" y="0"/>
                    </a:moveTo>
                    <a:lnTo>
                      <a:pt x="14418" y="0"/>
                    </a:lnTo>
                    <a:cubicBezTo>
                      <a:pt x="23952" y="77"/>
                      <a:pt x="28719" y="5232"/>
                      <a:pt x="28719" y="15464"/>
                    </a:cubicBezTo>
                    <a:lnTo>
                      <a:pt x="28719" y="154990"/>
                    </a:lnTo>
                    <a:cubicBezTo>
                      <a:pt x="28719" y="165300"/>
                      <a:pt x="23913" y="170455"/>
                      <a:pt x="14302" y="170455"/>
                    </a:cubicBezTo>
                    <a:cubicBezTo>
                      <a:pt x="4767" y="170455"/>
                      <a:pt x="0" y="165300"/>
                      <a:pt x="0" y="154990"/>
                    </a:cubicBezTo>
                    <a:lnTo>
                      <a:pt x="0" y="15464"/>
                    </a:lnTo>
                    <a:cubicBezTo>
                      <a:pt x="0" y="5155"/>
                      <a:pt x="4728" y="0"/>
                      <a:pt x="14185"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74" name="Freeform 73">
                <a:extLst>
                  <a:ext uri="{FF2B5EF4-FFF2-40B4-BE49-F238E27FC236}">
                    <a16:creationId xmlns:a16="http://schemas.microsoft.com/office/drawing/2014/main" id="{F9DDBA06-5C08-524F-B90D-5E47A101AF7C}"/>
                  </a:ext>
                </a:extLst>
              </p:cNvPr>
              <p:cNvSpPr/>
              <p:nvPr/>
            </p:nvSpPr>
            <p:spPr>
              <a:xfrm>
                <a:off x="5551391" y="1845025"/>
                <a:ext cx="28719" cy="163246"/>
              </a:xfrm>
              <a:custGeom>
                <a:avLst/>
                <a:gdLst/>
                <a:ahLst/>
                <a:cxnLst/>
                <a:rect l="l" t="t" r="r" b="b"/>
                <a:pathLst>
                  <a:path w="28719" h="163246">
                    <a:moveTo>
                      <a:pt x="0" y="0"/>
                    </a:moveTo>
                    <a:lnTo>
                      <a:pt x="14417" y="0"/>
                    </a:lnTo>
                    <a:cubicBezTo>
                      <a:pt x="23952" y="0"/>
                      <a:pt x="28719" y="5194"/>
                      <a:pt x="28719" y="15581"/>
                    </a:cubicBezTo>
                    <a:lnTo>
                      <a:pt x="28719" y="147782"/>
                    </a:lnTo>
                    <a:cubicBezTo>
                      <a:pt x="28719" y="158091"/>
                      <a:pt x="23952" y="163246"/>
                      <a:pt x="14417" y="163246"/>
                    </a:cubicBezTo>
                    <a:lnTo>
                      <a:pt x="0" y="163246"/>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67" name="Freeform 66">
                <a:extLst>
                  <a:ext uri="{FF2B5EF4-FFF2-40B4-BE49-F238E27FC236}">
                    <a16:creationId xmlns:a16="http://schemas.microsoft.com/office/drawing/2014/main" id="{E275D877-3544-BF43-BC84-6ADADF50C1F7}"/>
                  </a:ext>
                </a:extLst>
              </p:cNvPr>
              <p:cNvSpPr/>
              <p:nvPr/>
            </p:nvSpPr>
            <p:spPr>
              <a:xfrm>
                <a:off x="5980016" y="1845025"/>
                <a:ext cx="25928" cy="65345"/>
              </a:xfrm>
              <a:custGeom>
                <a:avLst/>
                <a:gdLst/>
                <a:ahLst/>
                <a:cxnLst/>
                <a:rect l="l" t="t" r="r" b="b"/>
                <a:pathLst>
                  <a:path w="25928" h="65345">
                    <a:moveTo>
                      <a:pt x="0" y="0"/>
                    </a:moveTo>
                    <a:lnTo>
                      <a:pt x="11627" y="0"/>
                    </a:lnTo>
                    <a:cubicBezTo>
                      <a:pt x="21161" y="0"/>
                      <a:pt x="25928" y="5194"/>
                      <a:pt x="25928" y="15581"/>
                    </a:cubicBezTo>
                    <a:lnTo>
                      <a:pt x="25928" y="49881"/>
                    </a:lnTo>
                    <a:cubicBezTo>
                      <a:pt x="25928" y="57167"/>
                      <a:pt x="22944" y="62012"/>
                      <a:pt x="16975" y="64415"/>
                    </a:cubicBezTo>
                    <a:cubicBezTo>
                      <a:pt x="15270" y="65035"/>
                      <a:pt x="12131" y="65345"/>
                      <a:pt x="7557" y="65345"/>
                    </a:cubicBezTo>
                    <a:lnTo>
                      <a:pt x="0" y="65345"/>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66" name="Freeform 65">
                <a:extLst>
                  <a:ext uri="{FF2B5EF4-FFF2-40B4-BE49-F238E27FC236}">
                    <a16:creationId xmlns:a16="http://schemas.microsoft.com/office/drawing/2014/main" id="{62CBBF66-5833-3A44-B014-5CD9B590E4AC}"/>
                  </a:ext>
                </a:extLst>
              </p:cNvPr>
              <p:cNvSpPr/>
              <p:nvPr/>
            </p:nvSpPr>
            <p:spPr>
              <a:xfrm>
                <a:off x="6761066" y="1845025"/>
                <a:ext cx="25928" cy="65345"/>
              </a:xfrm>
              <a:custGeom>
                <a:avLst/>
                <a:gdLst/>
                <a:ahLst/>
                <a:cxnLst/>
                <a:rect l="l" t="t" r="r" b="b"/>
                <a:pathLst>
                  <a:path w="25928" h="65345">
                    <a:moveTo>
                      <a:pt x="0" y="0"/>
                    </a:moveTo>
                    <a:lnTo>
                      <a:pt x="11627" y="0"/>
                    </a:lnTo>
                    <a:cubicBezTo>
                      <a:pt x="21161" y="0"/>
                      <a:pt x="25928" y="5194"/>
                      <a:pt x="25928" y="15581"/>
                    </a:cubicBezTo>
                    <a:lnTo>
                      <a:pt x="25928" y="49881"/>
                    </a:lnTo>
                    <a:cubicBezTo>
                      <a:pt x="25928" y="57167"/>
                      <a:pt x="22944" y="62012"/>
                      <a:pt x="16975" y="64415"/>
                    </a:cubicBezTo>
                    <a:cubicBezTo>
                      <a:pt x="15270" y="65035"/>
                      <a:pt x="12130" y="65345"/>
                      <a:pt x="7557" y="65345"/>
                    </a:cubicBezTo>
                    <a:lnTo>
                      <a:pt x="0" y="65345"/>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65" name="Freeform 64">
                <a:extLst>
                  <a:ext uri="{FF2B5EF4-FFF2-40B4-BE49-F238E27FC236}">
                    <a16:creationId xmlns:a16="http://schemas.microsoft.com/office/drawing/2014/main" id="{2E1682B7-4471-0D4B-B694-D34185118463}"/>
                  </a:ext>
                </a:extLst>
              </p:cNvPr>
              <p:cNvSpPr/>
              <p:nvPr/>
            </p:nvSpPr>
            <p:spPr>
              <a:xfrm>
                <a:off x="6637706" y="1864908"/>
                <a:ext cx="25114" cy="94878"/>
              </a:xfrm>
              <a:custGeom>
                <a:avLst/>
                <a:gdLst/>
                <a:ahLst/>
                <a:cxnLst/>
                <a:rect l="l" t="t" r="r" b="b"/>
                <a:pathLst>
                  <a:path w="25114" h="94878">
                    <a:moveTo>
                      <a:pt x="12557" y="0"/>
                    </a:moveTo>
                    <a:lnTo>
                      <a:pt x="25114" y="94878"/>
                    </a:lnTo>
                    <a:lnTo>
                      <a:pt x="0" y="94878"/>
                    </a:lnTo>
                    <a:lnTo>
                      <a:pt x="12557"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grpSp>
      </p:grpSp>
      <p:sp>
        <p:nvSpPr>
          <p:cNvPr id="5" name="Rectangle 4">
            <a:extLst>
              <a:ext uri="{FF2B5EF4-FFF2-40B4-BE49-F238E27FC236}">
                <a16:creationId xmlns:a16="http://schemas.microsoft.com/office/drawing/2014/main" id="{646AD7E8-5300-064F-8AAF-2DC9B92A21E3}"/>
              </a:ext>
            </a:extLst>
          </p:cNvPr>
          <p:cNvSpPr/>
          <p:nvPr/>
        </p:nvSpPr>
        <p:spPr>
          <a:xfrm>
            <a:off x="1491824" y="1883180"/>
            <a:ext cx="2878667" cy="381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37" name="Content Placeholder 12">
            <a:extLst>
              <a:ext uri="{FF2B5EF4-FFF2-40B4-BE49-F238E27FC236}">
                <a16:creationId xmlns:a16="http://schemas.microsoft.com/office/drawing/2014/main" id="{19775BA1-06A0-D144-ABD5-F6221DAB11DA}"/>
              </a:ext>
            </a:extLst>
          </p:cNvPr>
          <p:cNvSpPr txBox="1">
            <a:spLocks/>
          </p:cNvSpPr>
          <p:nvPr/>
        </p:nvSpPr>
        <p:spPr>
          <a:xfrm>
            <a:off x="1490941" y="1927643"/>
            <a:ext cx="2065867" cy="325437"/>
          </a:xfrm>
          <a:prstGeom prst="rect">
            <a:avLst/>
          </a:prstGeom>
          <a:ln>
            <a:noFill/>
          </a:ln>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Font typeface="Arial"/>
              <a:buNone/>
            </a:pPr>
            <a:r>
              <a:rPr lang="en-US" sz="1300" b="1" spc="50" dirty="0">
                <a:solidFill>
                  <a:schemeClr val="bg1"/>
                </a:solidFill>
                <a:latin typeface="+mn-lt"/>
              </a:rPr>
              <a:t>ESSENTIAL</a:t>
            </a:r>
          </a:p>
        </p:txBody>
      </p:sp>
      <p:sp>
        <p:nvSpPr>
          <p:cNvPr id="46" name="Rectangle 45">
            <a:extLst>
              <a:ext uri="{FF2B5EF4-FFF2-40B4-BE49-F238E27FC236}">
                <a16:creationId xmlns:a16="http://schemas.microsoft.com/office/drawing/2014/main" id="{AE90E988-CF7A-0443-A152-90B55B88323B}"/>
              </a:ext>
            </a:extLst>
          </p:cNvPr>
          <p:cNvSpPr/>
          <p:nvPr/>
        </p:nvSpPr>
        <p:spPr>
          <a:xfrm>
            <a:off x="4675291" y="1883180"/>
            <a:ext cx="2878667" cy="381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00" dirty="0">
              <a:solidFill>
                <a:schemeClr val="tx1">
                  <a:lumMod val="75000"/>
                </a:schemeClr>
              </a:solidFill>
              <a:latin typeface="Arial"/>
              <a:cs typeface="Arial"/>
            </a:endParaRPr>
          </a:p>
        </p:txBody>
      </p:sp>
      <p:sp>
        <p:nvSpPr>
          <p:cNvPr id="47" name="Content Placeholder 12">
            <a:extLst>
              <a:ext uri="{FF2B5EF4-FFF2-40B4-BE49-F238E27FC236}">
                <a16:creationId xmlns:a16="http://schemas.microsoft.com/office/drawing/2014/main" id="{71D62A22-F37A-6240-ACB5-801CE51262AB}"/>
              </a:ext>
            </a:extLst>
          </p:cNvPr>
          <p:cNvSpPr txBox="1">
            <a:spLocks/>
          </p:cNvSpPr>
          <p:nvPr/>
        </p:nvSpPr>
        <p:spPr>
          <a:xfrm>
            <a:off x="4736286" y="1927643"/>
            <a:ext cx="2065867" cy="325437"/>
          </a:xfrm>
          <a:prstGeom prst="rect">
            <a:avLst/>
          </a:prstGeom>
          <a:ln>
            <a:noFill/>
          </a:ln>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lvl="1" indent="0">
              <a:buFont typeface="Arial"/>
              <a:buNone/>
            </a:pPr>
            <a:r>
              <a:rPr lang="en-US" sz="1300" b="1" spc="50" dirty="0">
                <a:solidFill>
                  <a:schemeClr val="bg1"/>
                </a:solidFill>
                <a:latin typeface="+mn-lt"/>
              </a:rPr>
              <a:t>DISCRETIONARY</a:t>
            </a:r>
          </a:p>
        </p:txBody>
      </p:sp>
    </p:spTree>
    <p:extLst>
      <p:ext uri="{BB962C8B-B14F-4D97-AF65-F5344CB8AC3E}">
        <p14:creationId xmlns:p14="http://schemas.microsoft.com/office/powerpoint/2010/main" val="57903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E0DE47-C317-C14C-A8F4-F671060E7F73}"/>
              </a:ext>
            </a:extLst>
          </p:cNvPr>
          <p:cNvSpPr>
            <a:spLocks noGrp="1"/>
          </p:cNvSpPr>
          <p:nvPr>
            <p:ph type="sldNum" sz="quarter" idx="10"/>
          </p:nvPr>
        </p:nvSpPr>
        <p:spPr/>
        <p:txBody>
          <a:bodyPr/>
          <a:lstStyle/>
          <a:p>
            <a:fld id="{B860EA5E-C501-EE46-95BA-D6951046621D}" type="slidenum">
              <a:rPr lang="en-US" smtClean="0"/>
              <a:pPr/>
              <a:t>13</a:t>
            </a:fld>
            <a:endParaRPr lang="en-US" dirty="0"/>
          </a:p>
        </p:txBody>
      </p:sp>
      <p:sp>
        <p:nvSpPr>
          <p:cNvPr id="2" name="Title 1">
            <a:extLst>
              <a:ext uri="{FF2B5EF4-FFF2-40B4-BE49-F238E27FC236}">
                <a16:creationId xmlns:a16="http://schemas.microsoft.com/office/drawing/2014/main" id="{AD60ACE4-411A-4590-A8D6-4187AF840E6B}"/>
              </a:ext>
            </a:extLst>
          </p:cNvPr>
          <p:cNvSpPr>
            <a:spLocks noGrp="1"/>
          </p:cNvSpPr>
          <p:nvPr>
            <p:ph type="title"/>
          </p:nvPr>
        </p:nvSpPr>
        <p:spPr/>
        <p:txBody>
          <a:bodyPr/>
          <a:lstStyle/>
          <a:p>
            <a:r>
              <a:rPr lang="en-US" dirty="0"/>
              <a:t>50/30/20 rule</a:t>
            </a:r>
          </a:p>
        </p:txBody>
      </p:sp>
      <p:graphicFrame>
        <p:nvGraphicFramePr>
          <p:cNvPr id="9" name="Chart 8">
            <a:extLst>
              <a:ext uri="{FF2B5EF4-FFF2-40B4-BE49-F238E27FC236}">
                <a16:creationId xmlns:a16="http://schemas.microsoft.com/office/drawing/2014/main" id="{2B6A8D0F-7B01-0F49-9686-1D507497257A}"/>
              </a:ext>
            </a:extLst>
          </p:cNvPr>
          <p:cNvGraphicFramePr/>
          <p:nvPr>
            <p:extLst>
              <p:ext uri="{D42A27DB-BD31-4B8C-83A1-F6EECF244321}">
                <p14:modId xmlns:p14="http://schemas.microsoft.com/office/powerpoint/2010/main" val="3888543543"/>
              </p:ext>
            </p:extLst>
          </p:nvPr>
        </p:nvGraphicFramePr>
        <p:xfrm>
          <a:off x="2327129" y="1336897"/>
          <a:ext cx="4063799" cy="2709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Content Placeholder 12">
            <a:extLst>
              <a:ext uri="{FF2B5EF4-FFF2-40B4-BE49-F238E27FC236}">
                <a16:creationId xmlns:a16="http://schemas.microsoft.com/office/drawing/2014/main" id="{67579C8E-C007-7F42-9D48-71B25DCFBA33}"/>
              </a:ext>
            </a:extLst>
          </p:cNvPr>
          <p:cNvSpPr txBox="1">
            <a:spLocks/>
          </p:cNvSpPr>
          <p:nvPr/>
        </p:nvSpPr>
        <p:spPr>
          <a:xfrm>
            <a:off x="3512953" y="2396600"/>
            <a:ext cx="152288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lgn="ctr">
              <a:spcAft>
                <a:spcPts val="600"/>
              </a:spcAft>
              <a:buFont typeface="Arial"/>
              <a:buNone/>
            </a:pPr>
            <a:r>
              <a:rPr lang="en-US" b="1" dirty="0">
                <a:solidFill>
                  <a:schemeClr val="tx1"/>
                </a:solidFill>
                <a:latin typeface="Georgia Pro Semibold" panose="02040502050405020303" pitchFamily="18" charset="0"/>
                <a:cs typeface="Arial" panose="020B0604020202020204" pitchFamily="34" charset="0"/>
              </a:rPr>
              <a:t>What Goes Where?</a:t>
            </a:r>
          </a:p>
        </p:txBody>
      </p:sp>
      <p:grpSp>
        <p:nvGrpSpPr>
          <p:cNvPr id="67" name="Group 66">
            <a:extLst>
              <a:ext uri="{FF2B5EF4-FFF2-40B4-BE49-F238E27FC236}">
                <a16:creationId xmlns:a16="http://schemas.microsoft.com/office/drawing/2014/main" id="{11AA3751-19BB-6344-80AC-EBA6816B4A3C}"/>
              </a:ext>
            </a:extLst>
          </p:cNvPr>
          <p:cNvGrpSpPr/>
          <p:nvPr/>
        </p:nvGrpSpPr>
        <p:grpSpPr>
          <a:xfrm>
            <a:off x="1860312" y="2139378"/>
            <a:ext cx="786991" cy="282361"/>
            <a:chOff x="3691538" y="-321537"/>
            <a:chExt cx="399701" cy="143407"/>
          </a:xfrm>
          <a:solidFill>
            <a:schemeClr val="accent2"/>
          </a:solidFill>
        </p:grpSpPr>
        <p:sp>
          <p:nvSpPr>
            <p:cNvPr id="65" name="Freeform 64">
              <a:extLst>
                <a:ext uri="{FF2B5EF4-FFF2-40B4-BE49-F238E27FC236}">
                  <a16:creationId xmlns:a16="http://schemas.microsoft.com/office/drawing/2014/main" id="{D20BD4CC-20BE-194B-8685-28127E0DF2C1}"/>
                </a:ext>
              </a:extLst>
            </p:cNvPr>
            <p:cNvSpPr/>
            <p:nvPr/>
          </p:nvSpPr>
          <p:spPr>
            <a:xfrm>
              <a:off x="3691538" y="-321537"/>
              <a:ext cx="103523" cy="141285"/>
            </a:xfrm>
            <a:custGeom>
              <a:avLst/>
              <a:gdLst/>
              <a:ahLst/>
              <a:cxnLst/>
              <a:rect l="l" t="t" r="r" b="b"/>
              <a:pathLst>
                <a:path w="125501" h="171279">
                  <a:moveTo>
                    <a:pt x="115986" y="0"/>
                  </a:moveTo>
                  <a:lnTo>
                    <a:pt x="122672" y="12602"/>
                  </a:lnTo>
                  <a:cubicBezTo>
                    <a:pt x="111099" y="33947"/>
                    <a:pt x="93097" y="43463"/>
                    <a:pt x="70723" y="43463"/>
                  </a:cubicBezTo>
                  <a:cubicBezTo>
                    <a:pt x="54521" y="43463"/>
                    <a:pt x="42176" y="40120"/>
                    <a:pt x="31889" y="36262"/>
                  </a:cubicBezTo>
                  <a:lnTo>
                    <a:pt x="28803" y="77410"/>
                  </a:lnTo>
                  <a:cubicBezTo>
                    <a:pt x="39090" y="69180"/>
                    <a:pt x="53492" y="64551"/>
                    <a:pt x="68151" y="64551"/>
                  </a:cubicBezTo>
                  <a:cubicBezTo>
                    <a:pt x="109299" y="64551"/>
                    <a:pt x="125501" y="88211"/>
                    <a:pt x="125501" y="114443"/>
                  </a:cubicBezTo>
                  <a:cubicBezTo>
                    <a:pt x="125501" y="143504"/>
                    <a:pt x="104413" y="171279"/>
                    <a:pt x="59664" y="171279"/>
                  </a:cubicBezTo>
                  <a:cubicBezTo>
                    <a:pt x="24946" y="171279"/>
                    <a:pt x="0" y="157134"/>
                    <a:pt x="0" y="134760"/>
                  </a:cubicBezTo>
                  <a:cubicBezTo>
                    <a:pt x="0" y="121644"/>
                    <a:pt x="8487" y="111357"/>
                    <a:pt x="22374" y="111357"/>
                  </a:cubicBezTo>
                  <a:cubicBezTo>
                    <a:pt x="35490" y="111357"/>
                    <a:pt x="41919" y="120358"/>
                    <a:pt x="41919" y="129359"/>
                  </a:cubicBezTo>
                  <a:cubicBezTo>
                    <a:pt x="41919" y="137074"/>
                    <a:pt x="38062" y="143504"/>
                    <a:pt x="32147" y="147104"/>
                  </a:cubicBezTo>
                  <a:cubicBezTo>
                    <a:pt x="36261" y="150448"/>
                    <a:pt x="44234" y="153277"/>
                    <a:pt x="52721" y="153277"/>
                  </a:cubicBezTo>
                  <a:cubicBezTo>
                    <a:pt x="71494" y="153277"/>
                    <a:pt x="82039" y="140932"/>
                    <a:pt x="82039" y="118815"/>
                  </a:cubicBezTo>
                  <a:cubicBezTo>
                    <a:pt x="82039" y="95926"/>
                    <a:pt x="72009" y="85897"/>
                    <a:pt x="53235" y="85897"/>
                  </a:cubicBezTo>
                  <a:cubicBezTo>
                    <a:pt x="43462" y="85897"/>
                    <a:pt x="32918" y="90269"/>
                    <a:pt x="24689" y="96955"/>
                  </a:cubicBezTo>
                  <a:lnTo>
                    <a:pt x="8229" y="92069"/>
                  </a:lnTo>
                  <a:lnTo>
                    <a:pt x="14144" y="6687"/>
                  </a:lnTo>
                  <a:lnTo>
                    <a:pt x="20317" y="1029"/>
                  </a:lnTo>
                  <a:cubicBezTo>
                    <a:pt x="37033" y="7201"/>
                    <a:pt x="57864" y="9773"/>
                    <a:pt x="73809" y="9773"/>
                  </a:cubicBezTo>
                  <a:cubicBezTo>
                    <a:pt x="91811" y="9773"/>
                    <a:pt x="103384" y="6430"/>
                    <a:pt x="11598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63">
              <a:extLst>
                <a:ext uri="{FF2B5EF4-FFF2-40B4-BE49-F238E27FC236}">
                  <a16:creationId xmlns:a16="http://schemas.microsoft.com/office/drawing/2014/main" id="{726ECE34-5F7B-4A49-A1CF-58A974B45689}"/>
                </a:ext>
              </a:extLst>
            </p:cNvPr>
            <p:cNvSpPr/>
            <p:nvPr/>
          </p:nvSpPr>
          <p:spPr>
            <a:xfrm>
              <a:off x="3809181" y="-321537"/>
              <a:ext cx="113282" cy="141285"/>
            </a:xfrm>
            <a:custGeom>
              <a:avLst/>
              <a:gdLst/>
              <a:ahLst/>
              <a:cxnLst/>
              <a:rect l="l" t="t" r="r" b="b"/>
              <a:pathLst>
                <a:path w="137331" h="171279">
                  <a:moveTo>
                    <a:pt x="68922" y="0"/>
                  </a:moveTo>
                  <a:cubicBezTo>
                    <a:pt x="110070" y="0"/>
                    <a:pt x="137331" y="32404"/>
                    <a:pt x="137331" y="84868"/>
                  </a:cubicBezTo>
                  <a:cubicBezTo>
                    <a:pt x="137331" y="138103"/>
                    <a:pt x="109042" y="171279"/>
                    <a:pt x="68665" y="171279"/>
                  </a:cubicBezTo>
                  <a:cubicBezTo>
                    <a:pt x="27517" y="171279"/>
                    <a:pt x="0" y="138875"/>
                    <a:pt x="0" y="86411"/>
                  </a:cubicBezTo>
                  <a:cubicBezTo>
                    <a:pt x="0" y="33433"/>
                    <a:pt x="28546" y="0"/>
                    <a:pt x="68922" y="0"/>
                  </a:cubicBezTo>
                  <a:close/>
                  <a:moveTo>
                    <a:pt x="68151" y="19546"/>
                  </a:moveTo>
                  <a:cubicBezTo>
                    <a:pt x="50920" y="19546"/>
                    <a:pt x="42948" y="37805"/>
                    <a:pt x="42948" y="85639"/>
                  </a:cubicBezTo>
                  <a:cubicBezTo>
                    <a:pt x="42948" y="133731"/>
                    <a:pt x="52463" y="151733"/>
                    <a:pt x="69437" y="151733"/>
                  </a:cubicBezTo>
                  <a:cubicBezTo>
                    <a:pt x="86410" y="151733"/>
                    <a:pt x="94640" y="133474"/>
                    <a:pt x="94640" y="85639"/>
                  </a:cubicBezTo>
                  <a:cubicBezTo>
                    <a:pt x="94640" y="37548"/>
                    <a:pt x="85124" y="19546"/>
                    <a:pt x="68151" y="195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58">
              <a:extLst>
                <a:ext uri="{FF2B5EF4-FFF2-40B4-BE49-F238E27FC236}">
                  <a16:creationId xmlns:a16="http://schemas.microsoft.com/office/drawing/2014/main" id="{BDCCBD68-8420-B746-A7FD-AE69EAD035DF}"/>
                </a:ext>
              </a:extLst>
            </p:cNvPr>
            <p:cNvSpPr/>
            <p:nvPr/>
          </p:nvSpPr>
          <p:spPr>
            <a:xfrm>
              <a:off x="3930861" y="-321325"/>
              <a:ext cx="136406" cy="143195"/>
            </a:xfrm>
            <a:custGeom>
              <a:avLst/>
              <a:gdLst/>
              <a:ahLst/>
              <a:cxnLst/>
              <a:rect l="l" t="t" r="r" b="b"/>
              <a:pathLst>
                <a:path w="165364" h="173594">
                  <a:moveTo>
                    <a:pt x="145304" y="0"/>
                  </a:moveTo>
                  <a:lnTo>
                    <a:pt x="165364" y="0"/>
                  </a:lnTo>
                  <a:lnTo>
                    <a:pt x="51950" y="173594"/>
                  </a:lnTo>
                  <a:lnTo>
                    <a:pt x="27004" y="173594"/>
                  </a:lnTo>
                  <a:lnTo>
                    <a:pt x="127302" y="25975"/>
                  </a:lnTo>
                  <a:lnTo>
                    <a:pt x="126530" y="25204"/>
                  </a:lnTo>
                  <a:cubicBezTo>
                    <a:pt x="117786" y="32404"/>
                    <a:pt x="107757" y="36005"/>
                    <a:pt x="95927" y="36005"/>
                  </a:cubicBezTo>
                  <a:cubicBezTo>
                    <a:pt x="92326" y="36005"/>
                    <a:pt x="89240" y="36005"/>
                    <a:pt x="86154" y="35491"/>
                  </a:cubicBezTo>
                  <a:lnTo>
                    <a:pt x="86154" y="37034"/>
                  </a:lnTo>
                  <a:cubicBezTo>
                    <a:pt x="86154" y="64808"/>
                    <a:pt x="65323" y="99013"/>
                    <a:pt x="36005" y="99013"/>
                  </a:cubicBezTo>
                  <a:cubicBezTo>
                    <a:pt x="14916" y="99013"/>
                    <a:pt x="0" y="84868"/>
                    <a:pt x="0" y="63008"/>
                  </a:cubicBezTo>
                  <a:cubicBezTo>
                    <a:pt x="0" y="33433"/>
                    <a:pt x="24689" y="4115"/>
                    <a:pt x="52464" y="4115"/>
                  </a:cubicBezTo>
                  <a:cubicBezTo>
                    <a:pt x="63780" y="4115"/>
                    <a:pt x="72781" y="7716"/>
                    <a:pt x="78696" y="14402"/>
                  </a:cubicBezTo>
                  <a:cubicBezTo>
                    <a:pt x="85125" y="17231"/>
                    <a:pt x="92840" y="18517"/>
                    <a:pt x="102356" y="18517"/>
                  </a:cubicBezTo>
                  <a:cubicBezTo>
                    <a:pt x="118301" y="18517"/>
                    <a:pt x="132188" y="12859"/>
                    <a:pt x="145304" y="0"/>
                  </a:cubicBezTo>
                  <a:close/>
                  <a:moveTo>
                    <a:pt x="53493" y="21089"/>
                  </a:moveTo>
                  <a:cubicBezTo>
                    <a:pt x="39605" y="25204"/>
                    <a:pt x="28289" y="50921"/>
                    <a:pt x="28289" y="67895"/>
                  </a:cubicBezTo>
                  <a:cubicBezTo>
                    <a:pt x="28289" y="78696"/>
                    <a:pt x="33433" y="84097"/>
                    <a:pt x="40891" y="84097"/>
                  </a:cubicBezTo>
                  <a:cubicBezTo>
                    <a:pt x="56836" y="84097"/>
                    <a:pt x="69952" y="55293"/>
                    <a:pt x="69952" y="36005"/>
                  </a:cubicBezTo>
                  <a:cubicBezTo>
                    <a:pt x="69952" y="34462"/>
                    <a:pt x="69952" y="33176"/>
                    <a:pt x="69695" y="31890"/>
                  </a:cubicBezTo>
                  <a:cubicBezTo>
                    <a:pt x="63522" y="29318"/>
                    <a:pt x="58379" y="25718"/>
                    <a:pt x="53493" y="21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55">
              <a:extLst>
                <a:ext uri="{FF2B5EF4-FFF2-40B4-BE49-F238E27FC236}">
                  <a16:creationId xmlns:a16="http://schemas.microsoft.com/office/drawing/2014/main" id="{9B32911C-FC52-2245-87CF-9B49BB1EF421}"/>
                </a:ext>
              </a:extLst>
            </p:cNvPr>
            <p:cNvSpPr/>
            <p:nvPr/>
          </p:nvSpPr>
          <p:spPr>
            <a:xfrm>
              <a:off x="4020172" y="-258955"/>
              <a:ext cx="71067" cy="78279"/>
            </a:xfrm>
            <a:custGeom>
              <a:avLst/>
              <a:gdLst/>
              <a:ahLst/>
              <a:cxnLst/>
              <a:rect l="l" t="t" r="r" b="b"/>
              <a:pathLst>
                <a:path w="86154" h="94897">
                  <a:moveTo>
                    <a:pt x="52464" y="0"/>
                  </a:moveTo>
                  <a:cubicBezTo>
                    <a:pt x="73038" y="0"/>
                    <a:pt x="86154" y="12344"/>
                    <a:pt x="86154" y="32918"/>
                  </a:cubicBezTo>
                  <a:cubicBezTo>
                    <a:pt x="86154" y="60693"/>
                    <a:pt x="65065" y="94897"/>
                    <a:pt x="36004" y="94897"/>
                  </a:cubicBezTo>
                  <a:cubicBezTo>
                    <a:pt x="14916" y="94897"/>
                    <a:pt x="0" y="81010"/>
                    <a:pt x="0" y="58893"/>
                  </a:cubicBezTo>
                  <a:cubicBezTo>
                    <a:pt x="0" y="29318"/>
                    <a:pt x="24689" y="0"/>
                    <a:pt x="52464" y="0"/>
                  </a:cubicBezTo>
                  <a:close/>
                  <a:moveTo>
                    <a:pt x="57607" y="16202"/>
                  </a:moveTo>
                  <a:cubicBezTo>
                    <a:pt x="41919" y="16202"/>
                    <a:pt x="28289" y="45005"/>
                    <a:pt x="28289" y="63779"/>
                  </a:cubicBezTo>
                  <a:cubicBezTo>
                    <a:pt x="28289" y="74581"/>
                    <a:pt x="33176" y="79981"/>
                    <a:pt x="40634" y="79981"/>
                  </a:cubicBezTo>
                  <a:cubicBezTo>
                    <a:pt x="56836" y="79981"/>
                    <a:pt x="69952" y="51435"/>
                    <a:pt x="69952" y="31890"/>
                  </a:cubicBezTo>
                  <a:cubicBezTo>
                    <a:pt x="69952" y="21860"/>
                    <a:pt x="65322" y="16202"/>
                    <a:pt x="57607" y="162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68" name="Group 67">
            <a:extLst>
              <a:ext uri="{FF2B5EF4-FFF2-40B4-BE49-F238E27FC236}">
                <a16:creationId xmlns:a16="http://schemas.microsoft.com/office/drawing/2014/main" id="{FFB83B74-A526-9A41-8BC9-4D4C29D4463D}"/>
              </a:ext>
            </a:extLst>
          </p:cNvPr>
          <p:cNvGrpSpPr/>
          <p:nvPr/>
        </p:nvGrpSpPr>
        <p:grpSpPr>
          <a:xfrm>
            <a:off x="5708701" y="1628940"/>
            <a:ext cx="793673" cy="282361"/>
            <a:chOff x="4384394" y="-321537"/>
            <a:chExt cx="403095" cy="143407"/>
          </a:xfrm>
          <a:solidFill>
            <a:schemeClr val="bg2"/>
          </a:solidFill>
        </p:grpSpPr>
        <p:sp>
          <p:nvSpPr>
            <p:cNvPr id="63" name="Freeform 62">
              <a:extLst>
                <a:ext uri="{FF2B5EF4-FFF2-40B4-BE49-F238E27FC236}">
                  <a16:creationId xmlns:a16="http://schemas.microsoft.com/office/drawing/2014/main" id="{67EFE335-D092-E041-860A-778630D7D3E3}"/>
                </a:ext>
              </a:extLst>
            </p:cNvPr>
            <p:cNvSpPr/>
            <p:nvPr/>
          </p:nvSpPr>
          <p:spPr>
            <a:xfrm>
              <a:off x="4384394" y="-321537"/>
              <a:ext cx="107130" cy="141285"/>
            </a:xfrm>
            <a:custGeom>
              <a:avLst/>
              <a:gdLst/>
              <a:ahLst/>
              <a:cxnLst/>
              <a:rect l="l" t="t" r="r" b="b"/>
              <a:pathLst>
                <a:path w="129873" h="171279">
                  <a:moveTo>
                    <a:pt x="64808" y="0"/>
                  </a:moveTo>
                  <a:cubicBezTo>
                    <a:pt x="105442" y="0"/>
                    <a:pt x="127044" y="19288"/>
                    <a:pt x="127044" y="41920"/>
                  </a:cubicBezTo>
                  <a:cubicBezTo>
                    <a:pt x="127044" y="63008"/>
                    <a:pt x="112385" y="77410"/>
                    <a:pt x="78181" y="82296"/>
                  </a:cubicBezTo>
                  <a:lnTo>
                    <a:pt x="78181" y="83582"/>
                  </a:lnTo>
                  <a:cubicBezTo>
                    <a:pt x="113414" y="87183"/>
                    <a:pt x="129873" y="101584"/>
                    <a:pt x="129873" y="123187"/>
                  </a:cubicBezTo>
                  <a:cubicBezTo>
                    <a:pt x="129873" y="150448"/>
                    <a:pt x="104413" y="171279"/>
                    <a:pt x="62751" y="171279"/>
                  </a:cubicBezTo>
                  <a:cubicBezTo>
                    <a:pt x="23917" y="171279"/>
                    <a:pt x="0" y="154562"/>
                    <a:pt x="0" y="132960"/>
                  </a:cubicBezTo>
                  <a:cubicBezTo>
                    <a:pt x="0" y="119329"/>
                    <a:pt x="9001" y="110585"/>
                    <a:pt x="22374" y="110585"/>
                  </a:cubicBezTo>
                  <a:cubicBezTo>
                    <a:pt x="36004" y="110585"/>
                    <a:pt x="42948" y="119072"/>
                    <a:pt x="42948" y="129102"/>
                  </a:cubicBezTo>
                  <a:cubicBezTo>
                    <a:pt x="42948" y="136560"/>
                    <a:pt x="38062" y="142990"/>
                    <a:pt x="31890" y="146076"/>
                  </a:cubicBezTo>
                  <a:cubicBezTo>
                    <a:pt x="35233" y="149676"/>
                    <a:pt x="45520" y="152248"/>
                    <a:pt x="57864" y="152248"/>
                  </a:cubicBezTo>
                  <a:cubicBezTo>
                    <a:pt x="75095" y="152248"/>
                    <a:pt x="86154" y="142990"/>
                    <a:pt x="86154" y="124473"/>
                  </a:cubicBezTo>
                  <a:cubicBezTo>
                    <a:pt x="86154" y="104413"/>
                    <a:pt x="77152" y="94898"/>
                    <a:pt x="46291" y="94898"/>
                  </a:cubicBezTo>
                  <a:lnTo>
                    <a:pt x="38833" y="94898"/>
                  </a:lnTo>
                  <a:lnTo>
                    <a:pt x="38833" y="74324"/>
                  </a:lnTo>
                  <a:lnTo>
                    <a:pt x="45777" y="74324"/>
                  </a:lnTo>
                  <a:cubicBezTo>
                    <a:pt x="74324" y="74324"/>
                    <a:pt x="83325" y="64294"/>
                    <a:pt x="83325" y="44234"/>
                  </a:cubicBezTo>
                  <a:cubicBezTo>
                    <a:pt x="83325" y="27518"/>
                    <a:pt x="74324" y="19031"/>
                    <a:pt x="56578" y="19031"/>
                  </a:cubicBezTo>
                  <a:cubicBezTo>
                    <a:pt x="47577" y="19031"/>
                    <a:pt x="39091" y="21603"/>
                    <a:pt x="34719" y="24689"/>
                  </a:cubicBezTo>
                  <a:cubicBezTo>
                    <a:pt x="41662" y="27518"/>
                    <a:pt x="46291" y="34204"/>
                    <a:pt x="46291" y="41663"/>
                  </a:cubicBezTo>
                  <a:cubicBezTo>
                    <a:pt x="46291" y="51692"/>
                    <a:pt x="39605" y="60436"/>
                    <a:pt x="25975" y="60436"/>
                  </a:cubicBezTo>
                  <a:cubicBezTo>
                    <a:pt x="12859" y="60436"/>
                    <a:pt x="3858" y="51950"/>
                    <a:pt x="3858" y="38576"/>
                  </a:cubicBezTo>
                  <a:cubicBezTo>
                    <a:pt x="3858" y="17488"/>
                    <a:pt x="28032" y="0"/>
                    <a:pt x="648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62" name="Freeform 61">
              <a:extLst>
                <a:ext uri="{FF2B5EF4-FFF2-40B4-BE49-F238E27FC236}">
                  <a16:creationId xmlns:a16="http://schemas.microsoft.com/office/drawing/2014/main" id="{58D57FD1-8752-EA4A-B2EF-01D0A421749A}"/>
                </a:ext>
              </a:extLst>
            </p:cNvPr>
            <p:cNvSpPr/>
            <p:nvPr/>
          </p:nvSpPr>
          <p:spPr>
            <a:xfrm>
              <a:off x="4505431" y="-321537"/>
              <a:ext cx="113282" cy="141285"/>
            </a:xfrm>
            <a:custGeom>
              <a:avLst/>
              <a:gdLst/>
              <a:ahLst/>
              <a:cxnLst/>
              <a:rect l="l" t="t" r="r" b="b"/>
              <a:pathLst>
                <a:path w="137331" h="171279">
                  <a:moveTo>
                    <a:pt x="68923" y="0"/>
                  </a:moveTo>
                  <a:cubicBezTo>
                    <a:pt x="110071" y="0"/>
                    <a:pt x="137331" y="32404"/>
                    <a:pt x="137331" y="84868"/>
                  </a:cubicBezTo>
                  <a:cubicBezTo>
                    <a:pt x="137331" y="138103"/>
                    <a:pt x="109042" y="171279"/>
                    <a:pt x="68665" y="171279"/>
                  </a:cubicBezTo>
                  <a:cubicBezTo>
                    <a:pt x="27517" y="171279"/>
                    <a:pt x="0" y="138875"/>
                    <a:pt x="0" y="86411"/>
                  </a:cubicBezTo>
                  <a:cubicBezTo>
                    <a:pt x="0" y="33433"/>
                    <a:pt x="28546" y="0"/>
                    <a:pt x="68923" y="0"/>
                  </a:cubicBezTo>
                  <a:close/>
                  <a:moveTo>
                    <a:pt x="68151" y="19546"/>
                  </a:moveTo>
                  <a:cubicBezTo>
                    <a:pt x="50920" y="19546"/>
                    <a:pt x="42948" y="37805"/>
                    <a:pt x="42948" y="85639"/>
                  </a:cubicBezTo>
                  <a:cubicBezTo>
                    <a:pt x="42948" y="133731"/>
                    <a:pt x="52463" y="151733"/>
                    <a:pt x="69437" y="151733"/>
                  </a:cubicBezTo>
                  <a:cubicBezTo>
                    <a:pt x="86410" y="151733"/>
                    <a:pt x="94640" y="133474"/>
                    <a:pt x="94640" y="85639"/>
                  </a:cubicBezTo>
                  <a:cubicBezTo>
                    <a:pt x="94640" y="37548"/>
                    <a:pt x="85125" y="19546"/>
                    <a:pt x="68151" y="195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58" name="Freeform 57">
              <a:extLst>
                <a:ext uri="{FF2B5EF4-FFF2-40B4-BE49-F238E27FC236}">
                  <a16:creationId xmlns:a16="http://schemas.microsoft.com/office/drawing/2014/main" id="{37F9E7AD-62C8-BA47-B206-6C56F2BDBA87}"/>
                </a:ext>
              </a:extLst>
            </p:cNvPr>
            <p:cNvSpPr/>
            <p:nvPr/>
          </p:nvSpPr>
          <p:spPr>
            <a:xfrm>
              <a:off x="4627111" y="-321325"/>
              <a:ext cx="136406" cy="143195"/>
            </a:xfrm>
            <a:custGeom>
              <a:avLst/>
              <a:gdLst/>
              <a:ahLst/>
              <a:cxnLst/>
              <a:rect l="l" t="t" r="r" b="b"/>
              <a:pathLst>
                <a:path w="165364" h="173594">
                  <a:moveTo>
                    <a:pt x="145304" y="0"/>
                  </a:moveTo>
                  <a:lnTo>
                    <a:pt x="165364" y="0"/>
                  </a:lnTo>
                  <a:lnTo>
                    <a:pt x="51950" y="173594"/>
                  </a:lnTo>
                  <a:lnTo>
                    <a:pt x="27004" y="173594"/>
                  </a:lnTo>
                  <a:lnTo>
                    <a:pt x="127302" y="25975"/>
                  </a:lnTo>
                  <a:lnTo>
                    <a:pt x="126530" y="25204"/>
                  </a:lnTo>
                  <a:cubicBezTo>
                    <a:pt x="117786" y="32404"/>
                    <a:pt x="107757" y="36005"/>
                    <a:pt x="95927" y="36005"/>
                  </a:cubicBezTo>
                  <a:cubicBezTo>
                    <a:pt x="92326" y="36005"/>
                    <a:pt x="89240" y="36005"/>
                    <a:pt x="86154" y="35491"/>
                  </a:cubicBezTo>
                  <a:lnTo>
                    <a:pt x="86154" y="37034"/>
                  </a:lnTo>
                  <a:cubicBezTo>
                    <a:pt x="86154" y="64808"/>
                    <a:pt x="65323" y="99013"/>
                    <a:pt x="36005" y="99013"/>
                  </a:cubicBezTo>
                  <a:cubicBezTo>
                    <a:pt x="14916" y="99013"/>
                    <a:pt x="0" y="84868"/>
                    <a:pt x="0" y="63008"/>
                  </a:cubicBezTo>
                  <a:cubicBezTo>
                    <a:pt x="0" y="33433"/>
                    <a:pt x="24689" y="4115"/>
                    <a:pt x="52464" y="4115"/>
                  </a:cubicBezTo>
                  <a:cubicBezTo>
                    <a:pt x="63780" y="4115"/>
                    <a:pt x="72781" y="7716"/>
                    <a:pt x="78696" y="14402"/>
                  </a:cubicBezTo>
                  <a:cubicBezTo>
                    <a:pt x="85125" y="17231"/>
                    <a:pt x="92840" y="18517"/>
                    <a:pt x="102356" y="18517"/>
                  </a:cubicBezTo>
                  <a:cubicBezTo>
                    <a:pt x="118301" y="18517"/>
                    <a:pt x="132188" y="12859"/>
                    <a:pt x="145304" y="0"/>
                  </a:cubicBezTo>
                  <a:close/>
                  <a:moveTo>
                    <a:pt x="53493" y="21089"/>
                  </a:moveTo>
                  <a:cubicBezTo>
                    <a:pt x="39605" y="25204"/>
                    <a:pt x="28290" y="50921"/>
                    <a:pt x="28290" y="67895"/>
                  </a:cubicBezTo>
                  <a:cubicBezTo>
                    <a:pt x="28290" y="78696"/>
                    <a:pt x="33433" y="84097"/>
                    <a:pt x="40891" y="84097"/>
                  </a:cubicBezTo>
                  <a:cubicBezTo>
                    <a:pt x="56836" y="84097"/>
                    <a:pt x="69952" y="55293"/>
                    <a:pt x="69952" y="36005"/>
                  </a:cubicBezTo>
                  <a:cubicBezTo>
                    <a:pt x="69952" y="34462"/>
                    <a:pt x="69952" y="33176"/>
                    <a:pt x="69695" y="31890"/>
                  </a:cubicBezTo>
                  <a:cubicBezTo>
                    <a:pt x="63523" y="29318"/>
                    <a:pt x="58379" y="25718"/>
                    <a:pt x="53493" y="21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55" name="Freeform 54">
              <a:extLst>
                <a:ext uri="{FF2B5EF4-FFF2-40B4-BE49-F238E27FC236}">
                  <a16:creationId xmlns:a16="http://schemas.microsoft.com/office/drawing/2014/main" id="{301E02CB-CA85-EA46-9FCC-82DDE4854862}"/>
                </a:ext>
              </a:extLst>
            </p:cNvPr>
            <p:cNvSpPr/>
            <p:nvPr/>
          </p:nvSpPr>
          <p:spPr>
            <a:xfrm>
              <a:off x="4716422" y="-258955"/>
              <a:ext cx="71067" cy="78279"/>
            </a:xfrm>
            <a:custGeom>
              <a:avLst/>
              <a:gdLst/>
              <a:ahLst/>
              <a:cxnLst/>
              <a:rect l="l" t="t" r="r" b="b"/>
              <a:pathLst>
                <a:path w="86154" h="94897">
                  <a:moveTo>
                    <a:pt x="52464" y="0"/>
                  </a:moveTo>
                  <a:cubicBezTo>
                    <a:pt x="73038" y="0"/>
                    <a:pt x="86154" y="12344"/>
                    <a:pt x="86154" y="32918"/>
                  </a:cubicBezTo>
                  <a:cubicBezTo>
                    <a:pt x="86154" y="60693"/>
                    <a:pt x="65065" y="94897"/>
                    <a:pt x="36004" y="94897"/>
                  </a:cubicBezTo>
                  <a:cubicBezTo>
                    <a:pt x="14916" y="94897"/>
                    <a:pt x="0" y="81010"/>
                    <a:pt x="0" y="58893"/>
                  </a:cubicBezTo>
                  <a:cubicBezTo>
                    <a:pt x="0" y="29318"/>
                    <a:pt x="24689" y="0"/>
                    <a:pt x="52464" y="0"/>
                  </a:cubicBezTo>
                  <a:close/>
                  <a:moveTo>
                    <a:pt x="57607" y="16202"/>
                  </a:moveTo>
                  <a:cubicBezTo>
                    <a:pt x="41920" y="16202"/>
                    <a:pt x="28289" y="45005"/>
                    <a:pt x="28289" y="63779"/>
                  </a:cubicBezTo>
                  <a:cubicBezTo>
                    <a:pt x="28289" y="74581"/>
                    <a:pt x="33176" y="79981"/>
                    <a:pt x="40634" y="79981"/>
                  </a:cubicBezTo>
                  <a:cubicBezTo>
                    <a:pt x="56836" y="79981"/>
                    <a:pt x="69952" y="51435"/>
                    <a:pt x="69952" y="31890"/>
                  </a:cubicBezTo>
                  <a:cubicBezTo>
                    <a:pt x="69952" y="21860"/>
                    <a:pt x="65322" y="16202"/>
                    <a:pt x="57607" y="162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grpSp>
      <p:grpSp>
        <p:nvGrpSpPr>
          <p:cNvPr id="69" name="Group 68">
            <a:extLst>
              <a:ext uri="{FF2B5EF4-FFF2-40B4-BE49-F238E27FC236}">
                <a16:creationId xmlns:a16="http://schemas.microsoft.com/office/drawing/2014/main" id="{4A8B3CBF-7DCC-E44C-835D-B028A53437B4}"/>
              </a:ext>
            </a:extLst>
          </p:cNvPr>
          <p:cNvGrpSpPr/>
          <p:nvPr/>
        </p:nvGrpSpPr>
        <p:grpSpPr>
          <a:xfrm>
            <a:off x="5286664" y="3776854"/>
            <a:ext cx="803715" cy="282361"/>
            <a:chOff x="5098058" y="-321537"/>
            <a:chExt cx="408195" cy="143407"/>
          </a:xfrm>
          <a:solidFill>
            <a:schemeClr val="accent3"/>
          </a:solidFill>
        </p:grpSpPr>
        <p:sp>
          <p:nvSpPr>
            <p:cNvPr id="61" name="Freeform 60">
              <a:extLst>
                <a:ext uri="{FF2B5EF4-FFF2-40B4-BE49-F238E27FC236}">
                  <a16:creationId xmlns:a16="http://schemas.microsoft.com/office/drawing/2014/main" id="{D7408F3A-6D50-1C43-97B4-156FED6146DE}"/>
                </a:ext>
              </a:extLst>
            </p:cNvPr>
            <p:cNvSpPr/>
            <p:nvPr/>
          </p:nvSpPr>
          <p:spPr>
            <a:xfrm>
              <a:off x="5098058" y="-321537"/>
              <a:ext cx="107131" cy="141497"/>
            </a:xfrm>
            <a:custGeom>
              <a:avLst/>
              <a:gdLst/>
              <a:ahLst/>
              <a:cxnLst/>
              <a:rect l="l" t="t" r="r" b="b"/>
              <a:pathLst>
                <a:path w="129874" h="171536">
                  <a:moveTo>
                    <a:pt x="63780" y="0"/>
                  </a:moveTo>
                  <a:cubicBezTo>
                    <a:pt x="103899" y="0"/>
                    <a:pt x="126273" y="20831"/>
                    <a:pt x="126273" y="47835"/>
                  </a:cubicBezTo>
                  <a:cubicBezTo>
                    <a:pt x="126273" y="77667"/>
                    <a:pt x="100556" y="89497"/>
                    <a:pt x="73038" y="100556"/>
                  </a:cubicBezTo>
                  <a:cubicBezTo>
                    <a:pt x="47063" y="111357"/>
                    <a:pt x="29575" y="118301"/>
                    <a:pt x="22889" y="134503"/>
                  </a:cubicBezTo>
                  <a:lnTo>
                    <a:pt x="23918" y="135531"/>
                  </a:lnTo>
                  <a:cubicBezTo>
                    <a:pt x="31890" y="129616"/>
                    <a:pt x="41663" y="125759"/>
                    <a:pt x="54007" y="125759"/>
                  </a:cubicBezTo>
                  <a:cubicBezTo>
                    <a:pt x="72266" y="125759"/>
                    <a:pt x="85125" y="135274"/>
                    <a:pt x="97212" y="135274"/>
                  </a:cubicBezTo>
                  <a:cubicBezTo>
                    <a:pt x="106985" y="135274"/>
                    <a:pt x="110586" y="129102"/>
                    <a:pt x="114700" y="111614"/>
                  </a:cubicBezTo>
                  <a:lnTo>
                    <a:pt x="129874" y="112900"/>
                  </a:lnTo>
                  <a:cubicBezTo>
                    <a:pt x="127559" y="156105"/>
                    <a:pt x="114700" y="171279"/>
                    <a:pt x="93869" y="171279"/>
                  </a:cubicBezTo>
                  <a:cubicBezTo>
                    <a:pt x="64808" y="171279"/>
                    <a:pt x="55550" y="144018"/>
                    <a:pt x="38577" y="144018"/>
                  </a:cubicBezTo>
                  <a:cubicBezTo>
                    <a:pt x="37033" y="144018"/>
                    <a:pt x="34976" y="144275"/>
                    <a:pt x="33947" y="144533"/>
                  </a:cubicBezTo>
                  <a:cubicBezTo>
                    <a:pt x="35748" y="146076"/>
                    <a:pt x="38062" y="149933"/>
                    <a:pt x="38062" y="155077"/>
                  </a:cubicBezTo>
                  <a:cubicBezTo>
                    <a:pt x="38062" y="163821"/>
                    <a:pt x="31633" y="171536"/>
                    <a:pt x="21089" y="171536"/>
                  </a:cubicBezTo>
                  <a:cubicBezTo>
                    <a:pt x="8487" y="171536"/>
                    <a:pt x="0" y="161249"/>
                    <a:pt x="0" y="145561"/>
                  </a:cubicBezTo>
                  <a:cubicBezTo>
                    <a:pt x="0" y="121130"/>
                    <a:pt x="23660" y="105185"/>
                    <a:pt x="43977" y="92326"/>
                  </a:cubicBezTo>
                  <a:cubicBezTo>
                    <a:pt x="68409" y="76896"/>
                    <a:pt x="81782" y="67637"/>
                    <a:pt x="81782" y="45520"/>
                  </a:cubicBezTo>
                  <a:cubicBezTo>
                    <a:pt x="81782" y="28289"/>
                    <a:pt x="72524" y="18260"/>
                    <a:pt x="56579" y="18260"/>
                  </a:cubicBezTo>
                  <a:cubicBezTo>
                    <a:pt x="45263" y="18260"/>
                    <a:pt x="36005" y="22889"/>
                    <a:pt x="31376" y="30861"/>
                  </a:cubicBezTo>
                  <a:cubicBezTo>
                    <a:pt x="40377" y="33947"/>
                    <a:pt x="45520" y="40891"/>
                    <a:pt x="45520" y="49892"/>
                  </a:cubicBezTo>
                  <a:cubicBezTo>
                    <a:pt x="45520" y="60694"/>
                    <a:pt x="38062" y="69952"/>
                    <a:pt x="24432" y="69952"/>
                  </a:cubicBezTo>
                  <a:cubicBezTo>
                    <a:pt x="11316" y="69952"/>
                    <a:pt x="2058" y="59665"/>
                    <a:pt x="2058" y="45520"/>
                  </a:cubicBezTo>
                  <a:cubicBezTo>
                    <a:pt x="2058" y="22374"/>
                    <a:pt x="26232" y="0"/>
                    <a:pt x="6378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59">
              <a:extLst>
                <a:ext uri="{FF2B5EF4-FFF2-40B4-BE49-F238E27FC236}">
                  <a16:creationId xmlns:a16="http://schemas.microsoft.com/office/drawing/2014/main" id="{C16A8BD0-8499-5946-937C-41B67EA19874}"/>
                </a:ext>
              </a:extLst>
            </p:cNvPr>
            <p:cNvSpPr/>
            <p:nvPr/>
          </p:nvSpPr>
          <p:spPr>
            <a:xfrm>
              <a:off x="5224195" y="-321537"/>
              <a:ext cx="113282" cy="141285"/>
            </a:xfrm>
            <a:custGeom>
              <a:avLst/>
              <a:gdLst/>
              <a:ahLst/>
              <a:cxnLst/>
              <a:rect l="l" t="t" r="r" b="b"/>
              <a:pathLst>
                <a:path w="137331" h="171279">
                  <a:moveTo>
                    <a:pt x="68923" y="0"/>
                  </a:moveTo>
                  <a:cubicBezTo>
                    <a:pt x="110071" y="0"/>
                    <a:pt x="137331" y="32404"/>
                    <a:pt x="137331" y="84868"/>
                  </a:cubicBezTo>
                  <a:cubicBezTo>
                    <a:pt x="137331" y="138103"/>
                    <a:pt x="109042" y="171279"/>
                    <a:pt x="68665" y="171279"/>
                  </a:cubicBezTo>
                  <a:cubicBezTo>
                    <a:pt x="27517" y="171279"/>
                    <a:pt x="0" y="138875"/>
                    <a:pt x="0" y="86411"/>
                  </a:cubicBezTo>
                  <a:cubicBezTo>
                    <a:pt x="0" y="33433"/>
                    <a:pt x="28546" y="0"/>
                    <a:pt x="68923" y="0"/>
                  </a:cubicBezTo>
                  <a:close/>
                  <a:moveTo>
                    <a:pt x="68151" y="19546"/>
                  </a:moveTo>
                  <a:cubicBezTo>
                    <a:pt x="50920" y="19546"/>
                    <a:pt x="42948" y="37805"/>
                    <a:pt x="42948" y="85639"/>
                  </a:cubicBezTo>
                  <a:cubicBezTo>
                    <a:pt x="42948" y="133731"/>
                    <a:pt x="52463" y="151733"/>
                    <a:pt x="69437" y="151733"/>
                  </a:cubicBezTo>
                  <a:cubicBezTo>
                    <a:pt x="86410" y="151733"/>
                    <a:pt x="94640" y="133474"/>
                    <a:pt x="94640" y="85639"/>
                  </a:cubicBezTo>
                  <a:cubicBezTo>
                    <a:pt x="94640" y="37548"/>
                    <a:pt x="85125" y="19546"/>
                    <a:pt x="68151" y="195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56">
              <a:extLst>
                <a:ext uri="{FF2B5EF4-FFF2-40B4-BE49-F238E27FC236}">
                  <a16:creationId xmlns:a16="http://schemas.microsoft.com/office/drawing/2014/main" id="{7DE64232-7226-8E4D-85BD-ACAF080AE9B5}"/>
                </a:ext>
              </a:extLst>
            </p:cNvPr>
            <p:cNvSpPr/>
            <p:nvPr/>
          </p:nvSpPr>
          <p:spPr>
            <a:xfrm>
              <a:off x="5345875" y="-321325"/>
              <a:ext cx="136406" cy="143195"/>
            </a:xfrm>
            <a:custGeom>
              <a:avLst/>
              <a:gdLst/>
              <a:ahLst/>
              <a:cxnLst/>
              <a:rect l="l" t="t" r="r" b="b"/>
              <a:pathLst>
                <a:path w="165364" h="173594">
                  <a:moveTo>
                    <a:pt x="145304" y="0"/>
                  </a:moveTo>
                  <a:lnTo>
                    <a:pt x="165364" y="0"/>
                  </a:lnTo>
                  <a:lnTo>
                    <a:pt x="51950" y="173594"/>
                  </a:lnTo>
                  <a:lnTo>
                    <a:pt x="27004" y="173594"/>
                  </a:lnTo>
                  <a:lnTo>
                    <a:pt x="127302" y="25975"/>
                  </a:lnTo>
                  <a:lnTo>
                    <a:pt x="126530" y="25204"/>
                  </a:lnTo>
                  <a:cubicBezTo>
                    <a:pt x="117786" y="32404"/>
                    <a:pt x="107757" y="36005"/>
                    <a:pt x="95927" y="36005"/>
                  </a:cubicBezTo>
                  <a:cubicBezTo>
                    <a:pt x="92326" y="36005"/>
                    <a:pt x="89240" y="36005"/>
                    <a:pt x="86154" y="35491"/>
                  </a:cubicBezTo>
                  <a:lnTo>
                    <a:pt x="86154" y="37034"/>
                  </a:lnTo>
                  <a:cubicBezTo>
                    <a:pt x="86154" y="64808"/>
                    <a:pt x="65323" y="99013"/>
                    <a:pt x="36005" y="99013"/>
                  </a:cubicBezTo>
                  <a:cubicBezTo>
                    <a:pt x="14916" y="99013"/>
                    <a:pt x="0" y="84868"/>
                    <a:pt x="0" y="63008"/>
                  </a:cubicBezTo>
                  <a:cubicBezTo>
                    <a:pt x="0" y="33433"/>
                    <a:pt x="24689" y="4115"/>
                    <a:pt x="52464" y="4115"/>
                  </a:cubicBezTo>
                  <a:cubicBezTo>
                    <a:pt x="63780" y="4115"/>
                    <a:pt x="72781" y="7716"/>
                    <a:pt x="78696" y="14402"/>
                  </a:cubicBezTo>
                  <a:cubicBezTo>
                    <a:pt x="85125" y="17231"/>
                    <a:pt x="92840" y="18517"/>
                    <a:pt x="102356" y="18517"/>
                  </a:cubicBezTo>
                  <a:cubicBezTo>
                    <a:pt x="118301" y="18517"/>
                    <a:pt x="132188" y="12859"/>
                    <a:pt x="145304" y="0"/>
                  </a:cubicBezTo>
                  <a:close/>
                  <a:moveTo>
                    <a:pt x="53493" y="21089"/>
                  </a:moveTo>
                  <a:cubicBezTo>
                    <a:pt x="39605" y="25204"/>
                    <a:pt x="28290" y="50921"/>
                    <a:pt x="28290" y="67895"/>
                  </a:cubicBezTo>
                  <a:cubicBezTo>
                    <a:pt x="28290" y="78696"/>
                    <a:pt x="33433" y="84097"/>
                    <a:pt x="40891" y="84097"/>
                  </a:cubicBezTo>
                  <a:cubicBezTo>
                    <a:pt x="56836" y="84097"/>
                    <a:pt x="69952" y="55293"/>
                    <a:pt x="69952" y="36005"/>
                  </a:cubicBezTo>
                  <a:cubicBezTo>
                    <a:pt x="69952" y="34462"/>
                    <a:pt x="69952" y="33176"/>
                    <a:pt x="69695" y="31890"/>
                  </a:cubicBezTo>
                  <a:cubicBezTo>
                    <a:pt x="63523" y="29318"/>
                    <a:pt x="58379" y="25718"/>
                    <a:pt x="53493" y="21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Freeform 53">
              <a:extLst>
                <a:ext uri="{FF2B5EF4-FFF2-40B4-BE49-F238E27FC236}">
                  <a16:creationId xmlns:a16="http://schemas.microsoft.com/office/drawing/2014/main" id="{7A21471E-C807-A64E-B035-5E1EDD1A9036}"/>
                </a:ext>
              </a:extLst>
            </p:cNvPr>
            <p:cNvSpPr/>
            <p:nvPr/>
          </p:nvSpPr>
          <p:spPr>
            <a:xfrm>
              <a:off x="5435186" y="-258955"/>
              <a:ext cx="71067" cy="78279"/>
            </a:xfrm>
            <a:custGeom>
              <a:avLst/>
              <a:gdLst/>
              <a:ahLst/>
              <a:cxnLst/>
              <a:rect l="l" t="t" r="r" b="b"/>
              <a:pathLst>
                <a:path w="86154" h="94897">
                  <a:moveTo>
                    <a:pt x="52464" y="0"/>
                  </a:moveTo>
                  <a:cubicBezTo>
                    <a:pt x="73038" y="0"/>
                    <a:pt x="86154" y="12344"/>
                    <a:pt x="86154" y="32918"/>
                  </a:cubicBezTo>
                  <a:cubicBezTo>
                    <a:pt x="86154" y="60693"/>
                    <a:pt x="65065" y="94897"/>
                    <a:pt x="36004" y="94897"/>
                  </a:cubicBezTo>
                  <a:cubicBezTo>
                    <a:pt x="14916" y="94897"/>
                    <a:pt x="0" y="81010"/>
                    <a:pt x="0" y="58893"/>
                  </a:cubicBezTo>
                  <a:cubicBezTo>
                    <a:pt x="0" y="29318"/>
                    <a:pt x="24689" y="0"/>
                    <a:pt x="52464" y="0"/>
                  </a:cubicBezTo>
                  <a:close/>
                  <a:moveTo>
                    <a:pt x="57607" y="16202"/>
                  </a:moveTo>
                  <a:cubicBezTo>
                    <a:pt x="41920" y="16202"/>
                    <a:pt x="28289" y="45005"/>
                    <a:pt x="28289" y="63779"/>
                  </a:cubicBezTo>
                  <a:cubicBezTo>
                    <a:pt x="28289" y="74581"/>
                    <a:pt x="33176" y="79981"/>
                    <a:pt x="40634" y="79981"/>
                  </a:cubicBezTo>
                  <a:cubicBezTo>
                    <a:pt x="56836" y="79981"/>
                    <a:pt x="69952" y="51435"/>
                    <a:pt x="69952" y="31890"/>
                  </a:cubicBezTo>
                  <a:cubicBezTo>
                    <a:pt x="69952" y="21860"/>
                    <a:pt x="65322" y="16202"/>
                    <a:pt x="57607" y="162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9" name="Content Placeholder 12">
            <a:extLst>
              <a:ext uri="{FF2B5EF4-FFF2-40B4-BE49-F238E27FC236}">
                <a16:creationId xmlns:a16="http://schemas.microsoft.com/office/drawing/2014/main" id="{FF210D28-F52A-E24A-BFC4-B9CD4484CA1A}"/>
              </a:ext>
            </a:extLst>
          </p:cNvPr>
          <p:cNvSpPr txBox="1">
            <a:spLocks/>
          </p:cNvSpPr>
          <p:nvPr/>
        </p:nvSpPr>
        <p:spPr>
          <a:xfrm>
            <a:off x="5499358" y="1911301"/>
            <a:ext cx="2153514" cy="263875"/>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0"/>
              </a:spcBef>
              <a:buFont typeface="Arial"/>
              <a:buNone/>
            </a:pPr>
            <a:r>
              <a:rPr lang="en-US" sz="1600" b="1" dirty="0">
                <a:solidFill>
                  <a:schemeClr val="bg2"/>
                </a:solidFill>
                <a:latin typeface="Georgia Pro Semibold" panose="02040502050405020303" pitchFamily="18" charset="0"/>
              </a:rPr>
              <a:t>Non-Essentials</a:t>
            </a:r>
          </a:p>
        </p:txBody>
      </p:sp>
      <p:sp>
        <p:nvSpPr>
          <p:cNvPr id="90" name="Content Placeholder 12">
            <a:extLst>
              <a:ext uri="{FF2B5EF4-FFF2-40B4-BE49-F238E27FC236}">
                <a16:creationId xmlns:a16="http://schemas.microsoft.com/office/drawing/2014/main" id="{FADD768D-7470-6248-89CD-1654F9984181}"/>
              </a:ext>
            </a:extLst>
          </p:cNvPr>
          <p:cNvSpPr txBox="1">
            <a:spLocks/>
          </p:cNvSpPr>
          <p:nvPr/>
        </p:nvSpPr>
        <p:spPr>
          <a:xfrm>
            <a:off x="1628632" y="2442364"/>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0"/>
              </a:spcBef>
              <a:buFont typeface="Arial"/>
              <a:buNone/>
            </a:pPr>
            <a:r>
              <a:rPr lang="en-US" sz="1600" b="1" dirty="0">
                <a:solidFill>
                  <a:schemeClr val="accent2"/>
                </a:solidFill>
                <a:latin typeface="Georgia Pro Semibold" panose="02040502050405020303" pitchFamily="18" charset="0"/>
              </a:rPr>
              <a:t>Essentials</a:t>
            </a:r>
          </a:p>
        </p:txBody>
      </p:sp>
      <p:sp>
        <p:nvSpPr>
          <p:cNvPr id="91" name="Content Placeholder 12">
            <a:extLst>
              <a:ext uri="{FF2B5EF4-FFF2-40B4-BE49-F238E27FC236}">
                <a16:creationId xmlns:a16="http://schemas.microsoft.com/office/drawing/2014/main" id="{0A8E963B-744D-8B40-940E-A135C9EFCBCD}"/>
              </a:ext>
            </a:extLst>
          </p:cNvPr>
          <p:cNvSpPr txBox="1">
            <a:spLocks/>
          </p:cNvSpPr>
          <p:nvPr/>
        </p:nvSpPr>
        <p:spPr>
          <a:xfrm>
            <a:off x="5065637" y="4055779"/>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0"/>
              </a:spcBef>
              <a:buFont typeface="Arial"/>
              <a:buNone/>
            </a:pPr>
            <a:r>
              <a:rPr lang="en-US" sz="1600" b="1" dirty="0">
                <a:solidFill>
                  <a:schemeClr val="accent3"/>
                </a:solidFill>
                <a:latin typeface="Georgia Pro Semibold" panose="02040502050405020303" pitchFamily="18" charset="0"/>
              </a:rPr>
              <a:t>Savings</a:t>
            </a:r>
          </a:p>
        </p:txBody>
      </p:sp>
    </p:spTree>
    <p:extLst>
      <p:ext uri="{BB962C8B-B14F-4D97-AF65-F5344CB8AC3E}">
        <p14:creationId xmlns:p14="http://schemas.microsoft.com/office/powerpoint/2010/main" val="36973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0AE9AD-5553-734A-A3CA-29EB9997D5FE}"/>
              </a:ext>
            </a:extLst>
          </p:cNvPr>
          <p:cNvSpPr/>
          <p:nvPr/>
        </p:nvSpPr>
        <p:spPr>
          <a:xfrm>
            <a:off x="8119597" y="3918857"/>
            <a:ext cx="612923" cy="12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54B47C0-2708-F44D-A3B7-13ABCDF76417}"/>
              </a:ext>
            </a:extLst>
          </p:cNvPr>
          <p:cNvSpPr/>
          <p:nvPr/>
        </p:nvSpPr>
        <p:spPr>
          <a:xfrm>
            <a:off x="411481" y="3032873"/>
            <a:ext cx="8289808" cy="16367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0" name="Rectangle 29">
            <a:extLst>
              <a:ext uri="{FF2B5EF4-FFF2-40B4-BE49-F238E27FC236}">
                <a16:creationId xmlns:a16="http://schemas.microsoft.com/office/drawing/2014/main" id="{3F2D3D9A-103E-8A4E-B369-AF3E567BD8DA}"/>
              </a:ext>
            </a:extLst>
          </p:cNvPr>
          <p:cNvSpPr/>
          <p:nvPr/>
        </p:nvSpPr>
        <p:spPr>
          <a:xfrm>
            <a:off x="411480" y="3038969"/>
            <a:ext cx="710768" cy="163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140F4A-1C27-6040-9D09-98B8BFFF4A19}"/>
              </a:ext>
            </a:extLst>
          </p:cNvPr>
          <p:cNvSpPr/>
          <p:nvPr/>
        </p:nvSpPr>
        <p:spPr>
          <a:xfrm>
            <a:off x="411481" y="1304114"/>
            <a:ext cx="8289808" cy="16367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 name="Rectangle 3">
            <a:extLst>
              <a:ext uri="{FF2B5EF4-FFF2-40B4-BE49-F238E27FC236}">
                <a16:creationId xmlns:a16="http://schemas.microsoft.com/office/drawing/2014/main" id="{C449B01D-4460-424C-A64A-183D87F8DC19}"/>
              </a:ext>
            </a:extLst>
          </p:cNvPr>
          <p:cNvSpPr/>
          <p:nvPr/>
        </p:nvSpPr>
        <p:spPr>
          <a:xfrm>
            <a:off x="411480" y="1304114"/>
            <a:ext cx="710768" cy="16367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25921334-DD57-8845-A7FE-5D047439C40D}"/>
              </a:ext>
            </a:extLst>
          </p:cNvPr>
          <p:cNvSpPr>
            <a:spLocks noGrp="1"/>
          </p:cNvSpPr>
          <p:nvPr>
            <p:ph type="sldNum" sz="quarter" idx="10"/>
          </p:nvPr>
        </p:nvSpPr>
        <p:spPr/>
        <p:txBody>
          <a:bodyPr/>
          <a:lstStyle/>
          <a:p>
            <a:fld id="{716BC1C3-C832-FA4C-9911-3E1C355083BA}" type="slidenum">
              <a:rPr lang="en-US" smtClean="0"/>
              <a:pPr/>
              <a:t>14</a:t>
            </a:fld>
            <a:endParaRPr lang="en-US" dirty="0"/>
          </a:p>
        </p:txBody>
      </p:sp>
      <p:sp>
        <p:nvSpPr>
          <p:cNvPr id="2" name="Title 1">
            <a:extLst>
              <a:ext uri="{FF2B5EF4-FFF2-40B4-BE49-F238E27FC236}">
                <a16:creationId xmlns:a16="http://schemas.microsoft.com/office/drawing/2014/main" id="{87B99025-114C-8F45-B1E0-DDECB8B21CD6}"/>
              </a:ext>
            </a:extLst>
          </p:cNvPr>
          <p:cNvSpPr>
            <a:spLocks noGrp="1"/>
          </p:cNvSpPr>
          <p:nvPr>
            <p:ph type="title"/>
          </p:nvPr>
        </p:nvSpPr>
        <p:spPr/>
        <p:txBody>
          <a:bodyPr/>
          <a:lstStyle/>
          <a:p>
            <a:r>
              <a:rPr lang="en-US" dirty="0"/>
              <a:t>Automated methods</a:t>
            </a:r>
          </a:p>
        </p:txBody>
      </p:sp>
      <p:sp>
        <p:nvSpPr>
          <p:cNvPr id="16" name="TextBox 15">
            <a:extLst>
              <a:ext uri="{FF2B5EF4-FFF2-40B4-BE49-F238E27FC236}">
                <a16:creationId xmlns:a16="http://schemas.microsoft.com/office/drawing/2014/main" id="{93ACD49C-EC6C-A842-A45D-270E3552BBDF}"/>
              </a:ext>
            </a:extLst>
          </p:cNvPr>
          <p:cNvSpPr txBox="1"/>
          <p:nvPr/>
        </p:nvSpPr>
        <p:spPr>
          <a:xfrm>
            <a:off x="1143550" y="2252258"/>
            <a:ext cx="2483329" cy="317634"/>
          </a:xfrm>
          <a:prstGeom prst="rect">
            <a:avLst/>
          </a:prstGeom>
          <a:noFill/>
        </p:spPr>
        <p:txBody>
          <a:bodyPr wrap="square" lIns="0" tIns="0" rIns="0" bIns="0" rtlCol="0">
            <a:noAutofit/>
          </a:bodyPr>
          <a:lstStyle/>
          <a:p>
            <a:pPr algn="ctr"/>
            <a:r>
              <a:rPr lang="en-US" sz="1100" dirty="0">
                <a:latin typeface="+mj-lt"/>
                <a:cs typeface="Arial"/>
              </a:rPr>
              <a:t>Checking </a:t>
            </a:r>
            <a:r>
              <a:rPr lang="en-US" sz="1100" dirty="0">
                <a:latin typeface="+mj-lt"/>
                <a:cs typeface="Arial"/>
                <a:sym typeface="Wingdings" panose="05000000000000000000" pitchFamily="2" charset="2"/>
              </a:rPr>
              <a:t></a:t>
            </a:r>
            <a:r>
              <a:rPr lang="en-US" sz="1100" dirty="0">
                <a:latin typeface="+mj-lt"/>
                <a:cs typeface="Arial"/>
              </a:rPr>
              <a:t> emergency savings</a:t>
            </a:r>
          </a:p>
        </p:txBody>
      </p:sp>
      <p:sp>
        <p:nvSpPr>
          <p:cNvPr id="17" name="TextBox 16">
            <a:extLst>
              <a:ext uri="{FF2B5EF4-FFF2-40B4-BE49-F238E27FC236}">
                <a16:creationId xmlns:a16="http://schemas.microsoft.com/office/drawing/2014/main" id="{8B62BAE5-41CF-3F43-AB4E-F6EE0297F257}"/>
              </a:ext>
            </a:extLst>
          </p:cNvPr>
          <p:cNvSpPr txBox="1"/>
          <p:nvPr/>
        </p:nvSpPr>
        <p:spPr>
          <a:xfrm>
            <a:off x="4037287" y="2252258"/>
            <a:ext cx="1694903" cy="317634"/>
          </a:xfrm>
          <a:prstGeom prst="rect">
            <a:avLst/>
          </a:prstGeom>
          <a:noFill/>
        </p:spPr>
        <p:txBody>
          <a:bodyPr wrap="square" lIns="0" tIns="0" rIns="0" bIns="0" rtlCol="0">
            <a:noAutofit/>
          </a:bodyPr>
          <a:lstStyle/>
          <a:p>
            <a:pPr algn="ctr"/>
            <a:r>
              <a:rPr lang="en-US" sz="1100" dirty="0">
                <a:latin typeface="+mj-lt"/>
                <a:cs typeface="Arial"/>
              </a:rPr>
              <a:t>Checking </a:t>
            </a:r>
            <a:r>
              <a:rPr lang="en-US" sz="1100" dirty="0">
                <a:latin typeface="+mj-lt"/>
                <a:cs typeface="Arial"/>
                <a:sym typeface="Wingdings" panose="05000000000000000000" pitchFamily="2" charset="2"/>
              </a:rPr>
              <a:t></a:t>
            </a:r>
            <a:r>
              <a:rPr lang="en-US" sz="1100" dirty="0">
                <a:latin typeface="+mj-lt"/>
                <a:cs typeface="Arial"/>
              </a:rPr>
              <a:t> second savings account</a:t>
            </a:r>
          </a:p>
        </p:txBody>
      </p:sp>
      <p:sp>
        <p:nvSpPr>
          <p:cNvPr id="18" name="TextBox 17">
            <a:extLst>
              <a:ext uri="{FF2B5EF4-FFF2-40B4-BE49-F238E27FC236}">
                <a16:creationId xmlns:a16="http://schemas.microsoft.com/office/drawing/2014/main" id="{235E0C32-39D9-4046-BD58-63B750FB66CC}"/>
              </a:ext>
            </a:extLst>
          </p:cNvPr>
          <p:cNvSpPr txBox="1"/>
          <p:nvPr/>
        </p:nvSpPr>
        <p:spPr>
          <a:xfrm>
            <a:off x="1666058" y="3941631"/>
            <a:ext cx="1438313" cy="380663"/>
          </a:xfrm>
          <a:prstGeom prst="rect">
            <a:avLst/>
          </a:prstGeom>
          <a:noFill/>
        </p:spPr>
        <p:txBody>
          <a:bodyPr wrap="square" lIns="0" tIns="0" rIns="0" bIns="0" rtlCol="0">
            <a:noAutofit/>
          </a:bodyPr>
          <a:lstStyle/>
          <a:p>
            <a:pPr algn="ctr"/>
            <a:r>
              <a:rPr lang="en-US" sz="1100" dirty="0">
                <a:latin typeface="+mj-lt"/>
                <a:cs typeface="Arial"/>
              </a:rPr>
              <a:t>Tax-advantaged </a:t>
            </a:r>
            <a:br>
              <a:rPr lang="en-US" sz="1100" dirty="0">
                <a:latin typeface="+mj-lt"/>
                <a:cs typeface="Arial"/>
              </a:rPr>
            </a:br>
            <a:r>
              <a:rPr lang="en-US" sz="1100" dirty="0">
                <a:latin typeface="+mj-lt"/>
                <a:cs typeface="Arial"/>
              </a:rPr>
              <a:t>auto-contributions</a:t>
            </a:r>
          </a:p>
        </p:txBody>
      </p:sp>
      <p:sp>
        <p:nvSpPr>
          <p:cNvPr id="20" name="TextBox 19">
            <a:extLst>
              <a:ext uri="{FF2B5EF4-FFF2-40B4-BE49-F238E27FC236}">
                <a16:creationId xmlns:a16="http://schemas.microsoft.com/office/drawing/2014/main" id="{DAE16755-7FEC-1C40-9D79-891D89712123}"/>
              </a:ext>
            </a:extLst>
          </p:cNvPr>
          <p:cNvSpPr txBox="1"/>
          <p:nvPr/>
        </p:nvSpPr>
        <p:spPr>
          <a:xfrm>
            <a:off x="6650799" y="2239572"/>
            <a:ext cx="1625188" cy="337691"/>
          </a:xfrm>
          <a:prstGeom prst="rect">
            <a:avLst/>
          </a:prstGeom>
          <a:noFill/>
        </p:spPr>
        <p:txBody>
          <a:bodyPr wrap="square" lIns="0" tIns="0" rIns="0" bIns="0" rtlCol="0">
            <a:noAutofit/>
          </a:bodyPr>
          <a:lstStyle/>
          <a:p>
            <a:pPr algn="ctr"/>
            <a:r>
              <a:rPr lang="en-US" sz="1100" dirty="0">
                <a:latin typeface="+mj-lt"/>
                <a:cs typeface="Arial"/>
              </a:rPr>
              <a:t>Most loans have </a:t>
            </a:r>
            <a:br>
              <a:rPr lang="en-US" sz="1100" dirty="0">
                <a:latin typeface="+mj-lt"/>
                <a:cs typeface="Arial"/>
              </a:rPr>
            </a:br>
            <a:r>
              <a:rPr lang="en-US" sz="1100" dirty="0">
                <a:latin typeface="+mj-lt"/>
                <a:cs typeface="Arial"/>
              </a:rPr>
              <a:t>auto-pay options</a:t>
            </a:r>
          </a:p>
        </p:txBody>
      </p:sp>
      <p:sp>
        <p:nvSpPr>
          <p:cNvPr id="21" name="TextBox 20">
            <a:extLst>
              <a:ext uri="{FF2B5EF4-FFF2-40B4-BE49-F238E27FC236}">
                <a16:creationId xmlns:a16="http://schemas.microsoft.com/office/drawing/2014/main" id="{2AB0B376-DF5F-6D4E-8461-2D15D186F4BE}"/>
              </a:ext>
            </a:extLst>
          </p:cNvPr>
          <p:cNvSpPr txBox="1"/>
          <p:nvPr/>
        </p:nvSpPr>
        <p:spPr>
          <a:xfrm>
            <a:off x="3728235" y="4069667"/>
            <a:ext cx="2313007" cy="635215"/>
          </a:xfrm>
          <a:prstGeom prst="rect">
            <a:avLst/>
          </a:prstGeom>
          <a:noFill/>
        </p:spPr>
        <p:txBody>
          <a:bodyPr wrap="square" lIns="0" tIns="0" rIns="0" bIns="0" rtlCol="0">
            <a:noAutofit/>
          </a:bodyPr>
          <a:lstStyle/>
          <a:p>
            <a:pPr algn="ctr"/>
            <a:r>
              <a:rPr lang="en-US" sz="1100" dirty="0">
                <a:latin typeface="+mj-lt"/>
                <a:cs typeface="Arial"/>
              </a:rPr>
              <a:t>Contributions deducted </a:t>
            </a:r>
            <a:br>
              <a:rPr lang="en-US" sz="1100" dirty="0">
                <a:latin typeface="+mj-lt"/>
                <a:cs typeface="Arial"/>
              </a:rPr>
            </a:br>
            <a:r>
              <a:rPr lang="en-US" sz="1100" dirty="0">
                <a:latin typeface="+mj-lt"/>
                <a:cs typeface="Arial"/>
              </a:rPr>
              <a:t>directly from your paycheck</a:t>
            </a:r>
          </a:p>
        </p:txBody>
      </p:sp>
      <p:sp>
        <p:nvSpPr>
          <p:cNvPr id="120" name="Content Placeholder 12">
            <a:extLst>
              <a:ext uri="{FF2B5EF4-FFF2-40B4-BE49-F238E27FC236}">
                <a16:creationId xmlns:a16="http://schemas.microsoft.com/office/drawing/2014/main" id="{CEE08DD4-5402-2E48-946F-9481385A3B0C}"/>
              </a:ext>
            </a:extLst>
          </p:cNvPr>
          <p:cNvSpPr txBox="1">
            <a:spLocks/>
          </p:cNvSpPr>
          <p:nvPr/>
        </p:nvSpPr>
        <p:spPr>
          <a:xfrm rot="16200000">
            <a:off x="-247" y="2014982"/>
            <a:ext cx="1633995"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600" b="1" dirty="0">
                <a:solidFill>
                  <a:schemeClr val="bg1"/>
                </a:solidFill>
                <a:latin typeface="Georgia Pro" panose="02040502050405020303" pitchFamily="18" charset="0"/>
              </a:rPr>
              <a:t>SAVINGS</a:t>
            </a:r>
          </a:p>
        </p:txBody>
      </p:sp>
      <p:sp>
        <p:nvSpPr>
          <p:cNvPr id="121" name="Content Placeholder 12">
            <a:extLst>
              <a:ext uri="{FF2B5EF4-FFF2-40B4-BE49-F238E27FC236}">
                <a16:creationId xmlns:a16="http://schemas.microsoft.com/office/drawing/2014/main" id="{473205EC-32F6-3545-BD8A-7EC202C0BA98}"/>
              </a:ext>
            </a:extLst>
          </p:cNvPr>
          <p:cNvSpPr txBox="1">
            <a:spLocks/>
          </p:cNvSpPr>
          <p:nvPr/>
        </p:nvSpPr>
        <p:spPr>
          <a:xfrm rot="16200000">
            <a:off x="-1638" y="3686102"/>
            <a:ext cx="1636777"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600" b="1" dirty="0">
                <a:solidFill>
                  <a:schemeClr val="bg1"/>
                </a:solidFill>
                <a:latin typeface="Georgia Pro" panose="02040502050405020303" pitchFamily="18" charset="0"/>
              </a:rPr>
              <a:t>INVESTING</a:t>
            </a:r>
            <a:br>
              <a:rPr lang="en-US" sz="1600" b="1" dirty="0">
                <a:solidFill>
                  <a:schemeClr val="bg1"/>
                </a:solidFill>
                <a:latin typeface="Georgia Pro" panose="02040502050405020303" pitchFamily="18" charset="0"/>
              </a:rPr>
            </a:br>
            <a:endParaRPr lang="en-US" sz="1600" b="1" dirty="0">
              <a:solidFill>
                <a:schemeClr val="bg1"/>
              </a:solidFill>
              <a:latin typeface="Georgia Pro" panose="02040502050405020303" pitchFamily="18" charset="0"/>
            </a:endParaRPr>
          </a:p>
        </p:txBody>
      </p:sp>
      <p:sp>
        <p:nvSpPr>
          <p:cNvPr id="122" name="TextBox 121">
            <a:extLst>
              <a:ext uri="{FF2B5EF4-FFF2-40B4-BE49-F238E27FC236}">
                <a16:creationId xmlns:a16="http://schemas.microsoft.com/office/drawing/2014/main" id="{6030BB5D-169A-8D4F-B7A4-12F42AFE30C9}"/>
              </a:ext>
            </a:extLst>
          </p:cNvPr>
          <p:cNvSpPr txBox="1"/>
          <p:nvPr/>
        </p:nvSpPr>
        <p:spPr>
          <a:xfrm>
            <a:off x="6457494" y="4069667"/>
            <a:ext cx="1799142" cy="317634"/>
          </a:xfrm>
          <a:prstGeom prst="rect">
            <a:avLst/>
          </a:prstGeom>
          <a:noFill/>
        </p:spPr>
        <p:txBody>
          <a:bodyPr wrap="square" lIns="0" tIns="0" rIns="0" bIns="0" rtlCol="0">
            <a:noAutofit/>
          </a:bodyPr>
          <a:lstStyle/>
          <a:p>
            <a:pPr algn="ctr"/>
            <a:r>
              <a:rPr lang="en-US" sz="1050" dirty="0">
                <a:latin typeface="+mj-lt"/>
                <a:cs typeface="Arial"/>
              </a:rPr>
              <a:t>Make up to [$6,000] in contributions each year</a:t>
            </a:r>
          </a:p>
        </p:txBody>
      </p:sp>
      <p:sp>
        <p:nvSpPr>
          <p:cNvPr id="138" name="Content Placeholder 12">
            <a:extLst>
              <a:ext uri="{FF2B5EF4-FFF2-40B4-BE49-F238E27FC236}">
                <a16:creationId xmlns:a16="http://schemas.microsoft.com/office/drawing/2014/main" id="{1173244F-81A2-9A4F-A57C-03CE8B80B6B7}"/>
              </a:ext>
            </a:extLst>
          </p:cNvPr>
          <p:cNvSpPr txBox="1">
            <a:spLocks/>
          </p:cNvSpPr>
          <p:nvPr/>
        </p:nvSpPr>
        <p:spPr>
          <a:xfrm>
            <a:off x="1544061" y="3690644"/>
            <a:ext cx="1682306" cy="259547"/>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COLLEGE PLANS</a:t>
            </a:r>
          </a:p>
        </p:txBody>
      </p:sp>
      <p:sp>
        <p:nvSpPr>
          <p:cNvPr id="139" name="Content Placeholder 12">
            <a:extLst>
              <a:ext uri="{FF2B5EF4-FFF2-40B4-BE49-F238E27FC236}">
                <a16:creationId xmlns:a16="http://schemas.microsoft.com/office/drawing/2014/main" id="{B1F9C396-C46E-5A47-B55D-BD5C306A5ACF}"/>
              </a:ext>
            </a:extLst>
          </p:cNvPr>
          <p:cNvSpPr txBox="1">
            <a:spLocks/>
          </p:cNvSpPr>
          <p:nvPr/>
        </p:nvSpPr>
        <p:spPr>
          <a:xfrm>
            <a:off x="3524239" y="3622276"/>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EMPLOYER-SPONSORED RETIREMENT PLANS</a:t>
            </a:r>
          </a:p>
        </p:txBody>
      </p:sp>
      <p:sp>
        <p:nvSpPr>
          <p:cNvPr id="140" name="Content Placeholder 12">
            <a:extLst>
              <a:ext uri="{FF2B5EF4-FFF2-40B4-BE49-F238E27FC236}">
                <a16:creationId xmlns:a16="http://schemas.microsoft.com/office/drawing/2014/main" id="{37F3E157-A346-E348-BC88-E604502DC144}"/>
              </a:ext>
            </a:extLst>
          </p:cNvPr>
          <p:cNvSpPr txBox="1">
            <a:spLocks/>
          </p:cNvSpPr>
          <p:nvPr/>
        </p:nvSpPr>
        <p:spPr>
          <a:xfrm>
            <a:off x="5996566" y="3622277"/>
            <a:ext cx="2720999" cy="380464"/>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INDIVIDUAL RETIREMENT ACCOUNTS (IRAS)</a:t>
            </a:r>
          </a:p>
        </p:txBody>
      </p:sp>
      <p:sp>
        <p:nvSpPr>
          <p:cNvPr id="141" name="Content Placeholder 12">
            <a:extLst>
              <a:ext uri="{FF2B5EF4-FFF2-40B4-BE49-F238E27FC236}">
                <a16:creationId xmlns:a16="http://schemas.microsoft.com/office/drawing/2014/main" id="{2DD76C87-D82C-AE4A-B255-5D462354374B}"/>
              </a:ext>
            </a:extLst>
          </p:cNvPr>
          <p:cNvSpPr txBox="1">
            <a:spLocks/>
          </p:cNvSpPr>
          <p:nvPr/>
        </p:nvSpPr>
        <p:spPr>
          <a:xfrm>
            <a:off x="1308212" y="1955680"/>
            <a:ext cx="2154004"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EMERGENCY FUND</a:t>
            </a:r>
          </a:p>
        </p:txBody>
      </p:sp>
      <p:sp>
        <p:nvSpPr>
          <p:cNvPr id="156" name="Content Placeholder 12">
            <a:extLst>
              <a:ext uri="{FF2B5EF4-FFF2-40B4-BE49-F238E27FC236}">
                <a16:creationId xmlns:a16="http://schemas.microsoft.com/office/drawing/2014/main" id="{1DEBE27E-07B9-4A44-9883-9722478503DA}"/>
              </a:ext>
            </a:extLst>
          </p:cNvPr>
          <p:cNvSpPr txBox="1">
            <a:spLocks/>
          </p:cNvSpPr>
          <p:nvPr/>
        </p:nvSpPr>
        <p:spPr>
          <a:xfrm>
            <a:off x="3524239" y="1955680"/>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SHORT-TERM GOALS</a:t>
            </a:r>
          </a:p>
        </p:txBody>
      </p:sp>
      <p:sp>
        <p:nvSpPr>
          <p:cNvPr id="157" name="Content Placeholder 12">
            <a:extLst>
              <a:ext uri="{FF2B5EF4-FFF2-40B4-BE49-F238E27FC236}">
                <a16:creationId xmlns:a16="http://schemas.microsoft.com/office/drawing/2014/main" id="{88600E87-132D-B248-8F7F-F9D92AB18880}"/>
              </a:ext>
            </a:extLst>
          </p:cNvPr>
          <p:cNvSpPr txBox="1">
            <a:spLocks/>
          </p:cNvSpPr>
          <p:nvPr/>
        </p:nvSpPr>
        <p:spPr>
          <a:xfrm>
            <a:off x="5996566" y="1955680"/>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PAY DOWN DEBT</a:t>
            </a:r>
          </a:p>
        </p:txBody>
      </p:sp>
      <p:pic>
        <p:nvPicPr>
          <p:cNvPr id="28" name="Picture 158">
            <a:extLst>
              <a:ext uri="{FF2B5EF4-FFF2-40B4-BE49-F238E27FC236}">
                <a16:creationId xmlns:a16="http://schemas.microsoft.com/office/drawing/2014/main" id="{09044261-3706-2D4F-8A3C-E1195094029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162646" y="1508550"/>
            <a:ext cx="445137" cy="339923"/>
          </a:xfrm>
          <a:prstGeom prst="rect">
            <a:avLst/>
          </a:prstGeom>
        </p:spPr>
      </p:pic>
      <p:pic>
        <p:nvPicPr>
          <p:cNvPr id="29" name="Picture 110">
            <a:extLst>
              <a:ext uri="{FF2B5EF4-FFF2-40B4-BE49-F238E27FC236}">
                <a16:creationId xmlns:a16="http://schemas.microsoft.com/office/drawing/2014/main" id="{6FA2AF19-15C3-7847-95BD-85F1EAC7F9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41482" y="1467446"/>
            <a:ext cx="286512" cy="429768"/>
          </a:xfrm>
          <a:prstGeom prst="rect">
            <a:avLst/>
          </a:prstGeom>
        </p:spPr>
      </p:pic>
      <p:pic>
        <p:nvPicPr>
          <p:cNvPr id="31" name="Picture 157">
            <a:extLst>
              <a:ext uri="{FF2B5EF4-FFF2-40B4-BE49-F238E27FC236}">
                <a16:creationId xmlns:a16="http://schemas.microsoft.com/office/drawing/2014/main" id="{1465AF0B-346A-314C-99D8-257C6ABBF58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73125" y="1539673"/>
            <a:ext cx="367881" cy="351530"/>
          </a:xfrm>
          <a:prstGeom prst="rect">
            <a:avLst/>
          </a:prstGeom>
        </p:spPr>
      </p:pic>
      <p:pic>
        <p:nvPicPr>
          <p:cNvPr id="7" name="Graphic 6">
            <a:extLst>
              <a:ext uri="{FF2B5EF4-FFF2-40B4-BE49-F238E27FC236}">
                <a16:creationId xmlns:a16="http://schemas.microsoft.com/office/drawing/2014/main" id="{AFE72AC8-4DD4-E643-9E28-0E975F8A64E8}"/>
              </a:ext>
            </a:extLst>
          </p:cNvPr>
          <p:cNvPicPr>
            <a:picLocks noChangeAspect="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t="3876" b="23274"/>
          <a:stretch/>
        </p:blipFill>
        <p:spPr>
          <a:xfrm>
            <a:off x="2069937" y="3228078"/>
            <a:ext cx="630555" cy="459360"/>
          </a:xfrm>
          <a:prstGeom prst="rect">
            <a:avLst/>
          </a:prstGeom>
        </p:spPr>
      </p:pic>
      <p:pic>
        <p:nvPicPr>
          <p:cNvPr id="33" name="Picture 120">
            <a:extLst>
              <a:ext uri="{FF2B5EF4-FFF2-40B4-BE49-F238E27FC236}">
                <a16:creationId xmlns:a16="http://schemas.microsoft.com/office/drawing/2014/main" id="{B8D216B4-F05B-9648-87C8-D23B5140F22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747745" y="3189646"/>
            <a:ext cx="286512" cy="364651"/>
          </a:xfrm>
          <a:prstGeom prst="rect">
            <a:avLst/>
          </a:prstGeom>
        </p:spPr>
      </p:pic>
      <p:pic>
        <p:nvPicPr>
          <p:cNvPr id="34" name="Picture 121">
            <a:extLst>
              <a:ext uri="{FF2B5EF4-FFF2-40B4-BE49-F238E27FC236}">
                <a16:creationId xmlns:a16="http://schemas.microsoft.com/office/drawing/2014/main" id="{1C89E3D6-C055-904B-BC29-4E288160B88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70458" y="3233217"/>
            <a:ext cx="373215" cy="336804"/>
          </a:xfrm>
          <a:prstGeom prst="rect">
            <a:avLst/>
          </a:prstGeom>
        </p:spPr>
      </p:pic>
      <p:cxnSp>
        <p:nvCxnSpPr>
          <p:cNvPr id="6" name="Straight Connector 5">
            <a:extLst>
              <a:ext uri="{FF2B5EF4-FFF2-40B4-BE49-F238E27FC236}">
                <a16:creationId xmlns:a16="http://schemas.microsoft.com/office/drawing/2014/main" id="{996C6E31-B571-064D-9AE7-06260F2082CB}"/>
              </a:ext>
            </a:extLst>
          </p:cNvPr>
          <p:cNvCxnSpPr/>
          <p:nvPr/>
        </p:nvCxnSpPr>
        <p:spPr>
          <a:xfrm>
            <a:off x="1159826" y="1215025"/>
            <a:ext cx="0" cy="36312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9FA0B4-995F-0942-84C9-E93B835228CA}"/>
              </a:ext>
            </a:extLst>
          </p:cNvPr>
          <p:cNvCxnSpPr>
            <a:cxnSpLocks/>
          </p:cNvCxnSpPr>
          <p:nvPr/>
        </p:nvCxnSpPr>
        <p:spPr>
          <a:xfrm>
            <a:off x="3664459" y="1459282"/>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F6E4B-A359-3149-B166-B979BDEFEDD5}"/>
              </a:ext>
            </a:extLst>
          </p:cNvPr>
          <p:cNvCxnSpPr>
            <a:cxnSpLocks/>
          </p:cNvCxnSpPr>
          <p:nvPr/>
        </p:nvCxnSpPr>
        <p:spPr>
          <a:xfrm>
            <a:off x="3664459" y="3194137"/>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BA0ACA-C0B3-624A-928C-61172E1170A0}"/>
              </a:ext>
            </a:extLst>
          </p:cNvPr>
          <p:cNvCxnSpPr>
            <a:cxnSpLocks/>
          </p:cNvCxnSpPr>
          <p:nvPr/>
        </p:nvCxnSpPr>
        <p:spPr>
          <a:xfrm>
            <a:off x="6181595" y="1459282"/>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E06E8A-AC40-DE4E-B60F-95CC0B57D1A1}"/>
              </a:ext>
            </a:extLst>
          </p:cNvPr>
          <p:cNvCxnSpPr>
            <a:cxnSpLocks/>
          </p:cNvCxnSpPr>
          <p:nvPr/>
        </p:nvCxnSpPr>
        <p:spPr>
          <a:xfrm>
            <a:off x="6181595" y="3194137"/>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9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0AE9AD-5553-734A-A3CA-29EB9997D5FE}"/>
              </a:ext>
            </a:extLst>
          </p:cNvPr>
          <p:cNvSpPr/>
          <p:nvPr/>
        </p:nvSpPr>
        <p:spPr>
          <a:xfrm>
            <a:off x="8119597" y="3918857"/>
            <a:ext cx="612923" cy="12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54B47C0-2708-F44D-A3B7-13ABCDF76417}"/>
              </a:ext>
            </a:extLst>
          </p:cNvPr>
          <p:cNvSpPr/>
          <p:nvPr/>
        </p:nvSpPr>
        <p:spPr>
          <a:xfrm>
            <a:off x="411481" y="3349703"/>
            <a:ext cx="8289808" cy="16367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0" name="Rectangle 29">
            <a:extLst>
              <a:ext uri="{FF2B5EF4-FFF2-40B4-BE49-F238E27FC236}">
                <a16:creationId xmlns:a16="http://schemas.microsoft.com/office/drawing/2014/main" id="{3F2D3D9A-103E-8A4E-B369-AF3E567BD8DA}"/>
              </a:ext>
            </a:extLst>
          </p:cNvPr>
          <p:cNvSpPr/>
          <p:nvPr/>
        </p:nvSpPr>
        <p:spPr>
          <a:xfrm>
            <a:off x="411480" y="3355799"/>
            <a:ext cx="710768" cy="163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140F4A-1C27-6040-9D09-98B8BFFF4A19}"/>
              </a:ext>
            </a:extLst>
          </p:cNvPr>
          <p:cNvSpPr/>
          <p:nvPr/>
        </p:nvSpPr>
        <p:spPr>
          <a:xfrm>
            <a:off x="411481" y="1304114"/>
            <a:ext cx="8289808" cy="16367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 name="Rectangle 3">
            <a:extLst>
              <a:ext uri="{FF2B5EF4-FFF2-40B4-BE49-F238E27FC236}">
                <a16:creationId xmlns:a16="http://schemas.microsoft.com/office/drawing/2014/main" id="{C449B01D-4460-424C-A64A-183D87F8DC19}"/>
              </a:ext>
            </a:extLst>
          </p:cNvPr>
          <p:cNvSpPr/>
          <p:nvPr/>
        </p:nvSpPr>
        <p:spPr>
          <a:xfrm>
            <a:off x="411480" y="1304114"/>
            <a:ext cx="710768" cy="16367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25921334-DD57-8845-A7FE-5D047439C40D}"/>
              </a:ext>
            </a:extLst>
          </p:cNvPr>
          <p:cNvSpPr>
            <a:spLocks noGrp="1"/>
          </p:cNvSpPr>
          <p:nvPr>
            <p:ph type="sldNum" sz="quarter" idx="10"/>
          </p:nvPr>
        </p:nvSpPr>
        <p:spPr/>
        <p:txBody>
          <a:bodyPr/>
          <a:lstStyle/>
          <a:p>
            <a:fld id="{716BC1C3-C832-FA4C-9911-3E1C355083BA}" type="slidenum">
              <a:rPr lang="en-US" smtClean="0"/>
              <a:pPr/>
              <a:t>15</a:t>
            </a:fld>
            <a:endParaRPr lang="en-US" dirty="0"/>
          </a:p>
        </p:txBody>
      </p:sp>
      <p:sp>
        <p:nvSpPr>
          <p:cNvPr id="2" name="Title 1">
            <a:extLst>
              <a:ext uri="{FF2B5EF4-FFF2-40B4-BE49-F238E27FC236}">
                <a16:creationId xmlns:a16="http://schemas.microsoft.com/office/drawing/2014/main" id="{87B99025-114C-8F45-B1E0-DDECB8B21CD6}"/>
              </a:ext>
            </a:extLst>
          </p:cNvPr>
          <p:cNvSpPr>
            <a:spLocks noGrp="1"/>
          </p:cNvSpPr>
          <p:nvPr>
            <p:ph type="title"/>
          </p:nvPr>
        </p:nvSpPr>
        <p:spPr/>
        <p:txBody>
          <a:bodyPr/>
          <a:lstStyle/>
          <a:p>
            <a:r>
              <a:rPr lang="en-US" dirty="0"/>
              <a:t>Automated methods</a:t>
            </a:r>
          </a:p>
        </p:txBody>
      </p:sp>
      <p:sp>
        <p:nvSpPr>
          <p:cNvPr id="17" name="TextBox 16">
            <a:extLst>
              <a:ext uri="{FF2B5EF4-FFF2-40B4-BE49-F238E27FC236}">
                <a16:creationId xmlns:a16="http://schemas.microsoft.com/office/drawing/2014/main" id="{8B62BAE5-41CF-3F43-AB4E-F6EE0297F257}"/>
              </a:ext>
            </a:extLst>
          </p:cNvPr>
          <p:cNvSpPr txBox="1"/>
          <p:nvPr/>
        </p:nvSpPr>
        <p:spPr>
          <a:xfrm>
            <a:off x="4037287" y="2252258"/>
            <a:ext cx="1694903" cy="317634"/>
          </a:xfrm>
          <a:prstGeom prst="rect">
            <a:avLst/>
          </a:prstGeom>
          <a:noFill/>
        </p:spPr>
        <p:txBody>
          <a:bodyPr wrap="square" lIns="0" tIns="0" rIns="0" bIns="0" rtlCol="0">
            <a:noAutofit/>
          </a:bodyPr>
          <a:lstStyle/>
          <a:p>
            <a:pPr algn="ctr"/>
            <a:r>
              <a:rPr lang="en-US" sz="1100" dirty="0">
                <a:latin typeface="+mj-lt"/>
                <a:cs typeface="Arial"/>
              </a:rPr>
              <a:t>Checking </a:t>
            </a:r>
            <a:r>
              <a:rPr lang="en-US" sz="1100" dirty="0">
                <a:latin typeface="+mj-lt"/>
                <a:cs typeface="Arial"/>
                <a:sym typeface="Wingdings" panose="05000000000000000000" pitchFamily="2" charset="2"/>
              </a:rPr>
              <a:t></a:t>
            </a:r>
            <a:r>
              <a:rPr lang="en-US" sz="1100" dirty="0">
                <a:latin typeface="+mj-lt"/>
                <a:cs typeface="Arial"/>
              </a:rPr>
              <a:t> second savings account</a:t>
            </a:r>
          </a:p>
        </p:txBody>
      </p:sp>
      <p:sp>
        <p:nvSpPr>
          <p:cNvPr id="20" name="TextBox 19">
            <a:extLst>
              <a:ext uri="{FF2B5EF4-FFF2-40B4-BE49-F238E27FC236}">
                <a16:creationId xmlns:a16="http://schemas.microsoft.com/office/drawing/2014/main" id="{DAE16755-7FEC-1C40-9D79-891D89712123}"/>
              </a:ext>
            </a:extLst>
          </p:cNvPr>
          <p:cNvSpPr txBox="1"/>
          <p:nvPr/>
        </p:nvSpPr>
        <p:spPr>
          <a:xfrm>
            <a:off x="6650799" y="2239572"/>
            <a:ext cx="1625188" cy="337691"/>
          </a:xfrm>
          <a:prstGeom prst="rect">
            <a:avLst/>
          </a:prstGeom>
          <a:noFill/>
        </p:spPr>
        <p:txBody>
          <a:bodyPr wrap="square" lIns="0" tIns="0" rIns="0" bIns="0" rtlCol="0">
            <a:noAutofit/>
          </a:bodyPr>
          <a:lstStyle/>
          <a:p>
            <a:pPr algn="ctr"/>
            <a:r>
              <a:rPr lang="en-US" sz="1100" dirty="0">
                <a:latin typeface="+mj-lt"/>
                <a:cs typeface="Arial"/>
              </a:rPr>
              <a:t>Most loans have </a:t>
            </a:r>
            <a:br>
              <a:rPr lang="en-US" sz="1100" dirty="0">
                <a:latin typeface="+mj-lt"/>
                <a:cs typeface="Arial"/>
              </a:rPr>
            </a:br>
            <a:r>
              <a:rPr lang="en-US" sz="1100" dirty="0">
                <a:latin typeface="+mj-lt"/>
                <a:cs typeface="Arial"/>
              </a:rPr>
              <a:t>auto-pay options</a:t>
            </a:r>
          </a:p>
        </p:txBody>
      </p:sp>
      <p:sp>
        <p:nvSpPr>
          <p:cNvPr id="21" name="TextBox 20">
            <a:extLst>
              <a:ext uri="{FF2B5EF4-FFF2-40B4-BE49-F238E27FC236}">
                <a16:creationId xmlns:a16="http://schemas.microsoft.com/office/drawing/2014/main" id="{2AB0B376-DF5F-6D4E-8461-2D15D186F4BE}"/>
              </a:ext>
            </a:extLst>
          </p:cNvPr>
          <p:cNvSpPr txBox="1"/>
          <p:nvPr/>
        </p:nvSpPr>
        <p:spPr>
          <a:xfrm>
            <a:off x="3728235" y="4376437"/>
            <a:ext cx="2313007" cy="635215"/>
          </a:xfrm>
          <a:prstGeom prst="rect">
            <a:avLst/>
          </a:prstGeom>
          <a:noFill/>
        </p:spPr>
        <p:txBody>
          <a:bodyPr wrap="square" lIns="0" tIns="0" rIns="0" bIns="0" rtlCol="0">
            <a:noAutofit/>
          </a:bodyPr>
          <a:lstStyle/>
          <a:p>
            <a:pPr algn="ctr"/>
            <a:r>
              <a:rPr lang="en-US" sz="1100" dirty="0">
                <a:latin typeface="+mj-lt"/>
                <a:cs typeface="Arial"/>
              </a:rPr>
              <a:t>Contributions deducted </a:t>
            </a:r>
            <a:br>
              <a:rPr lang="en-US" sz="1100" dirty="0">
                <a:latin typeface="+mj-lt"/>
                <a:cs typeface="Arial"/>
              </a:rPr>
            </a:br>
            <a:r>
              <a:rPr lang="en-US" sz="1100" dirty="0">
                <a:latin typeface="+mj-lt"/>
                <a:cs typeface="Arial"/>
              </a:rPr>
              <a:t>directly from your paycheck</a:t>
            </a:r>
          </a:p>
        </p:txBody>
      </p:sp>
      <p:sp>
        <p:nvSpPr>
          <p:cNvPr id="120" name="Content Placeholder 12">
            <a:extLst>
              <a:ext uri="{FF2B5EF4-FFF2-40B4-BE49-F238E27FC236}">
                <a16:creationId xmlns:a16="http://schemas.microsoft.com/office/drawing/2014/main" id="{CEE08DD4-5402-2E48-946F-9481385A3B0C}"/>
              </a:ext>
            </a:extLst>
          </p:cNvPr>
          <p:cNvSpPr txBox="1">
            <a:spLocks/>
          </p:cNvSpPr>
          <p:nvPr/>
        </p:nvSpPr>
        <p:spPr>
          <a:xfrm rot="16200000">
            <a:off x="-247" y="2014982"/>
            <a:ext cx="1633995"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600" b="1" dirty="0">
                <a:solidFill>
                  <a:schemeClr val="bg1"/>
                </a:solidFill>
                <a:latin typeface="Georgia Pro" panose="02040502050405020303" pitchFamily="18" charset="0"/>
              </a:rPr>
              <a:t>SAVINGS</a:t>
            </a:r>
          </a:p>
        </p:txBody>
      </p:sp>
      <p:sp>
        <p:nvSpPr>
          <p:cNvPr id="121" name="Content Placeholder 12">
            <a:extLst>
              <a:ext uri="{FF2B5EF4-FFF2-40B4-BE49-F238E27FC236}">
                <a16:creationId xmlns:a16="http://schemas.microsoft.com/office/drawing/2014/main" id="{473205EC-32F6-3545-BD8A-7EC202C0BA98}"/>
              </a:ext>
            </a:extLst>
          </p:cNvPr>
          <p:cNvSpPr txBox="1">
            <a:spLocks/>
          </p:cNvSpPr>
          <p:nvPr/>
        </p:nvSpPr>
        <p:spPr>
          <a:xfrm rot="16200000">
            <a:off x="-1638" y="4002932"/>
            <a:ext cx="1636777"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600" b="1" dirty="0">
                <a:solidFill>
                  <a:schemeClr val="bg1"/>
                </a:solidFill>
                <a:latin typeface="Georgia Pro" panose="02040502050405020303" pitchFamily="18" charset="0"/>
              </a:rPr>
              <a:t>INVESTING</a:t>
            </a:r>
            <a:br>
              <a:rPr lang="en-US" sz="1600" b="1" dirty="0">
                <a:solidFill>
                  <a:schemeClr val="bg1"/>
                </a:solidFill>
                <a:latin typeface="Georgia Pro" panose="02040502050405020303" pitchFamily="18" charset="0"/>
              </a:rPr>
            </a:br>
            <a:endParaRPr lang="en-US" sz="1600" b="1" dirty="0">
              <a:solidFill>
                <a:schemeClr val="bg1"/>
              </a:solidFill>
              <a:latin typeface="Georgia Pro" panose="02040502050405020303" pitchFamily="18" charset="0"/>
            </a:endParaRPr>
          </a:p>
        </p:txBody>
      </p:sp>
      <p:sp>
        <p:nvSpPr>
          <p:cNvPr id="122" name="TextBox 121">
            <a:extLst>
              <a:ext uri="{FF2B5EF4-FFF2-40B4-BE49-F238E27FC236}">
                <a16:creationId xmlns:a16="http://schemas.microsoft.com/office/drawing/2014/main" id="{6030BB5D-169A-8D4F-B7A4-12F42AFE30C9}"/>
              </a:ext>
            </a:extLst>
          </p:cNvPr>
          <p:cNvSpPr txBox="1"/>
          <p:nvPr/>
        </p:nvSpPr>
        <p:spPr>
          <a:xfrm>
            <a:off x="6457494" y="4376437"/>
            <a:ext cx="1799142" cy="317634"/>
          </a:xfrm>
          <a:prstGeom prst="rect">
            <a:avLst/>
          </a:prstGeom>
          <a:noFill/>
        </p:spPr>
        <p:txBody>
          <a:bodyPr wrap="square" lIns="0" tIns="0" rIns="0" bIns="0" rtlCol="0">
            <a:noAutofit/>
          </a:bodyPr>
          <a:lstStyle/>
          <a:p>
            <a:pPr algn="ctr"/>
            <a:r>
              <a:rPr lang="en-US" sz="1050" dirty="0">
                <a:latin typeface="+mj-lt"/>
                <a:cs typeface="Arial"/>
              </a:rPr>
              <a:t>Make up to $6,000 in contributions each year</a:t>
            </a:r>
          </a:p>
        </p:txBody>
      </p:sp>
      <p:sp>
        <p:nvSpPr>
          <p:cNvPr id="139" name="Content Placeholder 12">
            <a:extLst>
              <a:ext uri="{FF2B5EF4-FFF2-40B4-BE49-F238E27FC236}">
                <a16:creationId xmlns:a16="http://schemas.microsoft.com/office/drawing/2014/main" id="{B1F9C396-C46E-5A47-B55D-BD5C306A5ACF}"/>
              </a:ext>
            </a:extLst>
          </p:cNvPr>
          <p:cNvSpPr txBox="1">
            <a:spLocks/>
          </p:cNvSpPr>
          <p:nvPr/>
        </p:nvSpPr>
        <p:spPr>
          <a:xfrm>
            <a:off x="3524239" y="3929046"/>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EMPLOYER-SPONSORED RETIREMENT PLANS</a:t>
            </a:r>
          </a:p>
        </p:txBody>
      </p:sp>
      <p:sp>
        <p:nvSpPr>
          <p:cNvPr id="140" name="Content Placeholder 12">
            <a:extLst>
              <a:ext uri="{FF2B5EF4-FFF2-40B4-BE49-F238E27FC236}">
                <a16:creationId xmlns:a16="http://schemas.microsoft.com/office/drawing/2014/main" id="{37F3E157-A346-E348-BC88-E604502DC144}"/>
              </a:ext>
            </a:extLst>
          </p:cNvPr>
          <p:cNvSpPr txBox="1">
            <a:spLocks/>
          </p:cNvSpPr>
          <p:nvPr/>
        </p:nvSpPr>
        <p:spPr>
          <a:xfrm>
            <a:off x="5996566" y="3929047"/>
            <a:ext cx="2720999" cy="380464"/>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INDIVIDUAL RETIREMENT ACCOUNTS (IRAS)</a:t>
            </a:r>
          </a:p>
        </p:txBody>
      </p:sp>
      <p:sp>
        <p:nvSpPr>
          <p:cNvPr id="156" name="Content Placeholder 12">
            <a:extLst>
              <a:ext uri="{FF2B5EF4-FFF2-40B4-BE49-F238E27FC236}">
                <a16:creationId xmlns:a16="http://schemas.microsoft.com/office/drawing/2014/main" id="{1DEBE27E-07B9-4A44-9883-9722478503DA}"/>
              </a:ext>
            </a:extLst>
          </p:cNvPr>
          <p:cNvSpPr txBox="1">
            <a:spLocks/>
          </p:cNvSpPr>
          <p:nvPr/>
        </p:nvSpPr>
        <p:spPr>
          <a:xfrm>
            <a:off x="3524239" y="1955680"/>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SHORT-TERM GOALS</a:t>
            </a:r>
          </a:p>
        </p:txBody>
      </p:sp>
      <p:sp>
        <p:nvSpPr>
          <p:cNvPr id="157" name="Content Placeholder 12">
            <a:extLst>
              <a:ext uri="{FF2B5EF4-FFF2-40B4-BE49-F238E27FC236}">
                <a16:creationId xmlns:a16="http://schemas.microsoft.com/office/drawing/2014/main" id="{88600E87-132D-B248-8F7F-F9D92AB18880}"/>
              </a:ext>
            </a:extLst>
          </p:cNvPr>
          <p:cNvSpPr txBox="1">
            <a:spLocks/>
          </p:cNvSpPr>
          <p:nvPr/>
        </p:nvSpPr>
        <p:spPr>
          <a:xfrm>
            <a:off x="5996566" y="1955680"/>
            <a:ext cx="2720999"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PAY DOWN DEBT</a:t>
            </a:r>
          </a:p>
        </p:txBody>
      </p:sp>
      <p:pic>
        <p:nvPicPr>
          <p:cNvPr id="29" name="Picture 110">
            <a:extLst>
              <a:ext uri="{FF2B5EF4-FFF2-40B4-BE49-F238E27FC236}">
                <a16:creationId xmlns:a16="http://schemas.microsoft.com/office/drawing/2014/main" id="{6FA2AF19-15C3-7847-95BD-85F1EAC7F92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741482" y="1467446"/>
            <a:ext cx="286512" cy="429768"/>
          </a:xfrm>
          <a:prstGeom prst="rect">
            <a:avLst/>
          </a:prstGeom>
        </p:spPr>
      </p:pic>
      <p:pic>
        <p:nvPicPr>
          <p:cNvPr id="31" name="Picture 157">
            <a:extLst>
              <a:ext uri="{FF2B5EF4-FFF2-40B4-BE49-F238E27FC236}">
                <a16:creationId xmlns:a16="http://schemas.microsoft.com/office/drawing/2014/main" id="{1465AF0B-346A-314C-99D8-257C6ABBF5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73125" y="1539673"/>
            <a:ext cx="367881" cy="351530"/>
          </a:xfrm>
          <a:prstGeom prst="rect">
            <a:avLst/>
          </a:prstGeom>
        </p:spPr>
      </p:pic>
      <p:pic>
        <p:nvPicPr>
          <p:cNvPr id="33" name="Picture 120">
            <a:extLst>
              <a:ext uri="{FF2B5EF4-FFF2-40B4-BE49-F238E27FC236}">
                <a16:creationId xmlns:a16="http://schemas.microsoft.com/office/drawing/2014/main" id="{B8D216B4-F05B-9648-87C8-D23B5140F22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747745" y="3496416"/>
            <a:ext cx="286512" cy="364651"/>
          </a:xfrm>
          <a:prstGeom prst="rect">
            <a:avLst/>
          </a:prstGeom>
        </p:spPr>
      </p:pic>
      <p:pic>
        <p:nvPicPr>
          <p:cNvPr id="34" name="Picture 121">
            <a:extLst>
              <a:ext uri="{FF2B5EF4-FFF2-40B4-BE49-F238E27FC236}">
                <a16:creationId xmlns:a16="http://schemas.microsoft.com/office/drawing/2014/main" id="{1C89E3D6-C055-904B-BC29-4E288160B8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70458" y="3539987"/>
            <a:ext cx="373215" cy="336804"/>
          </a:xfrm>
          <a:prstGeom prst="rect">
            <a:avLst/>
          </a:prstGeom>
        </p:spPr>
      </p:pic>
      <p:cxnSp>
        <p:nvCxnSpPr>
          <p:cNvPr id="6" name="Straight Connector 5">
            <a:extLst>
              <a:ext uri="{FF2B5EF4-FFF2-40B4-BE49-F238E27FC236}">
                <a16:creationId xmlns:a16="http://schemas.microsoft.com/office/drawing/2014/main" id="{996C6E31-B571-064D-9AE7-06260F2082CB}"/>
              </a:ext>
            </a:extLst>
          </p:cNvPr>
          <p:cNvCxnSpPr>
            <a:cxnSpLocks/>
          </p:cNvCxnSpPr>
          <p:nvPr/>
        </p:nvCxnSpPr>
        <p:spPr>
          <a:xfrm>
            <a:off x="1159826" y="1215025"/>
            <a:ext cx="0" cy="390513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9FA0B4-995F-0942-84C9-E93B835228CA}"/>
              </a:ext>
            </a:extLst>
          </p:cNvPr>
          <p:cNvCxnSpPr>
            <a:cxnSpLocks/>
          </p:cNvCxnSpPr>
          <p:nvPr/>
        </p:nvCxnSpPr>
        <p:spPr>
          <a:xfrm>
            <a:off x="3664459" y="1459282"/>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F6E4B-A359-3149-B166-B979BDEFEDD5}"/>
              </a:ext>
            </a:extLst>
          </p:cNvPr>
          <p:cNvCxnSpPr>
            <a:cxnSpLocks/>
          </p:cNvCxnSpPr>
          <p:nvPr/>
        </p:nvCxnSpPr>
        <p:spPr>
          <a:xfrm>
            <a:off x="3664459" y="3510967"/>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BA0ACA-C0B3-624A-928C-61172E1170A0}"/>
              </a:ext>
            </a:extLst>
          </p:cNvPr>
          <p:cNvCxnSpPr>
            <a:cxnSpLocks/>
          </p:cNvCxnSpPr>
          <p:nvPr/>
        </p:nvCxnSpPr>
        <p:spPr>
          <a:xfrm>
            <a:off x="6181595" y="1459282"/>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E06E8A-AC40-DE4E-B60F-95CC0B57D1A1}"/>
              </a:ext>
            </a:extLst>
          </p:cNvPr>
          <p:cNvCxnSpPr>
            <a:cxnSpLocks/>
          </p:cNvCxnSpPr>
          <p:nvPr/>
        </p:nvCxnSpPr>
        <p:spPr>
          <a:xfrm>
            <a:off x="6181595" y="3510967"/>
            <a:ext cx="0" cy="126687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9D36D1-B06D-A249-8D2B-AEDFFF24D4A7}"/>
              </a:ext>
            </a:extLst>
          </p:cNvPr>
          <p:cNvSpPr txBox="1"/>
          <p:nvPr/>
        </p:nvSpPr>
        <p:spPr>
          <a:xfrm>
            <a:off x="1143550" y="2252258"/>
            <a:ext cx="2483329" cy="317634"/>
          </a:xfrm>
          <a:prstGeom prst="rect">
            <a:avLst/>
          </a:prstGeom>
          <a:noFill/>
        </p:spPr>
        <p:txBody>
          <a:bodyPr wrap="square" lIns="0" tIns="0" rIns="0" bIns="0" rtlCol="0">
            <a:noAutofit/>
          </a:bodyPr>
          <a:lstStyle/>
          <a:p>
            <a:pPr algn="ctr"/>
            <a:r>
              <a:rPr lang="en-US" sz="1100" dirty="0">
                <a:latin typeface="+mj-lt"/>
                <a:cs typeface="Arial"/>
              </a:rPr>
              <a:t>Checking </a:t>
            </a:r>
            <a:r>
              <a:rPr lang="en-US" sz="1100" dirty="0">
                <a:latin typeface="+mj-lt"/>
                <a:cs typeface="Arial"/>
                <a:sym typeface="Wingdings" panose="05000000000000000000" pitchFamily="2" charset="2"/>
              </a:rPr>
              <a:t></a:t>
            </a:r>
            <a:r>
              <a:rPr lang="en-US" sz="1100" dirty="0">
                <a:latin typeface="+mj-lt"/>
                <a:cs typeface="Arial"/>
              </a:rPr>
              <a:t> emergency savings</a:t>
            </a:r>
          </a:p>
        </p:txBody>
      </p:sp>
      <p:sp>
        <p:nvSpPr>
          <p:cNvPr id="42" name="TextBox 41">
            <a:extLst>
              <a:ext uri="{FF2B5EF4-FFF2-40B4-BE49-F238E27FC236}">
                <a16:creationId xmlns:a16="http://schemas.microsoft.com/office/drawing/2014/main" id="{68897C10-DA02-534E-ACD1-53DB663D7A91}"/>
              </a:ext>
            </a:extLst>
          </p:cNvPr>
          <p:cNvSpPr txBox="1"/>
          <p:nvPr/>
        </p:nvSpPr>
        <p:spPr>
          <a:xfrm>
            <a:off x="1666058" y="4208908"/>
            <a:ext cx="1438313" cy="598324"/>
          </a:xfrm>
          <a:prstGeom prst="rect">
            <a:avLst/>
          </a:prstGeom>
          <a:noFill/>
        </p:spPr>
        <p:txBody>
          <a:bodyPr wrap="square" lIns="0" tIns="0" rIns="0" bIns="0" rtlCol="0">
            <a:noAutofit/>
          </a:bodyPr>
          <a:lstStyle/>
          <a:p>
            <a:pPr algn="ctr"/>
            <a:r>
              <a:rPr lang="en-US" sz="1100" dirty="0">
                <a:latin typeface="+mj-lt"/>
                <a:cs typeface="Arial"/>
              </a:rPr>
              <a:t>Tax-advantaged </a:t>
            </a:r>
            <a:br>
              <a:rPr lang="en-US" sz="1100" dirty="0">
                <a:latin typeface="+mj-lt"/>
                <a:cs typeface="Arial"/>
              </a:rPr>
            </a:br>
            <a:r>
              <a:rPr lang="en-US" sz="1100" dirty="0">
                <a:latin typeface="+mj-lt"/>
                <a:cs typeface="Arial"/>
              </a:rPr>
              <a:t>auto-contributions</a:t>
            </a:r>
          </a:p>
        </p:txBody>
      </p:sp>
      <p:sp>
        <p:nvSpPr>
          <p:cNvPr id="43" name="Content Placeholder 12">
            <a:extLst>
              <a:ext uri="{FF2B5EF4-FFF2-40B4-BE49-F238E27FC236}">
                <a16:creationId xmlns:a16="http://schemas.microsoft.com/office/drawing/2014/main" id="{87004F0E-7B74-8D43-B115-0B93993F1634}"/>
              </a:ext>
            </a:extLst>
          </p:cNvPr>
          <p:cNvSpPr txBox="1">
            <a:spLocks/>
          </p:cNvSpPr>
          <p:nvPr/>
        </p:nvSpPr>
        <p:spPr>
          <a:xfrm>
            <a:off x="1544061" y="3957921"/>
            <a:ext cx="1682306" cy="259547"/>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COLLEGE PLANS</a:t>
            </a:r>
          </a:p>
        </p:txBody>
      </p:sp>
      <p:sp>
        <p:nvSpPr>
          <p:cNvPr id="44" name="Content Placeholder 12">
            <a:extLst>
              <a:ext uri="{FF2B5EF4-FFF2-40B4-BE49-F238E27FC236}">
                <a16:creationId xmlns:a16="http://schemas.microsoft.com/office/drawing/2014/main" id="{F85DE77A-9CFE-094A-9E39-9F2830065A8D}"/>
              </a:ext>
            </a:extLst>
          </p:cNvPr>
          <p:cNvSpPr txBox="1">
            <a:spLocks/>
          </p:cNvSpPr>
          <p:nvPr/>
        </p:nvSpPr>
        <p:spPr>
          <a:xfrm>
            <a:off x="1308212" y="1955680"/>
            <a:ext cx="2154004" cy="380663"/>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lgn="ctr">
              <a:buNone/>
            </a:pPr>
            <a:r>
              <a:rPr lang="en-US" sz="1150" b="1" dirty="0">
                <a:solidFill>
                  <a:schemeClr val="tx1"/>
                </a:solidFill>
              </a:rPr>
              <a:t>EMERGENCY FUND</a:t>
            </a:r>
          </a:p>
        </p:txBody>
      </p:sp>
      <p:pic>
        <p:nvPicPr>
          <p:cNvPr id="45" name="Picture 158">
            <a:extLst>
              <a:ext uri="{FF2B5EF4-FFF2-40B4-BE49-F238E27FC236}">
                <a16:creationId xmlns:a16="http://schemas.microsoft.com/office/drawing/2014/main" id="{7E77DB61-A9E0-A549-B64E-82F5376DA0A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162646" y="1508550"/>
            <a:ext cx="445137" cy="339923"/>
          </a:xfrm>
          <a:prstGeom prst="rect">
            <a:avLst/>
          </a:prstGeom>
        </p:spPr>
      </p:pic>
      <p:pic>
        <p:nvPicPr>
          <p:cNvPr id="46" name="Graphic 45">
            <a:extLst>
              <a:ext uri="{FF2B5EF4-FFF2-40B4-BE49-F238E27FC236}">
                <a16:creationId xmlns:a16="http://schemas.microsoft.com/office/drawing/2014/main" id="{C1B59046-3941-B945-97BB-32559F89A5DA}"/>
              </a:ext>
            </a:extLst>
          </p:cNvPr>
          <p:cNvPicPr>
            <a:picLocks noChangeAspect="1"/>
          </p:cNvPicPr>
          <p:nvPr/>
        </p:nvPicPr>
        <p:blipFill rotWithShape="1">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rcRect t="3876" b="23274"/>
          <a:stretch/>
        </p:blipFill>
        <p:spPr>
          <a:xfrm>
            <a:off x="2069937" y="3495355"/>
            <a:ext cx="630555" cy="459360"/>
          </a:xfrm>
          <a:prstGeom prst="rect">
            <a:avLst/>
          </a:prstGeom>
        </p:spPr>
      </p:pic>
      <p:sp>
        <p:nvSpPr>
          <p:cNvPr id="47" name="Rectangle 46">
            <a:extLst>
              <a:ext uri="{FF2B5EF4-FFF2-40B4-BE49-F238E27FC236}">
                <a16:creationId xmlns:a16="http://schemas.microsoft.com/office/drawing/2014/main" id="{1C4B8C14-F40D-B747-82C7-36BEF0B67B9B}"/>
              </a:ext>
            </a:extLst>
          </p:cNvPr>
          <p:cNvSpPr/>
          <p:nvPr/>
        </p:nvSpPr>
        <p:spPr>
          <a:xfrm>
            <a:off x="411481" y="3000433"/>
            <a:ext cx="8289808" cy="2897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8" name="TextBox 37">
            <a:extLst>
              <a:ext uri="{FF2B5EF4-FFF2-40B4-BE49-F238E27FC236}">
                <a16:creationId xmlns:a16="http://schemas.microsoft.com/office/drawing/2014/main" id="{C75E8A55-EABE-5BF0-0931-EDBF1DB5AAA1}"/>
              </a:ext>
            </a:extLst>
          </p:cNvPr>
          <p:cNvSpPr txBox="1"/>
          <p:nvPr/>
        </p:nvSpPr>
        <p:spPr>
          <a:xfrm>
            <a:off x="3302238" y="3069127"/>
            <a:ext cx="5510992" cy="207059"/>
          </a:xfrm>
          <a:prstGeom prst="rect">
            <a:avLst/>
          </a:prstGeom>
          <a:noFill/>
        </p:spPr>
        <p:txBody>
          <a:bodyPr wrap="square" lIns="0" tIns="0" rIns="0" bIns="0" rtlCol="0">
            <a:noAutofit/>
          </a:bodyPr>
          <a:lstStyle/>
          <a:p>
            <a:r>
              <a:rPr lang="en-US" sz="1000" dirty="0">
                <a:latin typeface="+mj-lt"/>
                <a:cs typeface="Arial"/>
              </a:rPr>
              <a:t>Tax-advantaged contributions can be saved or invested to use to pay eligible medical expenses</a:t>
            </a:r>
          </a:p>
        </p:txBody>
      </p:sp>
      <p:sp>
        <p:nvSpPr>
          <p:cNvPr id="39" name="Content Placeholder 12">
            <a:extLst>
              <a:ext uri="{FF2B5EF4-FFF2-40B4-BE49-F238E27FC236}">
                <a16:creationId xmlns:a16="http://schemas.microsoft.com/office/drawing/2014/main" id="{1EF2C0A9-28A8-45C4-D3B5-BA2A58F330E9}"/>
              </a:ext>
            </a:extLst>
          </p:cNvPr>
          <p:cNvSpPr txBox="1">
            <a:spLocks/>
          </p:cNvSpPr>
          <p:nvPr/>
        </p:nvSpPr>
        <p:spPr>
          <a:xfrm>
            <a:off x="359413" y="3009453"/>
            <a:ext cx="3088677" cy="286472"/>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33224" lvl="1" indent="0">
              <a:buNone/>
            </a:pPr>
            <a:r>
              <a:rPr lang="en-US" sz="1150" b="1" dirty="0">
                <a:solidFill>
                  <a:schemeClr val="tx1"/>
                </a:solidFill>
              </a:rPr>
              <a:t>HEALTH SAVINGS ACCOUNTS (HSAs)</a:t>
            </a:r>
          </a:p>
        </p:txBody>
      </p:sp>
    </p:spTree>
    <p:extLst>
      <p:ext uri="{BB962C8B-B14F-4D97-AF65-F5344CB8AC3E}">
        <p14:creationId xmlns:p14="http://schemas.microsoft.com/office/powerpoint/2010/main" val="264801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C54AF-5304-C249-89B7-4BB0514F0B1A}"/>
              </a:ext>
            </a:extLst>
          </p:cNvPr>
          <p:cNvSpPr>
            <a:spLocks noGrp="1"/>
          </p:cNvSpPr>
          <p:nvPr>
            <p:ph type="sldNum" sz="quarter" idx="10"/>
          </p:nvPr>
        </p:nvSpPr>
        <p:spPr/>
        <p:txBody>
          <a:bodyPr/>
          <a:lstStyle/>
          <a:p>
            <a:fld id="{716BC1C3-C832-FA4C-9911-3E1C355083BA}" type="slidenum">
              <a:rPr lang="en-US" smtClean="0"/>
              <a:pPr/>
              <a:t>16</a:t>
            </a:fld>
            <a:endParaRPr lang="en-US" dirty="0"/>
          </a:p>
        </p:txBody>
      </p:sp>
      <p:sp>
        <p:nvSpPr>
          <p:cNvPr id="3" name="Title 2">
            <a:extLst>
              <a:ext uri="{FF2B5EF4-FFF2-40B4-BE49-F238E27FC236}">
                <a16:creationId xmlns:a16="http://schemas.microsoft.com/office/drawing/2014/main" id="{E55FCC99-738F-2946-B894-D8E5D0B9089D}"/>
              </a:ext>
            </a:extLst>
          </p:cNvPr>
          <p:cNvSpPr>
            <a:spLocks noGrp="1"/>
          </p:cNvSpPr>
          <p:nvPr>
            <p:ph type="title"/>
          </p:nvPr>
        </p:nvSpPr>
        <p:spPr/>
        <p:txBody>
          <a:bodyPr/>
          <a:lstStyle/>
          <a:p>
            <a:r>
              <a:rPr lang="en-US" dirty="0"/>
              <a:t>Budgeting tools</a:t>
            </a:r>
          </a:p>
        </p:txBody>
      </p:sp>
      <p:sp>
        <p:nvSpPr>
          <p:cNvPr id="16" name="Content Placeholder 5">
            <a:extLst>
              <a:ext uri="{FF2B5EF4-FFF2-40B4-BE49-F238E27FC236}">
                <a16:creationId xmlns:a16="http://schemas.microsoft.com/office/drawing/2014/main" id="{336C75AF-BF77-3E4D-BE2A-8A107A90C409}"/>
              </a:ext>
            </a:extLst>
          </p:cNvPr>
          <p:cNvSpPr txBox="1">
            <a:spLocks/>
          </p:cNvSpPr>
          <p:nvPr/>
        </p:nvSpPr>
        <p:spPr>
          <a:xfrm>
            <a:off x="228113" y="4839445"/>
            <a:ext cx="6964423" cy="19370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solidFill>
                  <a:schemeClr val="tx1"/>
                </a:solidFill>
              </a:rPr>
              <a:t>Transamerica is not affiliated with, supported or endorsed by the producers of the applications referenced above. </a:t>
            </a:r>
          </a:p>
        </p:txBody>
      </p:sp>
      <p:sp>
        <p:nvSpPr>
          <p:cNvPr id="104" name="TextBox 103">
            <a:extLst>
              <a:ext uri="{FF2B5EF4-FFF2-40B4-BE49-F238E27FC236}">
                <a16:creationId xmlns:a16="http://schemas.microsoft.com/office/drawing/2014/main" id="{F6C72E22-00F0-B142-994C-6CEA0DC3D014}"/>
              </a:ext>
            </a:extLst>
          </p:cNvPr>
          <p:cNvSpPr txBox="1"/>
          <p:nvPr/>
        </p:nvSpPr>
        <p:spPr>
          <a:xfrm>
            <a:off x="3462881" y="2101623"/>
            <a:ext cx="1856719" cy="1858849"/>
          </a:xfrm>
          <a:prstGeom prst="rect">
            <a:avLst/>
          </a:prstGeom>
          <a:noFill/>
        </p:spPr>
        <p:txBody>
          <a:bodyPr wrap="square" lIns="0" tIns="0" rIns="0" bIns="0" rtlCol="0">
            <a:noAutofit/>
          </a:bodyPr>
          <a:lstStyle/>
          <a:p>
            <a:pPr marL="171450" indent="-171450">
              <a:spcBef>
                <a:spcPts val="600"/>
              </a:spcBef>
              <a:buClr>
                <a:schemeClr val="tx1"/>
              </a:buClr>
              <a:buSzPct val="85000"/>
              <a:buFont typeface="Arial" panose="020B0604020202020204" pitchFamily="34" charset="0"/>
              <a:buChar char="•"/>
            </a:pPr>
            <a:r>
              <a:rPr lang="en-US" sz="1200" dirty="0"/>
              <a:t>Mint</a:t>
            </a:r>
          </a:p>
          <a:p>
            <a:pPr marL="171450" indent="-171450">
              <a:spcBef>
                <a:spcPts val="600"/>
              </a:spcBef>
              <a:buClr>
                <a:schemeClr val="tx1"/>
              </a:buClr>
              <a:buSzPct val="85000"/>
              <a:buFont typeface="Arial" panose="020B0604020202020204" pitchFamily="34" charset="0"/>
              <a:buChar char="•"/>
            </a:pPr>
            <a:r>
              <a:rPr lang="en-US" sz="1200" dirty="0"/>
              <a:t>PocketGuard</a:t>
            </a:r>
          </a:p>
          <a:p>
            <a:pPr marL="171450" indent="-171450">
              <a:spcBef>
                <a:spcPts val="600"/>
              </a:spcBef>
              <a:buClr>
                <a:schemeClr val="tx1"/>
              </a:buClr>
              <a:buSzPct val="85000"/>
              <a:buFont typeface="Arial" panose="020B0604020202020204" pitchFamily="34" charset="0"/>
              <a:buChar char="•"/>
            </a:pPr>
            <a:r>
              <a:rPr lang="en-US" sz="1200" dirty="0"/>
              <a:t>You Need A Budget (YNAB)</a:t>
            </a:r>
          </a:p>
          <a:p>
            <a:pPr marL="171450" indent="-171450">
              <a:spcBef>
                <a:spcPts val="600"/>
              </a:spcBef>
              <a:buClr>
                <a:schemeClr val="tx1"/>
              </a:buClr>
              <a:buSzPct val="85000"/>
              <a:buFont typeface="Arial" panose="020B0604020202020204" pitchFamily="34" charset="0"/>
              <a:buChar char="•"/>
            </a:pPr>
            <a:r>
              <a:rPr lang="en-US" sz="1200" dirty="0"/>
              <a:t>EveryDollar</a:t>
            </a:r>
          </a:p>
          <a:p>
            <a:pPr marL="171450" indent="-171450">
              <a:spcBef>
                <a:spcPts val="600"/>
              </a:spcBef>
              <a:buClr>
                <a:schemeClr val="tx1"/>
              </a:buClr>
              <a:buSzPct val="85000"/>
              <a:buFont typeface="Arial" panose="020B0604020202020204" pitchFamily="34" charset="0"/>
              <a:buChar char="•"/>
            </a:pPr>
            <a:r>
              <a:rPr lang="en-US" sz="1200" dirty="0"/>
              <a:t>Goodbudget</a:t>
            </a:r>
          </a:p>
          <a:p>
            <a:pPr marL="171450" indent="-171450">
              <a:spcBef>
                <a:spcPts val="600"/>
              </a:spcBef>
              <a:buClr>
                <a:schemeClr val="tx1"/>
              </a:buClr>
              <a:buSzPct val="85000"/>
              <a:buFont typeface="Arial" panose="020B0604020202020204" pitchFamily="34" charset="0"/>
              <a:buChar char="•"/>
            </a:pPr>
            <a:r>
              <a:rPr lang="en-US" sz="1200" dirty="0"/>
              <a:t>Honeydue</a:t>
            </a:r>
          </a:p>
        </p:txBody>
      </p:sp>
      <p:sp>
        <p:nvSpPr>
          <p:cNvPr id="105" name="TextBox 104">
            <a:extLst>
              <a:ext uri="{FF2B5EF4-FFF2-40B4-BE49-F238E27FC236}">
                <a16:creationId xmlns:a16="http://schemas.microsoft.com/office/drawing/2014/main" id="{2C6E0218-0FE5-7147-BC14-56D48B20B684}"/>
              </a:ext>
            </a:extLst>
          </p:cNvPr>
          <p:cNvSpPr txBox="1"/>
          <p:nvPr/>
        </p:nvSpPr>
        <p:spPr>
          <a:xfrm>
            <a:off x="6302568" y="2101623"/>
            <a:ext cx="2552741" cy="1734418"/>
          </a:xfrm>
          <a:prstGeom prst="rect">
            <a:avLst/>
          </a:prstGeom>
          <a:noFill/>
        </p:spPr>
        <p:txBody>
          <a:bodyPr wrap="square" lIns="0" tIns="0" rIns="0" bIns="0" rtlCol="0">
            <a:noAutofit/>
          </a:bodyPr>
          <a:lstStyle/>
          <a:p>
            <a:pPr marL="171450" indent="-171450">
              <a:spcBef>
                <a:spcPts val="600"/>
              </a:spcBef>
              <a:buClr>
                <a:schemeClr val="tx1"/>
              </a:buClr>
              <a:buSzPct val="85000"/>
              <a:buFont typeface="Arial" panose="020B0604020202020204" pitchFamily="34" charset="0"/>
              <a:buChar char="•"/>
            </a:pPr>
            <a:r>
              <a:rPr lang="en-US" sz="1200" dirty="0">
                <a:cs typeface="Arial"/>
              </a:rPr>
              <a:t>Label envelopes with specific expenses, like “Groceries” </a:t>
            </a:r>
            <a:br>
              <a:rPr lang="en-US" sz="1200" dirty="0">
                <a:cs typeface="Arial"/>
              </a:rPr>
            </a:br>
            <a:r>
              <a:rPr lang="en-US" sz="1200" dirty="0">
                <a:cs typeface="Arial"/>
              </a:rPr>
              <a:t>and “Transportation”</a:t>
            </a:r>
          </a:p>
          <a:p>
            <a:pPr marL="171450" indent="-171450">
              <a:spcBef>
                <a:spcPts val="600"/>
              </a:spcBef>
              <a:buClr>
                <a:schemeClr val="tx1"/>
              </a:buClr>
              <a:buSzPct val="85000"/>
              <a:buFont typeface="Arial" panose="020B0604020202020204" pitchFamily="34" charset="0"/>
              <a:buChar char="•"/>
            </a:pPr>
            <a:r>
              <a:rPr lang="en-US" sz="1200" dirty="0">
                <a:cs typeface="Arial"/>
              </a:rPr>
              <a:t>Fill each envelope with cash</a:t>
            </a:r>
          </a:p>
          <a:p>
            <a:pPr marL="171450" indent="-171450">
              <a:spcBef>
                <a:spcPts val="600"/>
              </a:spcBef>
              <a:buClr>
                <a:schemeClr val="tx1"/>
              </a:buClr>
              <a:buSzPct val="85000"/>
              <a:buFont typeface="Arial" panose="020B0604020202020204" pitchFamily="34" charset="0"/>
              <a:buChar char="•"/>
            </a:pPr>
            <a:r>
              <a:rPr lang="en-US" sz="1200" dirty="0">
                <a:cs typeface="Arial"/>
              </a:rPr>
              <a:t>Challenge yourself to use </a:t>
            </a:r>
            <a:br>
              <a:rPr lang="en-US" sz="1200" dirty="0">
                <a:cs typeface="Arial"/>
              </a:rPr>
            </a:br>
            <a:r>
              <a:rPr lang="en-US" sz="1200" dirty="0">
                <a:cs typeface="Arial"/>
              </a:rPr>
              <a:t>only that cash to last a month</a:t>
            </a:r>
          </a:p>
        </p:txBody>
      </p:sp>
      <p:sp>
        <p:nvSpPr>
          <p:cNvPr id="107" name="TextBox 106">
            <a:extLst>
              <a:ext uri="{FF2B5EF4-FFF2-40B4-BE49-F238E27FC236}">
                <a16:creationId xmlns:a16="http://schemas.microsoft.com/office/drawing/2014/main" id="{FB1E680E-1EDC-D243-B6B3-E7A1505F835C}"/>
              </a:ext>
            </a:extLst>
          </p:cNvPr>
          <p:cNvSpPr txBox="1"/>
          <p:nvPr/>
        </p:nvSpPr>
        <p:spPr>
          <a:xfrm>
            <a:off x="435689" y="2101623"/>
            <a:ext cx="2177733" cy="1481297"/>
          </a:xfrm>
          <a:prstGeom prst="rect">
            <a:avLst/>
          </a:prstGeom>
          <a:noFill/>
        </p:spPr>
        <p:txBody>
          <a:bodyPr wrap="square" lIns="0" tIns="0" rIns="0" bIns="0" rtlCol="0">
            <a:noAutofit/>
          </a:bodyPr>
          <a:lstStyle/>
          <a:p>
            <a:pPr marL="171450" indent="-171450">
              <a:spcBef>
                <a:spcPts val="600"/>
              </a:spcBef>
              <a:buClr>
                <a:schemeClr val="tx1"/>
              </a:buClr>
              <a:buSzPct val="85000"/>
              <a:buFont typeface="Arial" panose="020B0604020202020204" pitchFamily="34" charset="0"/>
              <a:buChar char="•"/>
            </a:pPr>
            <a:r>
              <a:rPr lang="en-US" sz="1200" dirty="0">
                <a:cs typeface="Arial"/>
              </a:rPr>
              <a:t>Financial Wellness Center: </a:t>
            </a:r>
            <a:r>
              <a:rPr lang="en-US" sz="1200" b="1" dirty="0">
                <a:cs typeface="Arial"/>
              </a:rPr>
              <a:t>t</a:t>
            </a:r>
            <a:r>
              <a:rPr lang="en-US" sz="1200" b="1" dirty="0"/>
              <a:t>ransamerica.com/ portal/financial-wellness</a:t>
            </a:r>
            <a:endParaRPr lang="en-US" sz="1200" b="1" dirty="0">
              <a:cs typeface="Arial"/>
            </a:endParaRPr>
          </a:p>
          <a:p>
            <a:pPr marL="171450" indent="-171450">
              <a:spcBef>
                <a:spcPts val="600"/>
              </a:spcBef>
              <a:buClr>
                <a:schemeClr val="tx1"/>
              </a:buClr>
              <a:buSzPct val="85000"/>
              <a:buFont typeface="Arial" panose="020B0604020202020204" pitchFamily="34" charset="0"/>
              <a:buChar char="•"/>
            </a:pPr>
            <a:r>
              <a:rPr lang="en-US" sz="1200" dirty="0">
                <a:cs typeface="Arial"/>
              </a:rPr>
              <a:t>Budgeting worksheet</a:t>
            </a:r>
          </a:p>
          <a:p>
            <a:pPr marL="171450" indent="-171450">
              <a:spcBef>
                <a:spcPts val="600"/>
              </a:spcBef>
              <a:buClr>
                <a:schemeClr val="tx1"/>
              </a:buClr>
              <a:buSzPct val="85000"/>
              <a:buFont typeface="Arial" panose="020B0604020202020204" pitchFamily="34" charset="0"/>
              <a:buChar char="•"/>
            </a:pPr>
            <a:r>
              <a:rPr lang="en-US" sz="1200" dirty="0">
                <a:cs typeface="Arial"/>
              </a:rPr>
              <a:t>Meet with a retirement planning consultant</a:t>
            </a:r>
          </a:p>
        </p:txBody>
      </p:sp>
      <p:grpSp>
        <p:nvGrpSpPr>
          <p:cNvPr id="7" name="Group 6">
            <a:extLst>
              <a:ext uri="{FF2B5EF4-FFF2-40B4-BE49-F238E27FC236}">
                <a16:creationId xmlns:a16="http://schemas.microsoft.com/office/drawing/2014/main" id="{28792C41-5A0B-6D46-A5AA-38B51BEC8173}"/>
              </a:ext>
            </a:extLst>
          </p:cNvPr>
          <p:cNvGrpSpPr/>
          <p:nvPr/>
        </p:nvGrpSpPr>
        <p:grpSpPr>
          <a:xfrm>
            <a:off x="2988930" y="1512541"/>
            <a:ext cx="2938130" cy="2371939"/>
            <a:chOff x="2988930" y="1221109"/>
            <a:chExt cx="2938130" cy="2838262"/>
          </a:xfrm>
        </p:grpSpPr>
        <p:cxnSp>
          <p:nvCxnSpPr>
            <p:cNvPr id="263" name="Straight Connector 262">
              <a:extLst>
                <a:ext uri="{FF2B5EF4-FFF2-40B4-BE49-F238E27FC236}">
                  <a16:creationId xmlns:a16="http://schemas.microsoft.com/office/drawing/2014/main" id="{6171F413-7E69-224A-AE85-172BE622C551}"/>
                </a:ext>
              </a:extLst>
            </p:cNvPr>
            <p:cNvCxnSpPr>
              <a:cxnSpLocks/>
            </p:cNvCxnSpPr>
            <p:nvPr/>
          </p:nvCxnSpPr>
          <p:spPr>
            <a:xfrm>
              <a:off x="2988930" y="1221109"/>
              <a:ext cx="0" cy="2838262"/>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AC95C49A-2D43-7E41-B950-ADBB6449DB8C}"/>
                </a:ext>
              </a:extLst>
            </p:cNvPr>
            <p:cNvCxnSpPr>
              <a:cxnSpLocks/>
            </p:cNvCxnSpPr>
            <p:nvPr/>
          </p:nvCxnSpPr>
          <p:spPr>
            <a:xfrm>
              <a:off x="5927060" y="1221109"/>
              <a:ext cx="0" cy="2838262"/>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00" name="Content Placeholder 5">
            <a:extLst>
              <a:ext uri="{FF2B5EF4-FFF2-40B4-BE49-F238E27FC236}">
                <a16:creationId xmlns:a16="http://schemas.microsoft.com/office/drawing/2014/main" id="{BA1A7FD8-C89D-BB4E-BC63-4370F4E7B92D}"/>
              </a:ext>
            </a:extLst>
          </p:cNvPr>
          <p:cNvSpPr txBox="1">
            <a:spLocks/>
          </p:cNvSpPr>
          <p:nvPr/>
        </p:nvSpPr>
        <p:spPr>
          <a:xfrm>
            <a:off x="228113" y="4457480"/>
            <a:ext cx="6321310" cy="32933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t>Transamerica is sponsoring financial education programs developed by EVERFI, a third party unaffiliated with Transamerica that is responsible for the content of the financial education program. </a:t>
            </a:r>
          </a:p>
        </p:txBody>
      </p:sp>
      <p:sp>
        <p:nvSpPr>
          <p:cNvPr id="101" name="Title 2">
            <a:extLst>
              <a:ext uri="{FF2B5EF4-FFF2-40B4-BE49-F238E27FC236}">
                <a16:creationId xmlns:a16="http://schemas.microsoft.com/office/drawing/2014/main" id="{89201D0F-D386-1B4F-99DC-393DE075188B}"/>
              </a:ext>
            </a:extLst>
          </p:cNvPr>
          <p:cNvSpPr txBox="1">
            <a:spLocks/>
          </p:cNvSpPr>
          <p:nvPr/>
        </p:nvSpPr>
        <p:spPr>
          <a:xfrm>
            <a:off x="3373873" y="1446486"/>
            <a:ext cx="2492147" cy="541719"/>
          </a:xfrm>
          <a:prstGeom prst="rect">
            <a:avLst/>
          </a:prstGeom>
        </p:spPr>
        <p:txBody>
          <a:bodyPr anchor="t" anchorCtr="0"/>
          <a:lstStyle>
            <a:lvl1pPr algn="l" defTabSz="457200" rtl="0" eaLnBrk="1" latinLnBrk="0" hangingPunct="1">
              <a:lnSpc>
                <a:spcPct val="100000"/>
              </a:lnSpc>
              <a:spcBef>
                <a:spcPct val="0"/>
              </a:spcBef>
              <a:buNone/>
              <a:defRPr sz="2800" b="0" i="0" kern="0" cap="all" spc="0" baseline="0">
                <a:solidFill>
                  <a:schemeClr val="tx1"/>
                </a:solidFill>
                <a:latin typeface="Impact" panose="020B0806030902050204" pitchFamily="34" charset="0"/>
                <a:ea typeface="+mj-ea"/>
                <a:cs typeface="Impact" panose="020B0806030902050204" pitchFamily="34" charset="0"/>
              </a:defRPr>
            </a:lvl1pPr>
          </a:lstStyle>
          <a:p>
            <a:r>
              <a:rPr lang="en-US" sz="1200" b="1" dirty="0">
                <a:solidFill>
                  <a:schemeClr val="accent1"/>
                </a:solidFill>
                <a:latin typeface="+mn-lt"/>
              </a:rPr>
              <a:t>DIGITAL —</a:t>
            </a:r>
          </a:p>
          <a:p>
            <a:r>
              <a:rPr lang="en-US" sz="1200" b="1" dirty="0">
                <a:solidFill>
                  <a:schemeClr val="accent1"/>
                </a:solidFill>
                <a:latin typeface="+mn-lt"/>
              </a:rPr>
              <a:t>BUDGETING APPs</a:t>
            </a:r>
          </a:p>
        </p:txBody>
      </p:sp>
      <p:sp>
        <p:nvSpPr>
          <p:cNvPr id="103" name="Title 2">
            <a:extLst>
              <a:ext uri="{FF2B5EF4-FFF2-40B4-BE49-F238E27FC236}">
                <a16:creationId xmlns:a16="http://schemas.microsoft.com/office/drawing/2014/main" id="{6FC9F183-8B2B-E84D-82C5-B2B050408F41}"/>
              </a:ext>
            </a:extLst>
          </p:cNvPr>
          <p:cNvSpPr txBox="1">
            <a:spLocks/>
          </p:cNvSpPr>
          <p:nvPr/>
        </p:nvSpPr>
        <p:spPr>
          <a:xfrm>
            <a:off x="6250962" y="1446486"/>
            <a:ext cx="2604347" cy="541719"/>
          </a:xfrm>
          <a:prstGeom prst="rect">
            <a:avLst/>
          </a:prstGeom>
        </p:spPr>
        <p:txBody>
          <a:bodyPr anchor="t" anchorCtr="0"/>
          <a:lstStyle>
            <a:lvl1pPr algn="l" defTabSz="457200" rtl="0" eaLnBrk="1" latinLnBrk="0" hangingPunct="1">
              <a:lnSpc>
                <a:spcPct val="100000"/>
              </a:lnSpc>
              <a:spcBef>
                <a:spcPct val="0"/>
              </a:spcBef>
              <a:buNone/>
              <a:defRPr sz="2800" b="0" i="0" kern="0" cap="all" spc="0" baseline="0">
                <a:solidFill>
                  <a:schemeClr val="tx1"/>
                </a:solidFill>
                <a:latin typeface="Impact" panose="020B0806030902050204" pitchFamily="34" charset="0"/>
                <a:ea typeface="+mj-ea"/>
                <a:cs typeface="Impact" panose="020B0806030902050204" pitchFamily="34" charset="0"/>
              </a:defRPr>
            </a:lvl1pPr>
          </a:lstStyle>
          <a:p>
            <a:r>
              <a:rPr lang="en-US" sz="1200" b="1" dirty="0">
                <a:solidFill>
                  <a:schemeClr val="accent1"/>
                </a:solidFill>
                <a:latin typeface="+mn-lt"/>
              </a:rPr>
              <a:t>Old school —</a:t>
            </a:r>
          </a:p>
          <a:p>
            <a:r>
              <a:rPr lang="en-US" sz="1200" b="1" dirty="0">
                <a:solidFill>
                  <a:schemeClr val="accent1"/>
                </a:solidFill>
                <a:latin typeface="+mn-lt"/>
              </a:rPr>
              <a:t>THE ENVELOPE METHOD</a:t>
            </a:r>
          </a:p>
        </p:txBody>
      </p:sp>
      <p:sp>
        <p:nvSpPr>
          <p:cNvPr id="106" name="Title 2">
            <a:extLst>
              <a:ext uri="{FF2B5EF4-FFF2-40B4-BE49-F238E27FC236}">
                <a16:creationId xmlns:a16="http://schemas.microsoft.com/office/drawing/2014/main" id="{69B32DEF-0881-7649-825F-0EC602D05037}"/>
              </a:ext>
            </a:extLst>
          </p:cNvPr>
          <p:cNvSpPr txBox="1">
            <a:spLocks/>
          </p:cNvSpPr>
          <p:nvPr/>
        </p:nvSpPr>
        <p:spPr>
          <a:xfrm>
            <a:off x="350521" y="1446486"/>
            <a:ext cx="2214928" cy="541719"/>
          </a:xfrm>
          <a:prstGeom prst="rect">
            <a:avLst/>
          </a:prstGeom>
        </p:spPr>
        <p:txBody>
          <a:bodyPr anchor="t" anchorCtr="0"/>
          <a:lstStyle>
            <a:lvl1pPr algn="l" defTabSz="457200" rtl="0" eaLnBrk="1" latinLnBrk="0" hangingPunct="1">
              <a:lnSpc>
                <a:spcPct val="100000"/>
              </a:lnSpc>
              <a:spcBef>
                <a:spcPct val="0"/>
              </a:spcBef>
              <a:buNone/>
              <a:defRPr sz="2800" b="0" i="0" kern="0" cap="all" spc="0" baseline="0">
                <a:solidFill>
                  <a:schemeClr val="tx1"/>
                </a:solidFill>
                <a:latin typeface="Impact" panose="020B0806030902050204" pitchFamily="34" charset="0"/>
                <a:ea typeface="+mj-ea"/>
                <a:cs typeface="Impact" panose="020B0806030902050204" pitchFamily="34" charset="0"/>
              </a:defRPr>
            </a:lvl1pPr>
          </a:lstStyle>
          <a:p>
            <a:r>
              <a:rPr lang="en-US" sz="1200" b="1" dirty="0">
                <a:solidFill>
                  <a:schemeClr val="accent1"/>
                </a:solidFill>
                <a:latin typeface="+mn-lt"/>
              </a:rPr>
              <a:t>TRANSAMERICA</a:t>
            </a:r>
          </a:p>
          <a:p>
            <a:r>
              <a:rPr lang="en-US" sz="1200" b="1" dirty="0">
                <a:solidFill>
                  <a:schemeClr val="accent1"/>
                </a:solidFill>
                <a:latin typeface="+mn-lt"/>
              </a:rPr>
              <a:t>RESOURCES</a:t>
            </a:r>
          </a:p>
        </p:txBody>
      </p:sp>
    </p:spTree>
    <p:extLst>
      <p:ext uri="{BB962C8B-B14F-4D97-AF65-F5344CB8AC3E}">
        <p14:creationId xmlns:p14="http://schemas.microsoft.com/office/powerpoint/2010/main" val="164247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E41B4842-EE89-7749-B983-DF7DE76AAF3D}"/>
              </a:ext>
            </a:extLst>
          </p:cNvPr>
          <p:cNvSpPr/>
          <p:nvPr/>
        </p:nvSpPr>
        <p:spPr>
          <a:xfrm>
            <a:off x="2036960" y="2535350"/>
            <a:ext cx="3956642" cy="276999"/>
          </a:xfrm>
          <a:prstGeom prst="roundRect">
            <a:avLst>
              <a:gd name="adj" fmla="val 888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133946-136A-804F-AD3A-D49903BE3CC4}"/>
              </a:ext>
            </a:extLst>
          </p:cNvPr>
          <p:cNvSpPr>
            <a:spLocks noGrp="1"/>
          </p:cNvSpPr>
          <p:nvPr>
            <p:ph type="title"/>
          </p:nvPr>
        </p:nvSpPr>
        <p:spPr>
          <a:xfrm>
            <a:off x="2036959" y="729595"/>
            <a:ext cx="7310117" cy="320913"/>
          </a:xfrm>
        </p:spPr>
        <p:txBody>
          <a:bodyPr/>
          <a:lstStyle/>
          <a:p>
            <a:r>
              <a:rPr lang="en-US" dirty="0"/>
              <a:t>Sweat equity</a:t>
            </a:r>
          </a:p>
        </p:txBody>
      </p:sp>
      <p:sp>
        <p:nvSpPr>
          <p:cNvPr id="15" name="Content Placeholder 12"/>
          <p:cNvSpPr>
            <a:spLocks noGrp="1"/>
          </p:cNvSpPr>
          <p:nvPr>
            <p:ph idx="4294967295"/>
          </p:nvPr>
        </p:nvSpPr>
        <p:spPr>
          <a:xfrm>
            <a:off x="1888420" y="1158337"/>
            <a:ext cx="6662057" cy="752965"/>
          </a:xfrm>
          <a:prstGeom prst="rect">
            <a:avLst/>
          </a:prstGeom>
        </p:spPr>
        <p:txBody>
          <a:bodyPr/>
          <a:lstStyle/>
          <a:p>
            <a:pPr marL="133230" lvl="1" indent="0">
              <a:buNone/>
            </a:pPr>
            <a:r>
              <a:rPr lang="en-US" sz="1400" dirty="0"/>
              <a:t>Calculate how many hours you need to work to pay for non-essential expenses.</a:t>
            </a:r>
          </a:p>
          <a:p>
            <a:pPr marL="133230" lvl="1" indent="0">
              <a:buNone/>
            </a:pPr>
            <a:endParaRPr lang="en-US" sz="1400" dirty="0"/>
          </a:p>
          <a:p>
            <a:pPr marL="133230" lvl="1" indent="0">
              <a:buNone/>
            </a:pPr>
            <a:r>
              <a:rPr lang="en-US" sz="1400" dirty="0"/>
              <a:t>Then ask yourself, </a:t>
            </a:r>
          </a:p>
        </p:txBody>
      </p:sp>
      <p:sp>
        <p:nvSpPr>
          <p:cNvPr id="20" name="Shape 258">
            <a:extLst>
              <a:ext uri="{FF2B5EF4-FFF2-40B4-BE49-F238E27FC236}">
                <a16:creationId xmlns:a16="http://schemas.microsoft.com/office/drawing/2014/main" id="{C13CFC09-9996-BA4F-98A6-54CB2BAA514F}"/>
              </a:ext>
            </a:extLst>
          </p:cNvPr>
          <p:cNvSpPr/>
          <p:nvPr/>
        </p:nvSpPr>
        <p:spPr>
          <a:xfrm flipH="1">
            <a:off x="8201067" y="2495967"/>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21" name="Shape 111">
            <a:extLst>
              <a:ext uri="{FF2B5EF4-FFF2-40B4-BE49-F238E27FC236}">
                <a16:creationId xmlns:a16="http://schemas.microsoft.com/office/drawing/2014/main" id="{BCEF12C3-C3C6-4944-B1EC-568054BB5153}"/>
              </a:ext>
            </a:extLst>
          </p:cNvPr>
          <p:cNvSpPr/>
          <p:nvPr/>
        </p:nvSpPr>
        <p:spPr>
          <a:xfrm>
            <a:off x="8693867" y="4727579"/>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22" name="Slide Number Placeholder 3">
            <a:extLst>
              <a:ext uri="{FF2B5EF4-FFF2-40B4-BE49-F238E27FC236}">
                <a16:creationId xmlns:a16="http://schemas.microsoft.com/office/drawing/2014/main" id="{DB83E956-CB28-E44F-944C-092B005DC0BA}"/>
              </a:ext>
            </a:extLst>
          </p:cNvPr>
          <p:cNvSpPr txBox="1">
            <a:spLocks/>
          </p:cNvSpPr>
          <p:nvPr/>
        </p:nvSpPr>
        <p:spPr>
          <a:xfrm>
            <a:off x="8724817" y="4849314"/>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bg1"/>
                </a:solidFill>
              </a:rPr>
              <a:pPr/>
              <a:t>17</a:t>
            </a:fld>
            <a:endParaRPr lang="en-US" dirty="0">
              <a:solidFill>
                <a:schemeClr val="bg1"/>
              </a:solidFill>
            </a:endParaRPr>
          </a:p>
        </p:txBody>
      </p:sp>
      <p:pic>
        <p:nvPicPr>
          <p:cNvPr id="60" name="Picture 59">
            <a:extLst>
              <a:ext uri="{FF2B5EF4-FFF2-40B4-BE49-F238E27FC236}">
                <a16:creationId xmlns:a16="http://schemas.microsoft.com/office/drawing/2014/main" id="{063C69CB-B1D0-F54C-A4CF-2E981ADE48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828800" cy="5152504"/>
          </a:xfrm>
          <a:custGeom>
            <a:avLst/>
            <a:gdLst>
              <a:gd name="connsiteX0" fmla="*/ 0 w 1806400"/>
              <a:gd name="connsiteY0" fmla="*/ 0 h 5089394"/>
              <a:gd name="connsiteX1" fmla="*/ 1806400 w 1806400"/>
              <a:gd name="connsiteY1" fmla="*/ 0 h 5089394"/>
              <a:gd name="connsiteX2" fmla="*/ 217 w 1806400"/>
              <a:gd name="connsiteY2" fmla="*/ 5089394 h 5089394"/>
              <a:gd name="connsiteX3" fmla="*/ 0 w 1806400"/>
              <a:gd name="connsiteY3" fmla="*/ 5089394 h 5089394"/>
              <a:gd name="connsiteX4" fmla="*/ 0 w 1806400"/>
              <a:gd name="connsiteY4" fmla="*/ 0 h 5089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400" h="5089394">
                <a:moveTo>
                  <a:pt x="0" y="0"/>
                </a:moveTo>
                <a:lnTo>
                  <a:pt x="1806400" y="0"/>
                </a:lnTo>
                <a:lnTo>
                  <a:pt x="217" y="5089394"/>
                </a:lnTo>
                <a:lnTo>
                  <a:pt x="0" y="5089394"/>
                </a:lnTo>
                <a:lnTo>
                  <a:pt x="0" y="0"/>
                </a:lnTo>
                <a:close/>
              </a:path>
            </a:pathLst>
          </a:custGeom>
        </p:spPr>
      </p:pic>
      <p:sp>
        <p:nvSpPr>
          <p:cNvPr id="29" name="Content Placeholder 12">
            <a:extLst>
              <a:ext uri="{FF2B5EF4-FFF2-40B4-BE49-F238E27FC236}">
                <a16:creationId xmlns:a16="http://schemas.microsoft.com/office/drawing/2014/main" id="{65F7096A-B5AD-B04B-961F-E55705E3506D}"/>
              </a:ext>
            </a:extLst>
          </p:cNvPr>
          <p:cNvSpPr txBox="1">
            <a:spLocks/>
          </p:cNvSpPr>
          <p:nvPr/>
        </p:nvSpPr>
        <p:spPr>
          <a:xfrm>
            <a:off x="1888420" y="2019131"/>
            <a:ext cx="4756121" cy="374145"/>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buFont typeface="Arial"/>
              <a:buNone/>
            </a:pPr>
            <a:r>
              <a:rPr lang="en-US" sz="1800" dirty="0">
                <a:solidFill>
                  <a:schemeClr val="accent1"/>
                </a:solidFill>
                <a:latin typeface="Georgia" panose="02040502050405020303" pitchFamily="18" charset="0"/>
              </a:rPr>
              <a:t>“Is it worth it?”</a:t>
            </a:r>
          </a:p>
        </p:txBody>
      </p:sp>
      <p:sp>
        <p:nvSpPr>
          <p:cNvPr id="4" name="TextBox 3">
            <a:extLst>
              <a:ext uri="{FF2B5EF4-FFF2-40B4-BE49-F238E27FC236}">
                <a16:creationId xmlns:a16="http://schemas.microsoft.com/office/drawing/2014/main" id="{0F16C26E-FAF2-4FAA-94D1-FE715ED3CF90}"/>
              </a:ext>
            </a:extLst>
          </p:cNvPr>
          <p:cNvSpPr txBox="1"/>
          <p:nvPr/>
        </p:nvSpPr>
        <p:spPr>
          <a:xfrm>
            <a:off x="2193939" y="4849314"/>
            <a:ext cx="4954207" cy="206263"/>
          </a:xfrm>
          <a:prstGeom prst="rect">
            <a:avLst/>
          </a:prstGeom>
          <a:noFill/>
        </p:spPr>
        <p:txBody>
          <a:bodyPr wrap="square" lIns="0" tIns="0" rIns="0" bIns="0" rtlCol="0">
            <a:noAutofit/>
          </a:bodyPr>
          <a:lstStyle/>
          <a:p>
            <a:r>
              <a:rPr lang="en-US" sz="1200" dirty="0">
                <a:latin typeface="Arial"/>
                <a:cs typeface="Arial"/>
              </a:rPr>
              <a:t>Hypothetical example based on a $50,000 annual salary.</a:t>
            </a:r>
          </a:p>
        </p:txBody>
      </p:sp>
      <p:grpSp>
        <p:nvGrpSpPr>
          <p:cNvPr id="31" name="Group 30">
            <a:extLst>
              <a:ext uri="{FF2B5EF4-FFF2-40B4-BE49-F238E27FC236}">
                <a16:creationId xmlns:a16="http://schemas.microsoft.com/office/drawing/2014/main" id="{3A20BC8A-32FC-0F41-94C2-7B0A1FED1F13}"/>
              </a:ext>
            </a:extLst>
          </p:cNvPr>
          <p:cNvGrpSpPr/>
          <p:nvPr/>
        </p:nvGrpSpPr>
        <p:grpSpPr>
          <a:xfrm>
            <a:off x="2036956" y="2537101"/>
            <a:ext cx="3930767" cy="1686414"/>
            <a:chOff x="2036956" y="2475247"/>
            <a:chExt cx="3930767" cy="1686414"/>
          </a:xfrm>
        </p:grpSpPr>
        <p:sp>
          <p:nvSpPr>
            <p:cNvPr id="5" name="TextBox 4">
              <a:extLst>
                <a:ext uri="{FF2B5EF4-FFF2-40B4-BE49-F238E27FC236}">
                  <a16:creationId xmlns:a16="http://schemas.microsoft.com/office/drawing/2014/main" id="{26258633-3597-4D48-A6AE-07A68C92A8DF}"/>
                </a:ext>
              </a:extLst>
            </p:cNvPr>
            <p:cNvSpPr txBox="1"/>
            <p:nvPr/>
          </p:nvSpPr>
          <p:spPr>
            <a:xfrm>
              <a:off x="2036956" y="2475247"/>
              <a:ext cx="846707" cy="276999"/>
            </a:xfrm>
            <a:prstGeom prst="rect">
              <a:avLst/>
            </a:prstGeom>
            <a:noFill/>
          </p:spPr>
          <p:txBody>
            <a:bodyPr wrap="none" rtlCol="0">
              <a:spAutoFit/>
            </a:bodyPr>
            <a:lstStyle/>
            <a:p>
              <a:pPr algn="l">
                <a:buClr>
                  <a:schemeClr val="bg1"/>
                </a:buClr>
                <a:buSzPct val="85000"/>
              </a:pPr>
              <a:r>
                <a:rPr lang="en-US" sz="1200" b="1" dirty="0">
                  <a:solidFill>
                    <a:schemeClr val="bg1"/>
                  </a:solidFill>
                  <a:latin typeface="Georgia Pro" panose="02040502050405020303" pitchFamily="18" charset="0"/>
                </a:rPr>
                <a:t>Expense</a:t>
              </a:r>
            </a:p>
          </p:txBody>
        </p:sp>
        <p:sp>
          <p:nvSpPr>
            <p:cNvPr id="12" name="TextBox 11">
              <a:extLst>
                <a:ext uri="{FF2B5EF4-FFF2-40B4-BE49-F238E27FC236}">
                  <a16:creationId xmlns:a16="http://schemas.microsoft.com/office/drawing/2014/main" id="{C4621D12-A277-F84C-80E9-D820D7F4B393}"/>
                </a:ext>
              </a:extLst>
            </p:cNvPr>
            <p:cNvSpPr txBox="1"/>
            <p:nvPr/>
          </p:nvSpPr>
          <p:spPr>
            <a:xfrm>
              <a:off x="3755666" y="2475247"/>
              <a:ext cx="532518" cy="276999"/>
            </a:xfrm>
            <a:prstGeom prst="rect">
              <a:avLst/>
            </a:prstGeom>
            <a:noFill/>
          </p:spPr>
          <p:txBody>
            <a:bodyPr wrap="none" rtlCol="0">
              <a:spAutoFit/>
            </a:bodyPr>
            <a:lstStyle/>
            <a:p>
              <a:pPr algn="l">
                <a:buClr>
                  <a:schemeClr val="bg1"/>
                </a:buClr>
                <a:buSzPct val="85000"/>
              </a:pPr>
              <a:r>
                <a:rPr lang="en-US" sz="1200" b="1" dirty="0">
                  <a:solidFill>
                    <a:schemeClr val="bg1"/>
                  </a:solidFill>
                  <a:latin typeface="Georgia Pro" panose="02040502050405020303" pitchFamily="18" charset="0"/>
                </a:rPr>
                <a:t>Cost</a:t>
              </a:r>
            </a:p>
          </p:txBody>
        </p:sp>
        <p:sp>
          <p:nvSpPr>
            <p:cNvPr id="13" name="TextBox 12">
              <a:extLst>
                <a:ext uri="{FF2B5EF4-FFF2-40B4-BE49-F238E27FC236}">
                  <a16:creationId xmlns:a16="http://schemas.microsoft.com/office/drawing/2014/main" id="{1A249E8D-44DA-F843-BD91-5E91F1136DD5}"/>
                </a:ext>
              </a:extLst>
            </p:cNvPr>
            <p:cNvSpPr txBox="1"/>
            <p:nvPr/>
          </p:nvSpPr>
          <p:spPr>
            <a:xfrm>
              <a:off x="4830873" y="2475247"/>
              <a:ext cx="1136850" cy="276999"/>
            </a:xfrm>
            <a:prstGeom prst="rect">
              <a:avLst/>
            </a:prstGeom>
            <a:noFill/>
          </p:spPr>
          <p:txBody>
            <a:bodyPr wrap="none" rtlCol="0">
              <a:spAutoFit/>
            </a:bodyPr>
            <a:lstStyle/>
            <a:p>
              <a:pPr algn="l">
                <a:buClr>
                  <a:schemeClr val="bg1"/>
                </a:buClr>
                <a:buSzPct val="85000"/>
              </a:pPr>
              <a:r>
                <a:rPr lang="en-US" sz="1200" b="1" dirty="0">
                  <a:solidFill>
                    <a:schemeClr val="bg1"/>
                  </a:solidFill>
                  <a:latin typeface="Georgia Pro" panose="02040502050405020303" pitchFamily="18" charset="0"/>
                </a:rPr>
                <a:t>Work hours</a:t>
              </a:r>
            </a:p>
          </p:txBody>
        </p:sp>
        <p:grpSp>
          <p:nvGrpSpPr>
            <p:cNvPr id="6" name="Group 5">
              <a:extLst>
                <a:ext uri="{FF2B5EF4-FFF2-40B4-BE49-F238E27FC236}">
                  <a16:creationId xmlns:a16="http://schemas.microsoft.com/office/drawing/2014/main" id="{FF980E58-DCB3-DA4F-A5F0-15BDDAA5ED46}"/>
                </a:ext>
              </a:extLst>
            </p:cNvPr>
            <p:cNvGrpSpPr/>
            <p:nvPr/>
          </p:nvGrpSpPr>
          <p:grpSpPr>
            <a:xfrm>
              <a:off x="2036956" y="2819008"/>
              <a:ext cx="3438801" cy="276999"/>
              <a:chOff x="2036956" y="2874008"/>
              <a:chExt cx="3438801" cy="276999"/>
            </a:xfrm>
          </p:grpSpPr>
          <p:sp>
            <p:nvSpPr>
              <p:cNvPr id="14" name="TextBox 13">
                <a:extLst>
                  <a:ext uri="{FF2B5EF4-FFF2-40B4-BE49-F238E27FC236}">
                    <a16:creationId xmlns:a16="http://schemas.microsoft.com/office/drawing/2014/main" id="{77E2932E-475F-634E-AA7B-FE10E14BA17C}"/>
                  </a:ext>
                </a:extLst>
              </p:cNvPr>
              <p:cNvSpPr txBox="1"/>
              <p:nvPr/>
            </p:nvSpPr>
            <p:spPr>
              <a:xfrm>
                <a:off x="2036956" y="2874008"/>
                <a:ext cx="721672" cy="276999"/>
              </a:xfrm>
              <a:prstGeom prst="rect">
                <a:avLst/>
              </a:prstGeom>
              <a:noFill/>
            </p:spPr>
            <p:txBody>
              <a:bodyPr wrap="none" rtlCol="0">
                <a:spAutoFit/>
              </a:bodyPr>
              <a:lstStyle/>
              <a:p>
                <a:pPr algn="l">
                  <a:buClr>
                    <a:schemeClr val="bg1"/>
                  </a:buClr>
                  <a:buSzPct val="85000"/>
                </a:pPr>
                <a:r>
                  <a:rPr lang="en-US" sz="1200" dirty="0"/>
                  <a:t>Concert</a:t>
                </a:r>
              </a:p>
            </p:txBody>
          </p:sp>
          <p:sp>
            <p:nvSpPr>
              <p:cNvPr id="16" name="TextBox 15">
                <a:extLst>
                  <a:ext uri="{FF2B5EF4-FFF2-40B4-BE49-F238E27FC236}">
                    <a16:creationId xmlns:a16="http://schemas.microsoft.com/office/drawing/2014/main" id="{39581358-20B9-EF45-96D0-B92F2ABA5C7A}"/>
                  </a:ext>
                </a:extLst>
              </p:cNvPr>
              <p:cNvSpPr txBox="1"/>
              <p:nvPr/>
            </p:nvSpPr>
            <p:spPr>
              <a:xfrm>
                <a:off x="3755666" y="2874008"/>
                <a:ext cx="538930"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$100</a:t>
                </a:r>
              </a:p>
            </p:txBody>
          </p:sp>
          <p:sp>
            <p:nvSpPr>
              <p:cNvPr id="17" name="TextBox 16">
                <a:extLst>
                  <a:ext uri="{FF2B5EF4-FFF2-40B4-BE49-F238E27FC236}">
                    <a16:creationId xmlns:a16="http://schemas.microsoft.com/office/drawing/2014/main" id="{A5F3E516-829A-7341-93B3-8F6653621EAD}"/>
                  </a:ext>
                </a:extLst>
              </p:cNvPr>
              <p:cNvSpPr txBox="1"/>
              <p:nvPr/>
            </p:nvSpPr>
            <p:spPr>
              <a:xfrm>
                <a:off x="5206131" y="2874008"/>
                <a:ext cx="269626"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4</a:t>
                </a:r>
              </a:p>
            </p:txBody>
          </p:sp>
        </p:grpSp>
        <p:grpSp>
          <p:nvGrpSpPr>
            <p:cNvPr id="7" name="Group 6">
              <a:extLst>
                <a:ext uri="{FF2B5EF4-FFF2-40B4-BE49-F238E27FC236}">
                  <a16:creationId xmlns:a16="http://schemas.microsoft.com/office/drawing/2014/main" id="{8C1638A9-098B-0E41-BC6F-E6B0521A10F1}"/>
                </a:ext>
              </a:extLst>
            </p:cNvPr>
            <p:cNvGrpSpPr/>
            <p:nvPr/>
          </p:nvGrpSpPr>
          <p:grpSpPr>
            <a:xfrm>
              <a:off x="2036956" y="3174226"/>
              <a:ext cx="3523759" cy="276999"/>
              <a:chOff x="2036956" y="3238393"/>
              <a:chExt cx="3523759" cy="276999"/>
            </a:xfrm>
          </p:grpSpPr>
          <p:sp>
            <p:nvSpPr>
              <p:cNvPr id="18" name="TextBox 17">
                <a:extLst>
                  <a:ext uri="{FF2B5EF4-FFF2-40B4-BE49-F238E27FC236}">
                    <a16:creationId xmlns:a16="http://schemas.microsoft.com/office/drawing/2014/main" id="{6EEAAF29-D7B9-8140-AC74-1B9D3C7152A7}"/>
                  </a:ext>
                </a:extLst>
              </p:cNvPr>
              <p:cNvSpPr txBox="1"/>
              <p:nvPr/>
            </p:nvSpPr>
            <p:spPr>
              <a:xfrm>
                <a:off x="2036956" y="3238393"/>
                <a:ext cx="1343638" cy="276999"/>
              </a:xfrm>
              <a:prstGeom prst="rect">
                <a:avLst/>
              </a:prstGeom>
              <a:noFill/>
            </p:spPr>
            <p:txBody>
              <a:bodyPr wrap="none" rtlCol="0">
                <a:spAutoFit/>
              </a:bodyPr>
              <a:lstStyle/>
              <a:p>
                <a:pPr algn="l">
                  <a:buClr>
                    <a:schemeClr val="bg1"/>
                  </a:buClr>
                  <a:buSzPct val="85000"/>
                </a:pPr>
                <a:r>
                  <a:rPr lang="en-US" sz="1200" dirty="0"/>
                  <a:t>New smartphone</a:t>
                </a:r>
              </a:p>
            </p:txBody>
          </p:sp>
          <p:sp>
            <p:nvSpPr>
              <p:cNvPr id="19" name="TextBox 18">
                <a:extLst>
                  <a:ext uri="{FF2B5EF4-FFF2-40B4-BE49-F238E27FC236}">
                    <a16:creationId xmlns:a16="http://schemas.microsoft.com/office/drawing/2014/main" id="{61AC52D7-2F2A-924C-AD29-DF7569FEE04B}"/>
                  </a:ext>
                </a:extLst>
              </p:cNvPr>
              <p:cNvSpPr txBox="1"/>
              <p:nvPr/>
            </p:nvSpPr>
            <p:spPr>
              <a:xfrm>
                <a:off x="3755666" y="3238393"/>
                <a:ext cx="538930"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$800</a:t>
                </a:r>
              </a:p>
            </p:txBody>
          </p:sp>
          <p:sp>
            <p:nvSpPr>
              <p:cNvPr id="23" name="TextBox 22">
                <a:extLst>
                  <a:ext uri="{FF2B5EF4-FFF2-40B4-BE49-F238E27FC236}">
                    <a16:creationId xmlns:a16="http://schemas.microsoft.com/office/drawing/2014/main" id="{8A9062D0-2717-6F46-A4B4-632497CD55A7}"/>
                  </a:ext>
                </a:extLst>
              </p:cNvPr>
              <p:cNvSpPr txBox="1"/>
              <p:nvPr/>
            </p:nvSpPr>
            <p:spPr>
              <a:xfrm>
                <a:off x="5206131" y="3238393"/>
                <a:ext cx="354584"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32</a:t>
                </a:r>
              </a:p>
            </p:txBody>
          </p:sp>
        </p:grpSp>
        <p:grpSp>
          <p:nvGrpSpPr>
            <p:cNvPr id="8" name="Group 7">
              <a:extLst>
                <a:ext uri="{FF2B5EF4-FFF2-40B4-BE49-F238E27FC236}">
                  <a16:creationId xmlns:a16="http://schemas.microsoft.com/office/drawing/2014/main" id="{CD8A2A73-3DE9-CE48-A8A3-4B3F88629D3B}"/>
                </a:ext>
              </a:extLst>
            </p:cNvPr>
            <p:cNvGrpSpPr/>
            <p:nvPr/>
          </p:nvGrpSpPr>
          <p:grpSpPr>
            <a:xfrm>
              <a:off x="2036956" y="3529444"/>
              <a:ext cx="3613527" cy="276999"/>
              <a:chOff x="2036956" y="3568402"/>
              <a:chExt cx="3613527" cy="276999"/>
            </a:xfrm>
          </p:grpSpPr>
          <p:sp>
            <p:nvSpPr>
              <p:cNvPr id="24" name="TextBox 23">
                <a:extLst>
                  <a:ext uri="{FF2B5EF4-FFF2-40B4-BE49-F238E27FC236}">
                    <a16:creationId xmlns:a16="http://schemas.microsoft.com/office/drawing/2014/main" id="{0CCA07C8-609C-4147-A911-D2585E77C79E}"/>
                  </a:ext>
                </a:extLst>
              </p:cNvPr>
              <p:cNvSpPr txBox="1"/>
              <p:nvPr/>
            </p:nvSpPr>
            <p:spPr>
              <a:xfrm>
                <a:off x="2036956" y="3568402"/>
                <a:ext cx="893193" cy="276999"/>
              </a:xfrm>
              <a:prstGeom prst="rect">
                <a:avLst/>
              </a:prstGeom>
              <a:noFill/>
            </p:spPr>
            <p:txBody>
              <a:bodyPr wrap="none" rtlCol="0">
                <a:spAutoFit/>
              </a:bodyPr>
              <a:lstStyle/>
              <a:p>
                <a:pPr algn="l">
                  <a:buClr>
                    <a:schemeClr val="bg1"/>
                  </a:buClr>
                  <a:buSzPct val="85000"/>
                </a:pPr>
                <a:r>
                  <a:rPr lang="en-US" sz="1200" dirty="0"/>
                  <a:t>Family trip</a:t>
                </a:r>
              </a:p>
            </p:txBody>
          </p:sp>
          <p:sp>
            <p:nvSpPr>
              <p:cNvPr id="25" name="TextBox 24">
                <a:extLst>
                  <a:ext uri="{FF2B5EF4-FFF2-40B4-BE49-F238E27FC236}">
                    <a16:creationId xmlns:a16="http://schemas.microsoft.com/office/drawing/2014/main" id="{AF90BACC-35A9-8140-A4F9-75EFDD1B026A}"/>
                  </a:ext>
                </a:extLst>
              </p:cNvPr>
              <p:cNvSpPr txBox="1"/>
              <p:nvPr/>
            </p:nvSpPr>
            <p:spPr>
              <a:xfrm>
                <a:off x="3755666" y="3568402"/>
                <a:ext cx="667170"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$5,000</a:t>
                </a:r>
              </a:p>
            </p:txBody>
          </p:sp>
          <p:sp>
            <p:nvSpPr>
              <p:cNvPr id="26" name="TextBox 25">
                <a:extLst>
                  <a:ext uri="{FF2B5EF4-FFF2-40B4-BE49-F238E27FC236}">
                    <a16:creationId xmlns:a16="http://schemas.microsoft.com/office/drawing/2014/main" id="{678DF96A-4B2E-264E-A47A-AE6702DA3FA0}"/>
                  </a:ext>
                </a:extLst>
              </p:cNvPr>
              <p:cNvSpPr txBox="1"/>
              <p:nvPr/>
            </p:nvSpPr>
            <p:spPr>
              <a:xfrm>
                <a:off x="5206131" y="3568402"/>
                <a:ext cx="444352"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200</a:t>
                </a:r>
              </a:p>
            </p:txBody>
          </p:sp>
        </p:grpSp>
        <p:grpSp>
          <p:nvGrpSpPr>
            <p:cNvPr id="9" name="Group 8">
              <a:extLst>
                <a:ext uri="{FF2B5EF4-FFF2-40B4-BE49-F238E27FC236}">
                  <a16:creationId xmlns:a16="http://schemas.microsoft.com/office/drawing/2014/main" id="{EF727C6A-62ED-184B-A6C8-01B60294BD68}"/>
                </a:ext>
              </a:extLst>
            </p:cNvPr>
            <p:cNvGrpSpPr/>
            <p:nvPr/>
          </p:nvGrpSpPr>
          <p:grpSpPr>
            <a:xfrm>
              <a:off x="2036956" y="3884662"/>
              <a:ext cx="3613527" cy="276999"/>
              <a:chOff x="2036956" y="3939662"/>
              <a:chExt cx="3613527" cy="276999"/>
            </a:xfrm>
          </p:grpSpPr>
          <p:sp>
            <p:nvSpPr>
              <p:cNvPr id="27" name="TextBox 26">
                <a:extLst>
                  <a:ext uri="{FF2B5EF4-FFF2-40B4-BE49-F238E27FC236}">
                    <a16:creationId xmlns:a16="http://schemas.microsoft.com/office/drawing/2014/main" id="{22FB07BA-D7A8-3C44-B1DA-3227787CA2A2}"/>
                  </a:ext>
                </a:extLst>
              </p:cNvPr>
              <p:cNvSpPr txBox="1"/>
              <p:nvPr/>
            </p:nvSpPr>
            <p:spPr>
              <a:xfrm>
                <a:off x="2036956" y="3939662"/>
                <a:ext cx="1189749" cy="276999"/>
              </a:xfrm>
              <a:prstGeom prst="rect">
                <a:avLst/>
              </a:prstGeom>
              <a:noFill/>
            </p:spPr>
            <p:txBody>
              <a:bodyPr wrap="none" rtlCol="0">
                <a:spAutoFit/>
              </a:bodyPr>
              <a:lstStyle/>
              <a:p>
                <a:pPr algn="l">
                  <a:buClr>
                    <a:schemeClr val="bg1"/>
                  </a:buClr>
                  <a:buSzPct val="85000"/>
                </a:pPr>
                <a:r>
                  <a:rPr lang="en-US" sz="1200" dirty="0"/>
                  <a:t>Home remodel</a:t>
                </a:r>
              </a:p>
            </p:txBody>
          </p:sp>
          <p:sp>
            <p:nvSpPr>
              <p:cNvPr id="28" name="TextBox 27">
                <a:extLst>
                  <a:ext uri="{FF2B5EF4-FFF2-40B4-BE49-F238E27FC236}">
                    <a16:creationId xmlns:a16="http://schemas.microsoft.com/office/drawing/2014/main" id="{20453422-F56E-674A-98E3-D3B42654AE5F}"/>
                  </a:ext>
                </a:extLst>
              </p:cNvPr>
              <p:cNvSpPr txBox="1"/>
              <p:nvPr/>
            </p:nvSpPr>
            <p:spPr>
              <a:xfrm>
                <a:off x="3755666" y="3939662"/>
                <a:ext cx="753732"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$20,000</a:t>
                </a:r>
              </a:p>
            </p:txBody>
          </p:sp>
          <p:sp>
            <p:nvSpPr>
              <p:cNvPr id="30" name="TextBox 29">
                <a:extLst>
                  <a:ext uri="{FF2B5EF4-FFF2-40B4-BE49-F238E27FC236}">
                    <a16:creationId xmlns:a16="http://schemas.microsoft.com/office/drawing/2014/main" id="{65031C49-EF05-1040-9C20-02F4CAA9ABF3}"/>
                  </a:ext>
                </a:extLst>
              </p:cNvPr>
              <p:cNvSpPr txBox="1"/>
              <p:nvPr/>
            </p:nvSpPr>
            <p:spPr>
              <a:xfrm>
                <a:off x="5206131" y="3939662"/>
                <a:ext cx="444352" cy="276999"/>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800</a:t>
                </a:r>
              </a:p>
            </p:txBody>
          </p:sp>
        </p:grpSp>
      </p:grpSp>
      <p:cxnSp>
        <p:nvCxnSpPr>
          <p:cNvPr id="33" name="Straight Connector 32">
            <a:extLst>
              <a:ext uri="{FF2B5EF4-FFF2-40B4-BE49-F238E27FC236}">
                <a16:creationId xmlns:a16="http://schemas.microsoft.com/office/drawing/2014/main" id="{F9CCD479-83EC-9644-BB97-ED20FF946131}"/>
              </a:ext>
            </a:extLst>
          </p:cNvPr>
          <p:cNvCxnSpPr>
            <a:cxnSpLocks/>
          </p:cNvCxnSpPr>
          <p:nvPr/>
        </p:nvCxnSpPr>
        <p:spPr>
          <a:xfrm>
            <a:off x="3407801" y="2495967"/>
            <a:ext cx="0" cy="4672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7449F7-5137-C149-80D1-A0F448CE3027}"/>
              </a:ext>
            </a:extLst>
          </p:cNvPr>
          <p:cNvCxnSpPr>
            <a:cxnSpLocks/>
          </p:cNvCxnSpPr>
          <p:nvPr/>
        </p:nvCxnSpPr>
        <p:spPr>
          <a:xfrm>
            <a:off x="4773672" y="2495967"/>
            <a:ext cx="0" cy="4672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475C9CE-2AC8-1A48-8E00-13DE05A86A5A}"/>
              </a:ext>
            </a:extLst>
          </p:cNvPr>
          <p:cNvGrpSpPr/>
          <p:nvPr/>
        </p:nvGrpSpPr>
        <p:grpSpPr>
          <a:xfrm>
            <a:off x="2036958" y="3178486"/>
            <a:ext cx="3956637" cy="724156"/>
            <a:chOff x="2036763" y="3178486"/>
            <a:chExt cx="4097337" cy="724156"/>
          </a:xfrm>
        </p:grpSpPr>
        <p:cxnSp>
          <p:nvCxnSpPr>
            <p:cNvPr id="39" name="Straight Connector 38">
              <a:extLst>
                <a:ext uri="{FF2B5EF4-FFF2-40B4-BE49-F238E27FC236}">
                  <a16:creationId xmlns:a16="http://schemas.microsoft.com/office/drawing/2014/main" id="{0B877ED6-A8B9-B942-AF14-7709A21E8A70}"/>
                </a:ext>
              </a:extLst>
            </p:cNvPr>
            <p:cNvCxnSpPr>
              <a:cxnSpLocks/>
            </p:cNvCxnSpPr>
            <p:nvPr/>
          </p:nvCxnSpPr>
          <p:spPr>
            <a:xfrm>
              <a:off x="2036763" y="3178486"/>
              <a:ext cx="409733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35FF39-5574-3B4D-9BAE-830DEA7494DA}"/>
                </a:ext>
              </a:extLst>
            </p:cNvPr>
            <p:cNvCxnSpPr>
              <a:cxnSpLocks/>
            </p:cNvCxnSpPr>
            <p:nvPr/>
          </p:nvCxnSpPr>
          <p:spPr>
            <a:xfrm>
              <a:off x="2036763" y="3540564"/>
              <a:ext cx="409733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03137ED-05F5-5A46-B7F0-7AF3AF9CED53}"/>
                </a:ext>
              </a:extLst>
            </p:cNvPr>
            <p:cNvCxnSpPr>
              <a:cxnSpLocks/>
            </p:cNvCxnSpPr>
            <p:nvPr/>
          </p:nvCxnSpPr>
          <p:spPr>
            <a:xfrm>
              <a:off x="2036763" y="3902642"/>
              <a:ext cx="4097337" cy="0"/>
            </a:xfrm>
            <a:prstGeom prst="line">
              <a:avLst/>
            </a:prstGeom>
            <a:ln w="63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889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ACE4-411A-4590-A8D6-4187AF840E6B}"/>
              </a:ext>
            </a:extLst>
          </p:cNvPr>
          <p:cNvSpPr>
            <a:spLocks noGrp="1"/>
          </p:cNvSpPr>
          <p:nvPr>
            <p:ph type="title"/>
          </p:nvPr>
        </p:nvSpPr>
        <p:spPr/>
        <p:txBody>
          <a:bodyPr lIns="68580" tIns="34290" rIns="68580" bIns="34290" anchor="t"/>
          <a:lstStyle/>
          <a:p>
            <a:r>
              <a:rPr lang="en-US" dirty="0">
                <a:latin typeface="Impact"/>
              </a:rPr>
              <a:t>5 BUDGETING takeaways</a:t>
            </a:r>
            <a:endParaRPr lang="en-US" dirty="0"/>
          </a:p>
        </p:txBody>
      </p:sp>
      <p:sp>
        <p:nvSpPr>
          <p:cNvPr id="3" name="Slide Number Placeholder 2">
            <a:extLst>
              <a:ext uri="{FF2B5EF4-FFF2-40B4-BE49-F238E27FC236}">
                <a16:creationId xmlns:a16="http://schemas.microsoft.com/office/drawing/2014/main" id="{B017E247-FC48-E947-AAD0-8D865C24E163}"/>
              </a:ext>
            </a:extLst>
          </p:cNvPr>
          <p:cNvSpPr>
            <a:spLocks noGrp="1"/>
          </p:cNvSpPr>
          <p:nvPr>
            <p:ph type="sldNum" sz="quarter" idx="10"/>
          </p:nvPr>
        </p:nvSpPr>
        <p:spPr/>
        <p:txBody>
          <a:bodyPr/>
          <a:lstStyle/>
          <a:p>
            <a:fld id="{B860EA5E-C501-EE46-95BA-D6951046621D}" type="slidenum">
              <a:rPr lang="en-US" smtClean="0"/>
              <a:t>18</a:t>
            </a:fld>
            <a:endParaRPr lang="en-US" dirty="0"/>
          </a:p>
        </p:txBody>
      </p:sp>
      <p:sp>
        <p:nvSpPr>
          <p:cNvPr id="4" name="TextBox 3">
            <a:extLst>
              <a:ext uri="{FF2B5EF4-FFF2-40B4-BE49-F238E27FC236}">
                <a16:creationId xmlns:a16="http://schemas.microsoft.com/office/drawing/2014/main" id="{4A7A0ABE-FB2C-4195-9959-9EF3713E9464}"/>
              </a:ext>
            </a:extLst>
          </p:cNvPr>
          <p:cNvSpPr txBox="1"/>
          <p:nvPr/>
        </p:nvSpPr>
        <p:spPr>
          <a:xfrm>
            <a:off x="472601" y="1482189"/>
            <a:ext cx="2627591" cy="1852721"/>
          </a:xfrm>
          <a:prstGeom prst="rect">
            <a:avLst/>
          </a:prstGeom>
          <a:noFill/>
        </p:spPr>
        <p:txBody>
          <a:bodyPr wrap="square" lIns="0" tIns="0" rIns="0" bIns="0" rtlCol="0" anchor="t">
            <a:noAutofit/>
          </a:bodyPr>
          <a:lstStyle/>
          <a:p>
            <a:pPr marL="228600" indent="-228600" defTabSz="685800">
              <a:spcBef>
                <a:spcPts val="800"/>
              </a:spcBef>
              <a:buFont typeface="+mj-lt"/>
              <a:buAutoNum type="arabicPeriod"/>
              <a:defRPr/>
            </a:pPr>
            <a:r>
              <a:rPr lang="en-US" sz="1400" dirty="0">
                <a:solidFill>
                  <a:srgbClr val="40474B"/>
                </a:solidFill>
                <a:latin typeface="Arial" panose="020B0604020202020204"/>
                <a:cs typeface="Arial"/>
              </a:rPr>
              <a:t>Put the numbers on paper</a:t>
            </a:r>
          </a:p>
          <a:p>
            <a:pPr marL="228600" indent="-228600" defTabSz="685800">
              <a:spcBef>
                <a:spcPts val="800"/>
              </a:spcBef>
              <a:buFont typeface="+mj-lt"/>
              <a:buAutoNum type="arabicPeriod"/>
              <a:defRPr/>
            </a:pPr>
            <a:r>
              <a:rPr lang="en-US" sz="1400" dirty="0">
                <a:solidFill>
                  <a:srgbClr val="40474B"/>
                </a:solidFill>
                <a:latin typeface="Arial" panose="020B0604020202020204"/>
                <a:cs typeface="Arial"/>
              </a:rPr>
              <a:t>Test different methods (apps, separate accounts, envelopes</a:t>
            </a:r>
          </a:p>
          <a:p>
            <a:pPr marL="228600" indent="-228600" defTabSz="685800">
              <a:spcBef>
                <a:spcPts val="800"/>
              </a:spcBef>
              <a:buFont typeface="+mj-lt"/>
              <a:buAutoNum type="arabicPeriod"/>
              <a:defRPr/>
            </a:pPr>
            <a:r>
              <a:rPr lang="en-US" sz="1400" dirty="0">
                <a:solidFill>
                  <a:srgbClr val="40474B"/>
                </a:solidFill>
                <a:latin typeface="Arial" panose="020B0604020202020204"/>
                <a:cs typeface="Arial"/>
              </a:rPr>
              <a:t>Save first, then spend</a:t>
            </a:r>
          </a:p>
          <a:p>
            <a:pPr marL="228600" indent="-228600" defTabSz="685800">
              <a:spcBef>
                <a:spcPts val="800"/>
              </a:spcBef>
              <a:buFont typeface="+mj-lt"/>
              <a:buAutoNum type="arabicPeriod"/>
              <a:defRPr/>
            </a:pPr>
            <a:r>
              <a:rPr lang="en-US" sz="1400" dirty="0">
                <a:solidFill>
                  <a:srgbClr val="40474B"/>
                </a:solidFill>
                <a:latin typeface="Arial" panose="020B0604020202020204"/>
                <a:cs typeface="Arial"/>
              </a:rPr>
              <a:t>Leave room for fun stuff</a:t>
            </a:r>
          </a:p>
          <a:p>
            <a:pPr marL="228600" indent="-228600" defTabSz="685800">
              <a:spcBef>
                <a:spcPts val="800"/>
              </a:spcBef>
              <a:buFont typeface="+mj-lt"/>
              <a:buAutoNum type="arabicPeriod"/>
              <a:defRPr/>
            </a:pPr>
            <a:r>
              <a:rPr lang="en-US" sz="1400" dirty="0">
                <a:solidFill>
                  <a:srgbClr val="40474B"/>
                </a:solidFill>
                <a:latin typeface="Arial" panose="020B0604020202020204"/>
                <a:cs typeface="Arial"/>
              </a:rPr>
              <a:t>Review and make adjustments each month</a:t>
            </a:r>
          </a:p>
        </p:txBody>
      </p:sp>
      <p:grpSp>
        <p:nvGrpSpPr>
          <p:cNvPr id="11" name="Group 10">
            <a:extLst>
              <a:ext uri="{FF2B5EF4-FFF2-40B4-BE49-F238E27FC236}">
                <a16:creationId xmlns:a16="http://schemas.microsoft.com/office/drawing/2014/main" id="{0F02E986-0571-B14D-885B-F34B5A26AB79}"/>
              </a:ext>
            </a:extLst>
          </p:cNvPr>
          <p:cNvGrpSpPr/>
          <p:nvPr/>
        </p:nvGrpSpPr>
        <p:grpSpPr>
          <a:xfrm>
            <a:off x="3831341" y="840852"/>
            <a:ext cx="3250104" cy="4302648"/>
            <a:chOff x="3906967" y="729595"/>
            <a:chExt cx="3483859" cy="4612104"/>
          </a:xfrm>
        </p:grpSpPr>
        <p:grpSp>
          <p:nvGrpSpPr>
            <p:cNvPr id="7" name="Group 6">
              <a:extLst>
                <a:ext uri="{FF2B5EF4-FFF2-40B4-BE49-F238E27FC236}">
                  <a16:creationId xmlns:a16="http://schemas.microsoft.com/office/drawing/2014/main" id="{B043C617-4F64-544A-A5FD-D9DE1EBB7DF3}"/>
                </a:ext>
              </a:extLst>
            </p:cNvPr>
            <p:cNvGrpSpPr/>
            <p:nvPr/>
          </p:nvGrpSpPr>
          <p:grpSpPr>
            <a:xfrm>
              <a:off x="3906967" y="729595"/>
              <a:ext cx="3483859" cy="4612104"/>
              <a:chOff x="866856" y="1022248"/>
              <a:chExt cx="2166811" cy="2645635"/>
            </a:xfrm>
          </p:grpSpPr>
          <p:sp>
            <p:nvSpPr>
              <p:cNvPr id="9" name="Rectangle 95">
                <a:extLst>
                  <a:ext uri="{FF2B5EF4-FFF2-40B4-BE49-F238E27FC236}">
                    <a16:creationId xmlns:a16="http://schemas.microsoft.com/office/drawing/2014/main" id="{433CFD7C-9904-254B-AB70-199A5B1D6B33}"/>
                  </a:ext>
                </a:extLst>
              </p:cNvPr>
              <p:cNvSpPr/>
              <p:nvPr/>
            </p:nvSpPr>
            <p:spPr>
              <a:xfrm>
                <a:off x="866856" y="1022248"/>
                <a:ext cx="2166811" cy="2645635"/>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10" name="Rectangle 9">
                <a:extLst>
                  <a:ext uri="{FF2B5EF4-FFF2-40B4-BE49-F238E27FC236}">
                    <a16:creationId xmlns:a16="http://schemas.microsoft.com/office/drawing/2014/main" id="{EA36524A-7D7D-2D4B-9FEB-EB975F7B377F}"/>
                  </a:ext>
                </a:extLst>
              </p:cNvPr>
              <p:cNvSpPr/>
              <p:nvPr/>
            </p:nvSpPr>
            <p:spPr>
              <a:xfrm>
                <a:off x="958957" y="1099372"/>
                <a:ext cx="1961503" cy="2356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pic>
          <p:nvPicPr>
            <p:cNvPr id="5" name="Picture 4">
              <a:extLst>
                <a:ext uri="{FF2B5EF4-FFF2-40B4-BE49-F238E27FC236}">
                  <a16:creationId xmlns:a16="http://schemas.microsoft.com/office/drawing/2014/main" id="{2F3264B8-D0BD-44FF-B902-815C614FB70A}"/>
                </a:ext>
              </a:extLst>
            </p:cNvPr>
            <p:cNvPicPr>
              <a:picLocks noChangeAspect="1"/>
            </p:cNvPicPr>
            <p:nvPr/>
          </p:nvPicPr>
          <p:blipFill>
            <a:blip r:embed="rId3"/>
            <a:stretch>
              <a:fillRect/>
            </a:stretch>
          </p:blipFill>
          <p:spPr>
            <a:xfrm>
              <a:off x="4082719" y="890051"/>
              <a:ext cx="3103313" cy="4011269"/>
            </a:xfrm>
            <a:prstGeom prst="rect">
              <a:avLst/>
            </a:prstGeom>
            <a:ln>
              <a:noFill/>
            </a:ln>
          </p:spPr>
        </p:pic>
      </p:grpSp>
    </p:spTree>
    <p:extLst>
      <p:ext uri="{BB962C8B-B14F-4D97-AF65-F5344CB8AC3E}">
        <p14:creationId xmlns:p14="http://schemas.microsoft.com/office/powerpoint/2010/main" val="11394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txBox="1">
            <a:spLocks/>
          </p:cNvSpPr>
          <p:nvPr/>
        </p:nvSpPr>
        <p:spPr>
          <a:xfrm>
            <a:off x="8728635" y="4842778"/>
            <a:ext cx="364393" cy="273844"/>
          </a:xfrm>
          <a:prstGeom prst="rect">
            <a:avLst/>
          </a:prstGeom>
        </p:spPr>
        <p:txBody>
          <a:bodyPr/>
          <a:lstStyle>
            <a:defPPr>
              <a:defRPr lang="en-US"/>
            </a:defPPr>
            <a:lvl1pPr marL="0" algn="l" defTabSz="457200" rtl="0" eaLnBrk="1" latinLnBrk="0" hangingPunct="1">
              <a:defRPr sz="899"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tx1"/>
                </a:solidFill>
              </a:rPr>
              <a:pPr/>
              <a:t>19</a:t>
            </a:fld>
            <a:endParaRPr lang="en-US" dirty="0">
              <a:solidFill>
                <a:schemeClr val="tx1"/>
              </a:solidFill>
            </a:endParaRPr>
          </a:p>
        </p:txBody>
      </p:sp>
      <p:sp>
        <p:nvSpPr>
          <p:cNvPr id="43" name="TextBox 42">
            <a:extLst>
              <a:ext uri="{FF2B5EF4-FFF2-40B4-BE49-F238E27FC236}">
                <a16:creationId xmlns:a16="http://schemas.microsoft.com/office/drawing/2014/main" id="{AA10D7FC-D1CB-1648-9A38-E9E218C1F4A4}"/>
              </a:ext>
            </a:extLst>
          </p:cNvPr>
          <p:cNvSpPr txBox="1"/>
          <p:nvPr/>
        </p:nvSpPr>
        <p:spPr>
          <a:xfrm>
            <a:off x="5703709" y="2925311"/>
            <a:ext cx="2684154" cy="855395"/>
          </a:xfrm>
          <a:prstGeom prst="rect">
            <a:avLst/>
          </a:prstGeom>
          <a:noFill/>
        </p:spPr>
        <p:txBody>
          <a:bodyPr wrap="square" lIns="0" tIns="0" rIns="0" bIns="0" rtlCol="0">
            <a:noAutofit/>
          </a:bodyPr>
          <a:lstStyle/>
          <a:p>
            <a:pPr marL="95250" indent="-95250"/>
            <a:r>
              <a:rPr lang="en-US" sz="1400" b="1" dirty="0">
                <a:solidFill>
                  <a:schemeClr val="accent2"/>
                </a:solidFill>
                <a:latin typeface="Georgia Pro" panose="02040502050405020303" pitchFamily="18" charset="0"/>
                <a:cs typeface="Arial"/>
              </a:rPr>
              <a:t>“My credit card company says I have an outstanding balance. I’m flattered.”</a:t>
            </a:r>
            <a:endParaRPr lang="en-US" sz="1200" b="1" dirty="0">
              <a:solidFill>
                <a:schemeClr val="accent2"/>
              </a:solidFill>
              <a:latin typeface="Georgia Pro" panose="02040502050405020303" pitchFamily="18" charset="0"/>
              <a:cs typeface="Arial"/>
            </a:endParaRPr>
          </a:p>
          <a:p>
            <a:endParaRPr lang="en-US" sz="3200" dirty="0">
              <a:solidFill>
                <a:schemeClr val="accent2"/>
              </a:solidFill>
              <a:latin typeface="Impact" panose="020B0806030902050204" pitchFamily="34" charset="0"/>
              <a:cs typeface="Arial"/>
            </a:endParaRPr>
          </a:p>
        </p:txBody>
      </p:sp>
      <p:sp>
        <p:nvSpPr>
          <p:cNvPr id="3" name="Title 2">
            <a:extLst>
              <a:ext uri="{FF2B5EF4-FFF2-40B4-BE49-F238E27FC236}">
                <a16:creationId xmlns:a16="http://schemas.microsoft.com/office/drawing/2014/main" id="{F262F5FA-3BF5-8344-B097-28A83A8F9685}"/>
              </a:ext>
            </a:extLst>
          </p:cNvPr>
          <p:cNvSpPr>
            <a:spLocks noGrp="1"/>
          </p:cNvSpPr>
          <p:nvPr>
            <p:ph type="title"/>
          </p:nvPr>
        </p:nvSpPr>
        <p:spPr/>
        <p:txBody>
          <a:bodyPr/>
          <a:lstStyle/>
          <a:p>
            <a:r>
              <a:rPr lang="en-US" dirty="0"/>
              <a:t>credit</a:t>
            </a:r>
          </a:p>
        </p:txBody>
      </p:sp>
      <p:pic>
        <p:nvPicPr>
          <p:cNvPr id="8" name="Picture 7">
            <a:extLst>
              <a:ext uri="{FF2B5EF4-FFF2-40B4-BE49-F238E27FC236}">
                <a16:creationId xmlns:a16="http://schemas.microsoft.com/office/drawing/2014/main" id="{917508E3-166A-2941-B096-95C0F70218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019320"/>
            <a:ext cx="5445149" cy="3124179"/>
          </a:xfrm>
          <a:custGeom>
            <a:avLst/>
            <a:gdLst>
              <a:gd name="connsiteX0" fmla="*/ 5844185 w 5844185"/>
              <a:gd name="connsiteY0" fmla="*/ 0 h 3353128"/>
              <a:gd name="connsiteX1" fmla="*/ 4695484 w 5844185"/>
              <a:gd name="connsiteY1" fmla="*/ 3353128 h 3353128"/>
              <a:gd name="connsiteX2" fmla="*/ 0 w 5844185"/>
              <a:gd name="connsiteY2" fmla="*/ 3352123 h 3353128"/>
              <a:gd name="connsiteX3" fmla="*/ 0 w 5844185"/>
              <a:gd name="connsiteY3" fmla="*/ 1006 h 3353128"/>
              <a:gd name="connsiteX4" fmla="*/ 5844185 w 5844185"/>
              <a:gd name="connsiteY4" fmla="*/ 0 h 335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4185" h="3353128">
                <a:moveTo>
                  <a:pt x="5844185" y="0"/>
                </a:moveTo>
                <a:lnTo>
                  <a:pt x="4695484" y="3353128"/>
                </a:lnTo>
                <a:lnTo>
                  <a:pt x="0" y="3352123"/>
                </a:lnTo>
                <a:lnTo>
                  <a:pt x="0" y="1006"/>
                </a:lnTo>
                <a:cubicBezTo>
                  <a:pt x="1948226" y="670"/>
                  <a:pt x="3895960" y="336"/>
                  <a:pt x="5844185" y="0"/>
                </a:cubicBezTo>
                <a:close/>
              </a:path>
            </a:pathLst>
          </a:custGeom>
        </p:spPr>
      </p:pic>
      <p:sp>
        <p:nvSpPr>
          <p:cNvPr id="9" name="TextBox 8">
            <a:extLst>
              <a:ext uri="{FF2B5EF4-FFF2-40B4-BE49-F238E27FC236}">
                <a16:creationId xmlns:a16="http://schemas.microsoft.com/office/drawing/2014/main" id="{28615C8B-21EF-5D45-AFC3-4F4F2ED678B3}"/>
              </a:ext>
            </a:extLst>
          </p:cNvPr>
          <p:cNvSpPr txBox="1"/>
          <p:nvPr/>
        </p:nvSpPr>
        <p:spPr>
          <a:xfrm>
            <a:off x="5718806" y="3738470"/>
            <a:ext cx="2931529" cy="312013"/>
          </a:xfrm>
          <a:prstGeom prst="rect">
            <a:avLst/>
          </a:prstGeom>
          <a:noFill/>
        </p:spPr>
        <p:txBody>
          <a:bodyPr wrap="square" lIns="0" tIns="0" rIns="0" bIns="0" rtlCol="0">
            <a:noAutofit/>
          </a:bodyPr>
          <a:lstStyle/>
          <a:p>
            <a:r>
              <a:rPr lang="en-US" sz="1400" dirty="0">
                <a:solidFill>
                  <a:schemeClr val="accent2"/>
                </a:solidFill>
                <a:cs typeface="Arial"/>
              </a:rPr>
              <a:t>	— Demetri Martin, comedian</a:t>
            </a:r>
          </a:p>
        </p:txBody>
      </p:sp>
    </p:spTree>
    <p:extLst>
      <p:ext uri="{BB962C8B-B14F-4D97-AF65-F5344CB8AC3E}">
        <p14:creationId xmlns:p14="http://schemas.microsoft.com/office/powerpoint/2010/main" val="259425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81C276-CF40-564F-B5CA-0ABCEFB52201}"/>
              </a:ext>
            </a:extLst>
          </p:cNvPr>
          <p:cNvSpPr txBox="1"/>
          <p:nvPr/>
        </p:nvSpPr>
        <p:spPr>
          <a:xfrm>
            <a:off x="5741729" y="3011995"/>
            <a:ext cx="914400" cy="271220"/>
          </a:xfrm>
          <a:prstGeom prst="rect">
            <a:avLst/>
          </a:prstGeom>
          <a:noFill/>
        </p:spPr>
        <p:txBody>
          <a:bodyPr wrap="none" lIns="0" tIns="0" rIns="0" bIns="0" rtlCol="0">
            <a:noAutofit/>
          </a:bodyPr>
          <a:lstStyle/>
          <a:p>
            <a:r>
              <a:rPr lang="en-US" sz="1600" dirty="0">
                <a:solidFill>
                  <a:schemeClr val="bg2"/>
                </a:solidFill>
                <a:latin typeface="Arial"/>
                <a:cs typeface="Arial"/>
              </a:rPr>
              <a:t>– Warren Buffett</a:t>
            </a:r>
          </a:p>
        </p:txBody>
      </p:sp>
      <p:grpSp>
        <p:nvGrpSpPr>
          <p:cNvPr id="15" name="Group 14">
            <a:extLst>
              <a:ext uri="{FF2B5EF4-FFF2-40B4-BE49-F238E27FC236}">
                <a16:creationId xmlns:a16="http://schemas.microsoft.com/office/drawing/2014/main" id="{9872EF60-F26F-7744-9CE5-E3AD86C04A3B}"/>
              </a:ext>
            </a:extLst>
          </p:cNvPr>
          <p:cNvGrpSpPr/>
          <p:nvPr/>
        </p:nvGrpSpPr>
        <p:grpSpPr>
          <a:xfrm>
            <a:off x="836174" y="1690934"/>
            <a:ext cx="765908" cy="601600"/>
            <a:chOff x="740564" y="2806703"/>
            <a:chExt cx="765908" cy="601600"/>
          </a:xfrm>
          <a:solidFill>
            <a:srgbClr val="C2DEE2"/>
          </a:solidFill>
        </p:grpSpPr>
        <p:sp>
          <p:nvSpPr>
            <p:cNvPr id="14" name="Freeform 13">
              <a:extLst>
                <a:ext uri="{FF2B5EF4-FFF2-40B4-BE49-F238E27FC236}">
                  <a16:creationId xmlns:a16="http://schemas.microsoft.com/office/drawing/2014/main" id="{FB8B3535-69E8-9541-A4C4-FF6575356626}"/>
                </a:ext>
              </a:extLst>
            </p:cNvPr>
            <p:cNvSpPr/>
            <p:nvPr/>
          </p:nvSpPr>
          <p:spPr>
            <a:xfrm>
              <a:off x="740564" y="2806703"/>
              <a:ext cx="343160" cy="601600"/>
            </a:xfrm>
            <a:custGeom>
              <a:avLst/>
              <a:gdLst/>
              <a:ahLst/>
              <a:cxnLst/>
              <a:rect l="l" t="t" r="r" b="b"/>
              <a:pathLst>
                <a:path w="343160" h="601600">
                  <a:moveTo>
                    <a:pt x="296093" y="0"/>
                  </a:moveTo>
                  <a:lnTo>
                    <a:pt x="334603" y="61615"/>
                  </a:lnTo>
                  <a:cubicBezTo>
                    <a:pt x="199963" y="124941"/>
                    <a:pt x="128079" y="211373"/>
                    <a:pt x="118951" y="320910"/>
                  </a:cubicBezTo>
                  <a:lnTo>
                    <a:pt x="166018" y="320910"/>
                  </a:lnTo>
                  <a:cubicBezTo>
                    <a:pt x="284113" y="320910"/>
                    <a:pt x="343160" y="368833"/>
                    <a:pt x="343160" y="464678"/>
                  </a:cubicBezTo>
                  <a:cubicBezTo>
                    <a:pt x="343160" y="501191"/>
                    <a:pt x="328755" y="533139"/>
                    <a:pt x="299944" y="560524"/>
                  </a:cubicBezTo>
                  <a:cubicBezTo>
                    <a:pt x="271134" y="587908"/>
                    <a:pt x="235905" y="601600"/>
                    <a:pt x="194258" y="601600"/>
                  </a:cubicBezTo>
                  <a:cubicBezTo>
                    <a:pt x="133213" y="601600"/>
                    <a:pt x="85576" y="581347"/>
                    <a:pt x="51346" y="540841"/>
                  </a:cubicBezTo>
                  <a:cubicBezTo>
                    <a:pt x="17115" y="500335"/>
                    <a:pt x="0" y="441573"/>
                    <a:pt x="0" y="364554"/>
                  </a:cubicBezTo>
                  <a:cubicBezTo>
                    <a:pt x="0" y="297805"/>
                    <a:pt x="27527" y="230200"/>
                    <a:pt x="82581" y="161739"/>
                  </a:cubicBezTo>
                  <a:cubicBezTo>
                    <a:pt x="137635" y="93278"/>
                    <a:pt x="208806" y="39365"/>
                    <a:pt x="29609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486FD8EF-BE30-F846-B152-36799BE4C08B}"/>
                </a:ext>
              </a:extLst>
            </p:cNvPr>
            <p:cNvSpPr/>
            <p:nvPr/>
          </p:nvSpPr>
          <p:spPr>
            <a:xfrm>
              <a:off x="1162455" y="2806703"/>
              <a:ext cx="344017" cy="601600"/>
            </a:xfrm>
            <a:custGeom>
              <a:avLst/>
              <a:gdLst/>
              <a:ahLst/>
              <a:cxnLst/>
              <a:rect l="l" t="t" r="r" b="b"/>
              <a:pathLst>
                <a:path w="344017" h="601600">
                  <a:moveTo>
                    <a:pt x="296094" y="0"/>
                  </a:moveTo>
                  <a:lnTo>
                    <a:pt x="332892" y="61615"/>
                  </a:lnTo>
                  <a:cubicBezTo>
                    <a:pt x="200534" y="125512"/>
                    <a:pt x="129506" y="211944"/>
                    <a:pt x="119807" y="320910"/>
                  </a:cubicBezTo>
                  <a:lnTo>
                    <a:pt x="166874" y="320910"/>
                  </a:lnTo>
                  <a:cubicBezTo>
                    <a:pt x="284969" y="320910"/>
                    <a:pt x="344017" y="368833"/>
                    <a:pt x="344017" y="464678"/>
                  </a:cubicBezTo>
                  <a:cubicBezTo>
                    <a:pt x="344017" y="500620"/>
                    <a:pt x="329326" y="532426"/>
                    <a:pt x="299945" y="560096"/>
                  </a:cubicBezTo>
                  <a:cubicBezTo>
                    <a:pt x="270564" y="587765"/>
                    <a:pt x="235620" y="601600"/>
                    <a:pt x="195114" y="601600"/>
                  </a:cubicBezTo>
                  <a:cubicBezTo>
                    <a:pt x="133499" y="601600"/>
                    <a:pt x="85577" y="580919"/>
                    <a:pt x="51346" y="539558"/>
                  </a:cubicBezTo>
                  <a:cubicBezTo>
                    <a:pt x="17116" y="498196"/>
                    <a:pt x="0" y="439861"/>
                    <a:pt x="0" y="364554"/>
                  </a:cubicBezTo>
                  <a:cubicBezTo>
                    <a:pt x="0" y="298375"/>
                    <a:pt x="27813" y="230770"/>
                    <a:pt x="83437" y="161739"/>
                  </a:cubicBezTo>
                  <a:cubicBezTo>
                    <a:pt x="139062" y="92707"/>
                    <a:pt x="209947" y="38794"/>
                    <a:pt x="2960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1" name="TextBox 10">
            <a:extLst>
              <a:ext uri="{FF2B5EF4-FFF2-40B4-BE49-F238E27FC236}">
                <a16:creationId xmlns:a16="http://schemas.microsoft.com/office/drawing/2014/main" id="{1749FA69-E852-C247-AA58-F2240F16907F}"/>
              </a:ext>
            </a:extLst>
          </p:cNvPr>
          <p:cNvSpPr txBox="1"/>
          <p:nvPr/>
        </p:nvSpPr>
        <p:spPr>
          <a:xfrm>
            <a:off x="1657837" y="2029834"/>
            <a:ext cx="6133613" cy="870366"/>
          </a:xfrm>
          <a:prstGeom prst="rect">
            <a:avLst/>
          </a:prstGeom>
          <a:noFill/>
        </p:spPr>
        <p:txBody>
          <a:bodyPr wrap="square">
            <a:spAutoFit/>
          </a:bodyPr>
          <a:lstStyle/>
          <a:p>
            <a:pPr marL="6350" indent="-6350" algn="l">
              <a:lnSpc>
                <a:spcPts val="3100"/>
              </a:lnSpc>
            </a:pPr>
            <a:r>
              <a:rPr lang="en-US" sz="2200" b="1" i="0" dirty="0">
                <a:solidFill>
                  <a:schemeClr val="bg2"/>
                </a:solidFill>
                <a:effectLst/>
                <a:latin typeface="Georgia Pro" panose="02040502050405020303" pitchFamily="18" charset="0"/>
              </a:rPr>
              <a:t>Do not save what is left after spending, but spend what is left after saving.”</a:t>
            </a:r>
          </a:p>
        </p:txBody>
      </p:sp>
    </p:spTree>
    <p:extLst>
      <p:ext uri="{BB962C8B-B14F-4D97-AF65-F5344CB8AC3E}">
        <p14:creationId xmlns:p14="http://schemas.microsoft.com/office/powerpoint/2010/main" val="247606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solidFill>
                  <a:schemeClr val="tx1"/>
                </a:solidFill>
              </a:rPr>
              <a:pPr/>
              <a:t>20</a:t>
            </a:fld>
            <a:endParaRPr lang="en-US" dirty="0">
              <a:solidFill>
                <a:schemeClr val="tx1"/>
              </a:solidFill>
            </a:endParaRPr>
          </a:p>
        </p:txBody>
      </p:sp>
      <p:sp>
        <p:nvSpPr>
          <p:cNvPr id="2" name="Title 1">
            <a:extLst>
              <a:ext uri="{FF2B5EF4-FFF2-40B4-BE49-F238E27FC236}">
                <a16:creationId xmlns:a16="http://schemas.microsoft.com/office/drawing/2014/main" id="{AD3664C3-1EA3-FF42-8EDD-FA1DF8AADAA6}"/>
              </a:ext>
            </a:extLst>
          </p:cNvPr>
          <p:cNvSpPr>
            <a:spLocks noGrp="1"/>
          </p:cNvSpPr>
          <p:nvPr>
            <p:ph type="title"/>
          </p:nvPr>
        </p:nvSpPr>
        <p:spPr>
          <a:xfrm>
            <a:off x="4455122" y="1487126"/>
            <a:ext cx="3214408" cy="320913"/>
          </a:xfrm>
        </p:spPr>
        <p:txBody>
          <a:bodyPr/>
          <a:lstStyle/>
          <a:p>
            <a:r>
              <a:rPr lang="en-US" dirty="0"/>
              <a:t>credit</a:t>
            </a:r>
          </a:p>
        </p:txBody>
      </p:sp>
      <p:sp>
        <p:nvSpPr>
          <p:cNvPr id="15" name="Content Placeholder 12"/>
          <p:cNvSpPr>
            <a:spLocks noGrp="1"/>
          </p:cNvSpPr>
          <p:nvPr>
            <p:ph idx="4294967295"/>
          </p:nvPr>
        </p:nvSpPr>
        <p:spPr>
          <a:xfrm>
            <a:off x="4455121" y="1957563"/>
            <a:ext cx="4200741" cy="2057548"/>
          </a:xfrm>
          <a:prstGeom prst="rect">
            <a:avLst/>
          </a:prstGeom>
        </p:spPr>
        <p:txBody>
          <a:bodyPr/>
          <a:lstStyle/>
          <a:p>
            <a:pPr marL="6350" lvl="1" indent="0">
              <a:spcAft>
                <a:spcPts val="600"/>
              </a:spcAft>
              <a:buNone/>
            </a:pPr>
            <a:r>
              <a:rPr lang="en-US" sz="1200" b="1" cap="all" dirty="0">
                <a:solidFill>
                  <a:schemeClr val="accent1"/>
                </a:solidFill>
              </a:rPr>
              <a:t>What is it?</a:t>
            </a:r>
            <a:endParaRPr lang="en-US" sz="1200" cap="all" dirty="0">
              <a:solidFill>
                <a:schemeClr val="accent1"/>
              </a:solidFill>
            </a:endParaRPr>
          </a:p>
          <a:p>
            <a:pPr marL="171450" lvl="1" indent="-165100">
              <a:buSzPct val="85000"/>
            </a:pPr>
            <a:r>
              <a:rPr lang="en-US" sz="1200" dirty="0"/>
              <a:t>Your purchasing power </a:t>
            </a:r>
          </a:p>
          <a:p>
            <a:pPr marL="133230" lvl="1" indent="0">
              <a:buNone/>
            </a:pPr>
            <a:endParaRPr lang="en-US" sz="1200" b="1" cap="all" dirty="0">
              <a:solidFill>
                <a:schemeClr val="accent2"/>
              </a:solidFill>
            </a:endParaRPr>
          </a:p>
          <a:p>
            <a:pPr marL="6350" lvl="1" indent="0">
              <a:buNone/>
            </a:pPr>
            <a:r>
              <a:rPr lang="en-US" sz="1200" b="1" cap="all" dirty="0">
                <a:solidFill>
                  <a:schemeClr val="accent1"/>
                </a:solidFill>
              </a:rPr>
              <a:t>Why does it matter? </a:t>
            </a:r>
            <a:endParaRPr lang="en-US" sz="1200" cap="all" dirty="0">
              <a:solidFill>
                <a:schemeClr val="accent1"/>
              </a:solidFill>
            </a:endParaRPr>
          </a:p>
          <a:p>
            <a:pPr marL="171450" lvl="2" indent="-165100">
              <a:spcBef>
                <a:spcPts val="700"/>
              </a:spcBef>
              <a:buSzPct val="85000"/>
              <a:buFont typeface="Arial"/>
              <a:buChar char="•"/>
            </a:pPr>
            <a:r>
              <a:rPr lang="en-US" sz="1200" dirty="0">
                <a:solidFill>
                  <a:schemeClr val="tx1"/>
                </a:solidFill>
              </a:rPr>
              <a:t>Impacts your ability to buy goods or services </a:t>
            </a:r>
          </a:p>
          <a:p>
            <a:pPr marL="171450" lvl="2" indent="-165100">
              <a:spcBef>
                <a:spcPts val="700"/>
              </a:spcBef>
              <a:buSzPct val="85000"/>
              <a:buFont typeface="Arial"/>
              <a:buChar char="•"/>
            </a:pPr>
            <a:r>
              <a:rPr lang="en-US" sz="1200" dirty="0">
                <a:solidFill>
                  <a:schemeClr val="tx1"/>
                </a:solidFill>
              </a:rPr>
              <a:t>Impacts your ability to get a loan</a:t>
            </a:r>
          </a:p>
          <a:p>
            <a:pPr marL="171450" lvl="2" indent="-165100">
              <a:spcBef>
                <a:spcPts val="700"/>
              </a:spcBef>
              <a:buSzPct val="85000"/>
              <a:buFont typeface="Arial"/>
              <a:buChar char="•"/>
            </a:pPr>
            <a:r>
              <a:rPr lang="en-US" sz="1200" dirty="0">
                <a:solidFill>
                  <a:schemeClr val="tx1"/>
                </a:solidFill>
              </a:rPr>
              <a:t>Employment and insurance decisions </a:t>
            </a:r>
          </a:p>
          <a:p>
            <a:pPr lvl="2">
              <a:buFont typeface="Arial"/>
              <a:buChar char="•"/>
            </a:pPr>
            <a:endParaRPr lang="en-US" sz="1200" dirty="0">
              <a:solidFill>
                <a:schemeClr val="tx1"/>
              </a:solidFill>
            </a:endParaRPr>
          </a:p>
        </p:txBody>
      </p:sp>
      <p:pic>
        <p:nvPicPr>
          <p:cNvPr id="8" name="Picture 7">
            <a:extLst>
              <a:ext uri="{FF2B5EF4-FFF2-40B4-BE49-F238E27FC236}">
                <a16:creationId xmlns:a16="http://schemas.microsoft.com/office/drawing/2014/main" id="{539F675E-D692-B240-BFB3-0E98982825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7494"/>
            <a:ext cx="4655866" cy="5158563"/>
          </a:xfrm>
          <a:custGeom>
            <a:avLst/>
            <a:gdLst>
              <a:gd name="connsiteX0" fmla="*/ 3754991 w 4655866"/>
              <a:gd name="connsiteY0" fmla="*/ 0 h 5158563"/>
              <a:gd name="connsiteX1" fmla="*/ 0 w 4655866"/>
              <a:gd name="connsiteY1" fmla="*/ 8118 h 5158563"/>
              <a:gd name="connsiteX2" fmla="*/ 1540788 w 4655866"/>
              <a:gd name="connsiteY2" fmla="*/ 4065827 h 5158563"/>
              <a:gd name="connsiteX3" fmla="*/ 1540442 w 4655866"/>
              <a:gd name="connsiteY3" fmla="*/ 4065827 h 5158563"/>
              <a:gd name="connsiteX4" fmla="*/ 1972583 w 4655866"/>
              <a:gd name="connsiteY4" fmla="*/ 5158004 h 5158563"/>
              <a:gd name="connsiteX5" fmla="*/ 4655866 w 4655866"/>
              <a:gd name="connsiteY5" fmla="*/ 5158563 h 5158563"/>
              <a:gd name="connsiteX6" fmla="*/ 4655866 w 4655866"/>
              <a:gd name="connsiteY6" fmla="*/ 2550397 h 5158563"/>
              <a:gd name="connsiteX7" fmla="*/ 3754991 w 4655866"/>
              <a:gd name="connsiteY7" fmla="*/ 0 h 5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866" h="5158563">
                <a:moveTo>
                  <a:pt x="3754991" y="0"/>
                </a:moveTo>
                <a:lnTo>
                  <a:pt x="0" y="8118"/>
                </a:lnTo>
                <a:lnTo>
                  <a:pt x="1540788" y="4065827"/>
                </a:lnTo>
                <a:lnTo>
                  <a:pt x="1540442" y="4065827"/>
                </a:lnTo>
                <a:lnTo>
                  <a:pt x="1972583" y="5158004"/>
                </a:lnTo>
                <a:lnTo>
                  <a:pt x="4655866" y="5158563"/>
                </a:lnTo>
                <a:lnTo>
                  <a:pt x="4655866" y="2550397"/>
                </a:lnTo>
                <a:lnTo>
                  <a:pt x="3754991" y="0"/>
                </a:lnTo>
                <a:close/>
              </a:path>
            </a:pathLst>
          </a:custGeom>
        </p:spPr>
      </p:pic>
      <p:sp>
        <p:nvSpPr>
          <p:cNvPr id="11" name="Rectangle 1">
            <a:extLst>
              <a:ext uri="{FF2B5EF4-FFF2-40B4-BE49-F238E27FC236}">
                <a16:creationId xmlns:a16="http://schemas.microsoft.com/office/drawing/2014/main" id="{22B7478C-32B8-D14B-878D-5CA94D7AC7BE}"/>
              </a:ext>
            </a:extLst>
          </p:cNvPr>
          <p:cNvSpPr/>
          <p:nvPr/>
        </p:nvSpPr>
        <p:spPr>
          <a:xfrm>
            <a:off x="0"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13619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00222-5AE5-4272-8814-361FF078C951}"/>
              </a:ext>
            </a:extLst>
          </p:cNvPr>
          <p:cNvSpPr>
            <a:spLocks noGrp="1"/>
          </p:cNvSpPr>
          <p:nvPr>
            <p:ph type="sldNum" sz="quarter" idx="10"/>
          </p:nvPr>
        </p:nvSpPr>
        <p:spPr/>
        <p:txBody>
          <a:bodyPr/>
          <a:lstStyle/>
          <a:p>
            <a:fld id="{716BC1C3-C832-FA4C-9911-3E1C355083BA}" type="slidenum">
              <a:rPr lang="en-US" smtClean="0"/>
              <a:pPr/>
              <a:t>21</a:t>
            </a:fld>
            <a:endParaRPr lang="en-US" dirty="0"/>
          </a:p>
        </p:txBody>
      </p:sp>
      <p:sp>
        <p:nvSpPr>
          <p:cNvPr id="3" name="Content Placeholder 2">
            <a:extLst>
              <a:ext uri="{FF2B5EF4-FFF2-40B4-BE49-F238E27FC236}">
                <a16:creationId xmlns:a16="http://schemas.microsoft.com/office/drawing/2014/main" id="{5B724B0B-E5F4-4DD8-B6CC-943260FB9D17}"/>
              </a:ext>
            </a:extLst>
          </p:cNvPr>
          <p:cNvSpPr>
            <a:spLocks noGrp="1"/>
          </p:cNvSpPr>
          <p:nvPr>
            <p:ph type="body" sz="quarter" idx="11"/>
          </p:nvPr>
        </p:nvSpPr>
        <p:spPr>
          <a:xfrm>
            <a:off x="359261" y="2411396"/>
            <a:ext cx="3490091" cy="914400"/>
          </a:xfrm>
        </p:spPr>
        <p:txBody>
          <a:bodyPr/>
          <a:lstStyle/>
          <a:p>
            <a:r>
              <a:rPr lang="en-US" b="1" dirty="0"/>
              <a:t>Good debt: </a:t>
            </a:r>
          </a:p>
          <a:p>
            <a:pPr marL="171450" indent="-171450">
              <a:spcBef>
                <a:spcPts val="200"/>
              </a:spcBef>
              <a:buClr>
                <a:schemeClr val="tx1"/>
              </a:buClr>
              <a:buSzPct val="85000"/>
              <a:buFont typeface="Arial" panose="020B0604020202020204" pitchFamily="34" charset="0"/>
              <a:buChar char="•"/>
            </a:pPr>
            <a:r>
              <a:rPr lang="en-US" dirty="0"/>
              <a:t>Home mortgage – Building equity</a:t>
            </a:r>
          </a:p>
          <a:p>
            <a:pPr marL="171450" indent="-171450">
              <a:spcBef>
                <a:spcPts val="200"/>
              </a:spcBef>
              <a:buClr>
                <a:schemeClr val="tx1"/>
              </a:buClr>
              <a:buSzPct val="85000"/>
              <a:buFont typeface="Arial" panose="020B0604020202020204" pitchFamily="34" charset="0"/>
              <a:buChar char="•"/>
            </a:pPr>
            <a:r>
              <a:rPr lang="en-US" dirty="0"/>
              <a:t>College loans – Building education</a:t>
            </a:r>
          </a:p>
          <a:p>
            <a:pPr marL="171450" indent="-171450">
              <a:spcBef>
                <a:spcPts val="200"/>
              </a:spcBef>
              <a:buClr>
                <a:schemeClr val="tx1"/>
              </a:buClr>
              <a:buSzPct val="85000"/>
              <a:buFont typeface="Arial" panose="020B0604020202020204" pitchFamily="34" charset="0"/>
              <a:buChar char="•"/>
            </a:pPr>
            <a:r>
              <a:rPr lang="en-US" dirty="0"/>
              <a:t>Small business loan – Investing in yourself</a:t>
            </a:r>
          </a:p>
        </p:txBody>
      </p:sp>
      <p:sp>
        <p:nvSpPr>
          <p:cNvPr id="4" name="Title 3">
            <a:extLst>
              <a:ext uri="{FF2B5EF4-FFF2-40B4-BE49-F238E27FC236}">
                <a16:creationId xmlns:a16="http://schemas.microsoft.com/office/drawing/2014/main" id="{8EDFCA59-49BC-4531-B1D8-77B1E18CC9EE}"/>
              </a:ext>
            </a:extLst>
          </p:cNvPr>
          <p:cNvSpPr>
            <a:spLocks noGrp="1"/>
          </p:cNvSpPr>
          <p:nvPr>
            <p:ph type="title"/>
          </p:nvPr>
        </p:nvSpPr>
        <p:spPr/>
        <p:txBody>
          <a:bodyPr/>
          <a:lstStyle/>
          <a:p>
            <a:r>
              <a:rPr lang="en-US" dirty="0"/>
              <a:t>Using credit wisely</a:t>
            </a:r>
          </a:p>
        </p:txBody>
      </p:sp>
      <p:sp>
        <p:nvSpPr>
          <p:cNvPr id="8" name="TextBox 7">
            <a:extLst>
              <a:ext uri="{FF2B5EF4-FFF2-40B4-BE49-F238E27FC236}">
                <a16:creationId xmlns:a16="http://schemas.microsoft.com/office/drawing/2014/main" id="{A713EE11-ABA1-4367-98B5-35339323CFCE}"/>
              </a:ext>
            </a:extLst>
          </p:cNvPr>
          <p:cNvSpPr txBox="1"/>
          <p:nvPr/>
        </p:nvSpPr>
        <p:spPr>
          <a:xfrm>
            <a:off x="4640751" y="2609322"/>
            <a:ext cx="3430720" cy="584775"/>
          </a:xfrm>
          <a:prstGeom prst="rect">
            <a:avLst/>
          </a:prstGeom>
          <a:noFill/>
        </p:spPr>
        <p:txBody>
          <a:bodyPr wrap="square">
            <a:spAutoFit/>
          </a:bodyPr>
          <a:lstStyle/>
          <a:p>
            <a:pPr marL="101600" indent="-101600"/>
            <a:r>
              <a:rPr lang="en-US" sz="1600" b="1" dirty="0">
                <a:solidFill>
                  <a:schemeClr val="accent2"/>
                </a:solidFill>
                <a:latin typeface="Georgia Pro" panose="02040502050405020303" pitchFamily="18" charset="0"/>
              </a:rPr>
              <a:t>“A batch of credit cards fattens a wallet before it thins it.”</a:t>
            </a:r>
          </a:p>
        </p:txBody>
      </p:sp>
      <p:sp>
        <p:nvSpPr>
          <p:cNvPr id="7" name="TextBox 6">
            <a:extLst>
              <a:ext uri="{FF2B5EF4-FFF2-40B4-BE49-F238E27FC236}">
                <a16:creationId xmlns:a16="http://schemas.microsoft.com/office/drawing/2014/main" id="{88B94572-3131-254F-88B9-C8378ADF1E3C}"/>
              </a:ext>
            </a:extLst>
          </p:cNvPr>
          <p:cNvSpPr txBox="1"/>
          <p:nvPr/>
        </p:nvSpPr>
        <p:spPr>
          <a:xfrm>
            <a:off x="5016381" y="3194097"/>
            <a:ext cx="3705728" cy="338554"/>
          </a:xfrm>
          <a:prstGeom prst="rect">
            <a:avLst/>
          </a:prstGeom>
          <a:noFill/>
        </p:spPr>
        <p:txBody>
          <a:bodyPr wrap="square">
            <a:spAutoFit/>
          </a:bodyPr>
          <a:lstStyle/>
          <a:p>
            <a:r>
              <a:rPr lang="en-US" sz="1600" dirty="0">
                <a:solidFill>
                  <a:schemeClr val="accent2"/>
                </a:solidFill>
              </a:rPr>
              <a:t>	</a:t>
            </a:r>
            <a:r>
              <a:rPr lang="en-US" sz="1400" dirty="0">
                <a:solidFill>
                  <a:schemeClr val="accent6"/>
                </a:solidFill>
              </a:rPr>
              <a:t> </a:t>
            </a:r>
            <a:r>
              <a:rPr lang="en-US" sz="1400" dirty="0">
                <a:solidFill>
                  <a:schemeClr val="accent2"/>
                </a:solidFill>
              </a:rPr>
              <a:t>— Evan Esar, American humorist</a:t>
            </a:r>
            <a:endParaRPr lang="en-US" sz="1600" dirty="0">
              <a:solidFill>
                <a:schemeClr val="accent2"/>
              </a:solidFill>
            </a:endParaRPr>
          </a:p>
        </p:txBody>
      </p:sp>
      <p:sp>
        <p:nvSpPr>
          <p:cNvPr id="9" name="Content Placeholder 2">
            <a:extLst>
              <a:ext uri="{FF2B5EF4-FFF2-40B4-BE49-F238E27FC236}">
                <a16:creationId xmlns:a16="http://schemas.microsoft.com/office/drawing/2014/main" id="{C9F24837-A387-244C-A004-C156528BED82}"/>
              </a:ext>
            </a:extLst>
          </p:cNvPr>
          <p:cNvSpPr txBox="1">
            <a:spLocks/>
          </p:cNvSpPr>
          <p:nvPr/>
        </p:nvSpPr>
        <p:spPr>
          <a:xfrm>
            <a:off x="359260" y="3460558"/>
            <a:ext cx="4074953" cy="914400"/>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tx1"/>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Bad debt:</a:t>
            </a:r>
          </a:p>
          <a:p>
            <a:pPr marL="171450" indent="-171450">
              <a:spcBef>
                <a:spcPts val="200"/>
              </a:spcBef>
              <a:buClr>
                <a:schemeClr val="tx1"/>
              </a:buClr>
              <a:buSzPct val="85000"/>
              <a:buFont typeface="Arial" panose="020B0604020202020204" pitchFamily="34" charset="0"/>
              <a:buChar char="•"/>
            </a:pPr>
            <a:r>
              <a:rPr lang="en-US" dirty="0"/>
              <a:t>Credit cards that carry a balance each month</a:t>
            </a:r>
          </a:p>
          <a:p>
            <a:pPr marL="171450" indent="-171450">
              <a:spcBef>
                <a:spcPts val="200"/>
              </a:spcBef>
              <a:buClr>
                <a:schemeClr val="tx1"/>
              </a:buClr>
              <a:buSzPct val="85000"/>
              <a:buFont typeface="Arial" panose="020B0604020202020204" pitchFamily="34" charset="0"/>
              <a:buChar char="•"/>
            </a:pPr>
            <a:r>
              <a:rPr lang="en-US" dirty="0"/>
              <a:t>Buying now, paying later (promotional interest rates)</a:t>
            </a:r>
          </a:p>
          <a:p>
            <a:pPr marL="171450" indent="-171450">
              <a:spcBef>
                <a:spcPts val="200"/>
              </a:spcBef>
              <a:buClr>
                <a:schemeClr val="tx1"/>
              </a:buClr>
              <a:buSzPct val="85000"/>
              <a:buFont typeface="Arial" panose="020B0604020202020204" pitchFamily="34" charset="0"/>
              <a:buChar char="•"/>
            </a:pPr>
            <a:r>
              <a:rPr lang="en-US" dirty="0"/>
              <a:t>Payday lenders</a:t>
            </a:r>
          </a:p>
          <a:p>
            <a:pPr marL="171450" indent="-171450">
              <a:spcBef>
                <a:spcPts val="200"/>
              </a:spcBef>
              <a:buClr>
                <a:schemeClr val="tx1"/>
              </a:buClr>
              <a:buSzPct val="85000"/>
              <a:buFont typeface="Arial" panose="020B0604020202020204" pitchFamily="34" charset="0"/>
              <a:buChar char="•"/>
            </a:pPr>
            <a:r>
              <a:rPr lang="en-US" dirty="0"/>
              <a:t>High-interest car loan</a:t>
            </a:r>
          </a:p>
        </p:txBody>
      </p:sp>
    </p:spTree>
    <p:extLst>
      <p:ext uri="{BB962C8B-B14F-4D97-AF65-F5344CB8AC3E}">
        <p14:creationId xmlns:p14="http://schemas.microsoft.com/office/powerpoint/2010/main" val="22983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7619" y="1665881"/>
            <a:ext cx="4087557" cy="320913"/>
          </a:xfrm>
        </p:spPr>
        <p:txBody>
          <a:bodyPr/>
          <a:lstStyle/>
          <a:p>
            <a:r>
              <a:rPr lang="en-US" dirty="0"/>
              <a:t>Your credit score: an inside look </a:t>
            </a:r>
          </a:p>
        </p:txBody>
      </p:sp>
      <p:sp>
        <p:nvSpPr>
          <p:cNvPr id="9" name="Content Placeholder 8">
            <a:extLst>
              <a:ext uri="{FF2B5EF4-FFF2-40B4-BE49-F238E27FC236}">
                <a16:creationId xmlns:a16="http://schemas.microsoft.com/office/drawing/2014/main" id="{6E90FA35-8D8A-DB4F-AABB-7A247808F552}"/>
              </a:ext>
            </a:extLst>
          </p:cNvPr>
          <p:cNvSpPr>
            <a:spLocks noGrp="1"/>
          </p:cNvSpPr>
          <p:nvPr>
            <p:ph idx="4294967295"/>
          </p:nvPr>
        </p:nvSpPr>
        <p:spPr>
          <a:xfrm>
            <a:off x="4218613" y="2094171"/>
            <a:ext cx="4722218" cy="1036708"/>
          </a:xfrm>
          <a:prstGeom prst="rect">
            <a:avLst/>
          </a:prstGeom>
        </p:spPr>
        <p:txBody>
          <a:bodyPr/>
          <a:lstStyle/>
          <a:p>
            <a:pPr marL="314325" lvl="1" indent="-180975">
              <a:lnSpc>
                <a:spcPct val="100000"/>
              </a:lnSpc>
              <a:spcBef>
                <a:spcPts val="600"/>
              </a:spcBef>
              <a:buClr>
                <a:schemeClr val="tx1"/>
              </a:buClr>
              <a:buSzPct val="85000"/>
            </a:pPr>
            <a:r>
              <a:rPr lang="en-US" sz="1200" dirty="0"/>
              <a:t>FICO produces your score </a:t>
            </a:r>
          </a:p>
          <a:p>
            <a:pPr marL="314325" lvl="1" indent="-180975">
              <a:lnSpc>
                <a:spcPct val="100000"/>
              </a:lnSpc>
              <a:spcBef>
                <a:spcPts val="600"/>
              </a:spcBef>
              <a:buClr>
                <a:schemeClr val="tx1"/>
              </a:buClr>
              <a:buSzPct val="85000"/>
            </a:pPr>
            <a:r>
              <a:rPr lang="en-US" sz="1200" dirty="0"/>
              <a:t>Scores range from 300 to 850 </a:t>
            </a:r>
          </a:p>
          <a:p>
            <a:pPr marL="314325" lvl="1" indent="-180975">
              <a:lnSpc>
                <a:spcPct val="100000"/>
              </a:lnSpc>
              <a:spcBef>
                <a:spcPts val="600"/>
              </a:spcBef>
              <a:buClr>
                <a:schemeClr val="tx1"/>
              </a:buClr>
              <a:buSzPct val="85000"/>
            </a:pPr>
            <a:r>
              <a:rPr lang="en-US" sz="1200" dirty="0"/>
              <a:t>Big 3 reporting agencies: Equifax, Experian, Transunion</a:t>
            </a:r>
          </a:p>
          <a:p>
            <a:pPr marL="314325" lvl="1" indent="-180975">
              <a:lnSpc>
                <a:spcPct val="100000"/>
              </a:lnSpc>
              <a:spcBef>
                <a:spcPts val="600"/>
              </a:spcBef>
              <a:buClr>
                <a:schemeClr val="tx1"/>
              </a:buClr>
              <a:buSzPct val="85000"/>
            </a:pPr>
            <a:r>
              <a:rPr lang="en-US" sz="1200" dirty="0"/>
              <a:t>Get your report: </a:t>
            </a:r>
            <a:r>
              <a:rPr lang="en-US" sz="1200" b="1" dirty="0"/>
              <a:t>AnnualCreditReport.com</a:t>
            </a:r>
            <a:r>
              <a:rPr lang="en-US" sz="1200" dirty="0"/>
              <a:t> </a:t>
            </a:r>
          </a:p>
          <a:p>
            <a:endParaRPr lang="en-US" dirty="0"/>
          </a:p>
        </p:txBody>
      </p:sp>
      <p:grpSp>
        <p:nvGrpSpPr>
          <p:cNvPr id="25" name="Group 24">
            <a:extLst>
              <a:ext uri="{FF2B5EF4-FFF2-40B4-BE49-F238E27FC236}">
                <a16:creationId xmlns:a16="http://schemas.microsoft.com/office/drawing/2014/main" id="{58D67AD4-BD1E-8645-B557-52F87DF615A5}"/>
              </a:ext>
            </a:extLst>
          </p:cNvPr>
          <p:cNvGrpSpPr/>
          <p:nvPr/>
        </p:nvGrpSpPr>
        <p:grpSpPr>
          <a:xfrm>
            <a:off x="8201065" y="2486540"/>
            <a:ext cx="942935" cy="2656960"/>
            <a:chOff x="8201067" y="2486540"/>
            <a:chExt cx="942935" cy="2656960"/>
          </a:xfrm>
        </p:grpSpPr>
        <p:sp>
          <p:nvSpPr>
            <p:cNvPr id="21" name="Shape 258">
              <a:extLst>
                <a:ext uri="{FF2B5EF4-FFF2-40B4-BE49-F238E27FC236}">
                  <a16:creationId xmlns:a16="http://schemas.microsoft.com/office/drawing/2014/main" id="{2F7953B6-8E27-3A42-86C8-2D9A6484487F}"/>
                </a:ext>
              </a:extLst>
            </p:cNvPr>
            <p:cNvSpPr/>
            <p:nvPr/>
          </p:nvSpPr>
          <p:spPr>
            <a:xfrm flipH="1">
              <a:off x="8201067" y="248654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22" name="Shape 111">
              <a:extLst>
                <a:ext uri="{FF2B5EF4-FFF2-40B4-BE49-F238E27FC236}">
                  <a16:creationId xmlns:a16="http://schemas.microsoft.com/office/drawing/2014/main" id="{8E6257D9-8FD9-6246-86D5-491178C28299}"/>
                </a:ext>
              </a:extLst>
            </p:cNvPr>
            <p:cNvSpPr/>
            <p:nvPr/>
          </p:nvSpPr>
          <p:spPr>
            <a:xfrm>
              <a:off x="8693867" y="4718152"/>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23" name="Slide Number Placeholder 3">
              <a:extLst>
                <a:ext uri="{FF2B5EF4-FFF2-40B4-BE49-F238E27FC236}">
                  <a16:creationId xmlns:a16="http://schemas.microsoft.com/office/drawing/2014/main" id="{AC984A3D-1A47-424E-B474-3DEFE8E25AB0}"/>
                </a:ext>
              </a:extLst>
            </p:cNvPr>
            <p:cNvSpPr txBox="1">
              <a:spLocks/>
            </p:cNvSpPr>
            <p:nvPr/>
          </p:nvSpPr>
          <p:spPr>
            <a:xfrm>
              <a:off x="8724817" y="4839887"/>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bg1"/>
                  </a:solidFill>
                </a:rPr>
                <a:pPr/>
                <a:t>22</a:t>
              </a:fld>
              <a:endParaRPr lang="en-US" dirty="0">
                <a:solidFill>
                  <a:schemeClr val="bg1"/>
                </a:solidFill>
              </a:endParaRPr>
            </a:p>
          </p:txBody>
        </p:sp>
      </p:grpSp>
      <p:pic>
        <p:nvPicPr>
          <p:cNvPr id="12" name="Picture 11">
            <a:extLst>
              <a:ext uri="{FF2B5EF4-FFF2-40B4-BE49-F238E27FC236}">
                <a16:creationId xmlns:a16="http://schemas.microsoft.com/office/drawing/2014/main" id="{E7E37309-AC16-914B-B822-6AD46401FBE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7495"/>
            <a:ext cx="4655866" cy="5158563"/>
          </a:xfrm>
          <a:custGeom>
            <a:avLst/>
            <a:gdLst>
              <a:gd name="connsiteX0" fmla="*/ 900875 w 4655866"/>
              <a:gd name="connsiteY0" fmla="*/ 0 h 5158563"/>
              <a:gd name="connsiteX1" fmla="*/ 4655866 w 4655866"/>
              <a:gd name="connsiteY1" fmla="*/ 8118 h 5158563"/>
              <a:gd name="connsiteX2" fmla="*/ 3115078 w 4655866"/>
              <a:gd name="connsiteY2" fmla="*/ 4065827 h 5158563"/>
              <a:gd name="connsiteX3" fmla="*/ 3115424 w 4655866"/>
              <a:gd name="connsiteY3" fmla="*/ 4065827 h 5158563"/>
              <a:gd name="connsiteX4" fmla="*/ 2683283 w 4655866"/>
              <a:gd name="connsiteY4" fmla="*/ 5158004 h 5158563"/>
              <a:gd name="connsiteX5" fmla="*/ 0 w 4655866"/>
              <a:gd name="connsiteY5" fmla="*/ 5158563 h 5158563"/>
              <a:gd name="connsiteX6" fmla="*/ 0 w 4655866"/>
              <a:gd name="connsiteY6" fmla="*/ 2550397 h 5158563"/>
              <a:gd name="connsiteX7" fmla="*/ 900875 w 4655866"/>
              <a:gd name="connsiteY7" fmla="*/ 0 h 5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866" h="5158563">
                <a:moveTo>
                  <a:pt x="900875" y="0"/>
                </a:moveTo>
                <a:lnTo>
                  <a:pt x="4655866" y="8118"/>
                </a:lnTo>
                <a:lnTo>
                  <a:pt x="3115078" y="4065827"/>
                </a:lnTo>
                <a:lnTo>
                  <a:pt x="3115424" y="4065827"/>
                </a:lnTo>
                <a:lnTo>
                  <a:pt x="2683283" y="5158004"/>
                </a:lnTo>
                <a:lnTo>
                  <a:pt x="0" y="5158563"/>
                </a:lnTo>
                <a:lnTo>
                  <a:pt x="0" y="2550397"/>
                </a:lnTo>
                <a:lnTo>
                  <a:pt x="900875" y="0"/>
                </a:lnTo>
                <a:close/>
              </a:path>
            </a:pathLst>
          </a:custGeom>
        </p:spPr>
      </p:pic>
      <p:sp>
        <p:nvSpPr>
          <p:cNvPr id="13" name="Rectangle 1">
            <a:extLst>
              <a:ext uri="{FF2B5EF4-FFF2-40B4-BE49-F238E27FC236}">
                <a16:creationId xmlns:a16="http://schemas.microsoft.com/office/drawing/2014/main" id="{23731563-1263-DB47-83FC-072F881C3E55}"/>
              </a:ext>
            </a:extLst>
          </p:cNvPr>
          <p:cNvSpPr/>
          <p:nvPr/>
        </p:nvSpPr>
        <p:spPr>
          <a:xfrm>
            <a:off x="0"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2432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23</a:t>
            </a:fld>
            <a:endParaRPr lang="en-US" dirty="0"/>
          </a:p>
        </p:txBody>
      </p:sp>
      <p:sp>
        <p:nvSpPr>
          <p:cNvPr id="2" name="Title 1">
            <a:extLst>
              <a:ext uri="{FF2B5EF4-FFF2-40B4-BE49-F238E27FC236}">
                <a16:creationId xmlns:a16="http://schemas.microsoft.com/office/drawing/2014/main" id="{169C3A49-C40B-6E46-BF5B-40397F70D582}"/>
              </a:ext>
            </a:extLst>
          </p:cNvPr>
          <p:cNvSpPr>
            <a:spLocks noGrp="1"/>
          </p:cNvSpPr>
          <p:nvPr>
            <p:ph type="title"/>
          </p:nvPr>
        </p:nvSpPr>
        <p:spPr>
          <a:xfrm>
            <a:off x="359413" y="729595"/>
            <a:ext cx="3449441" cy="320913"/>
          </a:xfrm>
        </p:spPr>
        <p:txBody>
          <a:bodyPr/>
          <a:lstStyle/>
          <a:p>
            <a:r>
              <a:rPr lang="en-US" dirty="0"/>
              <a:t>Calculating your score</a:t>
            </a:r>
          </a:p>
        </p:txBody>
      </p:sp>
      <p:sp>
        <p:nvSpPr>
          <p:cNvPr id="124" name="Content Placeholder 5">
            <a:extLst>
              <a:ext uri="{FF2B5EF4-FFF2-40B4-BE49-F238E27FC236}">
                <a16:creationId xmlns:a16="http://schemas.microsoft.com/office/drawing/2014/main" id="{8019FEB3-6346-5A42-9290-B722D573B22A}"/>
              </a:ext>
            </a:extLst>
          </p:cNvPr>
          <p:cNvSpPr txBox="1">
            <a:spLocks/>
          </p:cNvSpPr>
          <p:nvPr/>
        </p:nvSpPr>
        <p:spPr>
          <a:xfrm>
            <a:off x="6683133" y="4847116"/>
            <a:ext cx="1543304" cy="269053"/>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solidFill>
                  <a:schemeClr val="tx1"/>
                </a:solidFill>
              </a:rPr>
              <a:t>Source: myFICO.com</a:t>
            </a:r>
          </a:p>
        </p:txBody>
      </p:sp>
      <p:sp>
        <p:nvSpPr>
          <p:cNvPr id="43" name="Slide Number Placeholder 2">
            <a:extLst>
              <a:ext uri="{FF2B5EF4-FFF2-40B4-BE49-F238E27FC236}">
                <a16:creationId xmlns:a16="http://schemas.microsoft.com/office/drawing/2014/main" id="{A1F1B3F4-B773-C54F-876F-1AD2A13AA195}"/>
              </a:ext>
            </a:extLst>
          </p:cNvPr>
          <p:cNvSpPr txBox="1">
            <a:spLocks/>
          </p:cNvSpPr>
          <p:nvPr/>
        </p:nvSpPr>
        <p:spPr>
          <a:xfrm>
            <a:off x="8732520" y="4846320"/>
            <a:ext cx="365760" cy="273844"/>
          </a:xfrm>
          <a:prstGeom prst="rect">
            <a:avLst/>
          </a:prstGeom>
        </p:spPr>
        <p:txBody>
          <a:bodyPr vert="horz" wrap="none" lIns="91440" tIns="45720" rIns="91440" bIns="45720" rtlCol="0" anchor="t"/>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pPr/>
              <a:t>23</a:t>
            </a:fld>
            <a:endParaRPr lang="en-US" dirty="0"/>
          </a:p>
        </p:txBody>
      </p:sp>
      <p:grpSp>
        <p:nvGrpSpPr>
          <p:cNvPr id="91" name="Group 90">
            <a:extLst>
              <a:ext uri="{FF2B5EF4-FFF2-40B4-BE49-F238E27FC236}">
                <a16:creationId xmlns:a16="http://schemas.microsoft.com/office/drawing/2014/main" id="{D6D3A8AC-B65E-7E42-9DBB-ED4E6CE45BE9}"/>
              </a:ext>
            </a:extLst>
          </p:cNvPr>
          <p:cNvGrpSpPr/>
          <p:nvPr/>
        </p:nvGrpSpPr>
        <p:grpSpPr>
          <a:xfrm>
            <a:off x="1462600" y="1176816"/>
            <a:ext cx="6251804" cy="3753653"/>
            <a:chOff x="1462600" y="1182604"/>
            <a:chExt cx="6251804" cy="3753653"/>
          </a:xfrm>
        </p:grpSpPr>
        <p:sp>
          <p:nvSpPr>
            <p:cNvPr id="92" name="Content Placeholder 12">
              <a:extLst>
                <a:ext uri="{FF2B5EF4-FFF2-40B4-BE49-F238E27FC236}">
                  <a16:creationId xmlns:a16="http://schemas.microsoft.com/office/drawing/2014/main" id="{EF596BFE-1999-5C4A-8980-E012835FFF8D}"/>
                </a:ext>
              </a:extLst>
            </p:cNvPr>
            <p:cNvSpPr txBox="1">
              <a:spLocks/>
            </p:cNvSpPr>
            <p:nvPr/>
          </p:nvSpPr>
          <p:spPr>
            <a:xfrm>
              <a:off x="6143125" y="2381064"/>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0"/>
                </a:spcBef>
                <a:buFont typeface="Arial"/>
                <a:buNone/>
              </a:pPr>
              <a:r>
                <a:rPr lang="en-US" sz="1200" b="1" dirty="0">
                  <a:solidFill>
                    <a:schemeClr val="accent1"/>
                  </a:solidFill>
                </a:rPr>
                <a:t>Payment</a:t>
              </a:r>
            </a:p>
            <a:p>
              <a:pPr marL="133230" lvl="1" indent="0">
                <a:spcBef>
                  <a:spcPts val="0"/>
                </a:spcBef>
                <a:buFont typeface="Arial"/>
                <a:buNone/>
              </a:pPr>
              <a:r>
                <a:rPr lang="en-US" sz="1200" b="1" dirty="0">
                  <a:solidFill>
                    <a:schemeClr val="accent1"/>
                  </a:solidFill>
                </a:rPr>
                <a:t>History</a:t>
              </a:r>
              <a:endParaRPr lang="en-US" sz="1200" dirty="0">
                <a:solidFill>
                  <a:schemeClr val="accent1"/>
                </a:solidFill>
              </a:endParaRPr>
            </a:p>
          </p:txBody>
        </p:sp>
        <p:grpSp>
          <p:nvGrpSpPr>
            <p:cNvPr id="93" name="Group 92">
              <a:extLst>
                <a:ext uri="{FF2B5EF4-FFF2-40B4-BE49-F238E27FC236}">
                  <a16:creationId xmlns:a16="http://schemas.microsoft.com/office/drawing/2014/main" id="{044E174D-D661-7448-9018-36706438C6BB}"/>
                </a:ext>
              </a:extLst>
            </p:cNvPr>
            <p:cNvGrpSpPr/>
            <p:nvPr/>
          </p:nvGrpSpPr>
          <p:grpSpPr>
            <a:xfrm>
              <a:off x="1462600" y="1182604"/>
              <a:ext cx="5722031" cy="3753653"/>
              <a:chOff x="1462600" y="1182604"/>
              <a:chExt cx="5722031" cy="3753653"/>
            </a:xfrm>
          </p:grpSpPr>
          <p:graphicFrame>
            <p:nvGraphicFramePr>
              <p:cNvPr id="94" name="Chart 93">
                <a:extLst>
                  <a:ext uri="{FF2B5EF4-FFF2-40B4-BE49-F238E27FC236}">
                    <a16:creationId xmlns:a16="http://schemas.microsoft.com/office/drawing/2014/main" id="{1966D2C1-0E9A-FB41-ABDA-5A270F1749E1}"/>
                  </a:ext>
                </a:extLst>
              </p:cNvPr>
              <p:cNvGraphicFramePr/>
              <p:nvPr>
                <p:extLst>
                  <p:ext uri="{D42A27DB-BD31-4B8C-83A1-F6EECF244321}">
                    <p14:modId xmlns:p14="http://schemas.microsoft.com/office/powerpoint/2010/main" val="2631441244"/>
                  </p:ext>
                </p:extLst>
              </p:nvPr>
            </p:nvGraphicFramePr>
            <p:xfrm>
              <a:off x="2196133" y="1361300"/>
              <a:ext cx="4988498" cy="3325666"/>
            </p:xfrm>
            <a:graphic>
              <a:graphicData uri="http://schemas.openxmlformats.org/drawingml/2006/chart">
                <c:chart xmlns:c="http://schemas.openxmlformats.org/drawingml/2006/chart" xmlns:r="http://schemas.openxmlformats.org/officeDocument/2006/relationships" r:id="rId3"/>
              </a:graphicData>
            </a:graphic>
          </p:graphicFrame>
          <p:grpSp>
            <p:nvGrpSpPr>
              <p:cNvPr id="95" name="Group 94">
                <a:extLst>
                  <a:ext uri="{FF2B5EF4-FFF2-40B4-BE49-F238E27FC236}">
                    <a16:creationId xmlns:a16="http://schemas.microsoft.com/office/drawing/2014/main" id="{BA438DD3-E9B4-974B-828B-07B147D658B3}"/>
                  </a:ext>
                </a:extLst>
              </p:cNvPr>
              <p:cNvGrpSpPr/>
              <p:nvPr/>
            </p:nvGrpSpPr>
            <p:grpSpPr>
              <a:xfrm>
                <a:off x="4486599" y="4114958"/>
                <a:ext cx="480814" cy="167049"/>
                <a:chOff x="5545525" y="1683871"/>
                <a:chExt cx="390344" cy="135617"/>
              </a:xfrm>
            </p:grpSpPr>
            <p:sp>
              <p:nvSpPr>
                <p:cNvPr id="139" name="Freeform 138">
                  <a:extLst>
                    <a:ext uri="{FF2B5EF4-FFF2-40B4-BE49-F238E27FC236}">
                      <a16:creationId xmlns:a16="http://schemas.microsoft.com/office/drawing/2014/main" id="{754E4F78-03D3-E845-B9A3-3A30BEDDDE3C}"/>
                    </a:ext>
                  </a:extLst>
                </p:cNvPr>
                <p:cNvSpPr/>
                <p:nvPr/>
              </p:nvSpPr>
              <p:spPr>
                <a:xfrm>
                  <a:off x="5782449" y="1683871"/>
                  <a:ext cx="131017" cy="135617"/>
                </a:xfrm>
                <a:custGeom>
                  <a:avLst/>
                  <a:gdLst/>
                  <a:ahLst/>
                  <a:cxnLst/>
                  <a:rect l="l" t="t" r="r" b="b"/>
                  <a:pathLst>
                    <a:path w="131017" h="135617">
                      <a:moveTo>
                        <a:pt x="114415" y="0"/>
                      </a:moveTo>
                      <a:lnTo>
                        <a:pt x="131017" y="0"/>
                      </a:lnTo>
                      <a:lnTo>
                        <a:pt x="42606" y="135617"/>
                      </a:lnTo>
                      <a:lnTo>
                        <a:pt x="21203" y="135617"/>
                      </a:lnTo>
                      <a:lnTo>
                        <a:pt x="99213" y="21002"/>
                      </a:lnTo>
                      <a:lnTo>
                        <a:pt x="98613" y="20402"/>
                      </a:lnTo>
                      <a:cubicBezTo>
                        <a:pt x="91212" y="26403"/>
                        <a:pt x="83411" y="29003"/>
                        <a:pt x="74810" y="29003"/>
                      </a:cubicBezTo>
                      <a:cubicBezTo>
                        <a:pt x="72410" y="29003"/>
                        <a:pt x="70209" y="29003"/>
                        <a:pt x="68409" y="28803"/>
                      </a:cubicBezTo>
                      <a:lnTo>
                        <a:pt x="68409" y="29403"/>
                      </a:lnTo>
                      <a:cubicBezTo>
                        <a:pt x="68409" y="53206"/>
                        <a:pt x="50407" y="77609"/>
                        <a:pt x="28804" y="77609"/>
                      </a:cubicBezTo>
                      <a:cubicBezTo>
                        <a:pt x="12602" y="77609"/>
                        <a:pt x="0" y="67008"/>
                        <a:pt x="0" y="49406"/>
                      </a:cubicBezTo>
                      <a:cubicBezTo>
                        <a:pt x="0" y="26003"/>
                        <a:pt x="19603" y="3400"/>
                        <a:pt x="41006" y="3400"/>
                      </a:cubicBezTo>
                      <a:cubicBezTo>
                        <a:pt x="49607" y="3400"/>
                        <a:pt x="56608" y="6001"/>
                        <a:pt x="61208" y="10601"/>
                      </a:cubicBezTo>
                      <a:cubicBezTo>
                        <a:pt x="66209" y="12801"/>
                        <a:pt x="72410" y="14002"/>
                        <a:pt x="80611" y="14002"/>
                      </a:cubicBezTo>
                      <a:cubicBezTo>
                        <a:pt x="93812" y="14002"/>
                        <a:pt x="104213" y="9201"/>
                        <a:pt x="114415" y="0"/>
                      </a:cubicBezTo>
                      <a:close/>
                      <a:moveTo>
                        <a:pt x="42406" y="17602"/>
                      </a:moveTo>
                      <a:cubicBezTo>
                        <a:pt x="32404" y="21402"/>
                        <a:pt x="24204" y="40405"/>
                        <a:pt x="24204" y="53206"/>
                      </a:cubicBezTo>
                      <a:cubicBezTo>
                        <a:pt x="24204" y="61007"/>
                        <a:pt x="27804" y="65208"/>
                        <a:pt x="33405" y="65208"/>
                      </a:cubicBezTo>
                      <a:cubicBezTo>
                        <a:pt x="45006" y="65208"/>
                        <a:pt x="55007" y="43205"/>
                        <a:pt x="55007" y="28003"/>
                      </a:cubicBezTo>
                      <a:cubicBezTo>
                        <a:pt x="55007" y="27403"/>
                        <a:pt x="55007" y="26603"/>
                        <a:pt x="54807" y="26003"/>
                      </a:cubicBezTo>
                      <a:cubicBezTo>
                        <a:pt x="49807" y="24003"/>
                        <a:pt x="45806" y="21002"/>
                        <a:pt x="42406" y="17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0" name="Freeform 139">
                  <a:extLst>
                    <a:ext uri="{FF2B5EF4-FFF2-40B4-BE49-F238E27FC236}">
                      <a16:creationId xmlns:a16="http://schemas.microsoft.com/office/drawing/2014/main" id="{4164A770-8B5E-7E4A-A95E-9C253C7CD443}"/>
                    </a:ext>
                  </a:extLst>
                </p:cNvPr>
                <p:cNvSpPr/>
                <p:nvPr/>
              </p:nvSpPr>
              <p:spPr>
                <a:xfrm>
                  <a:off x="5545525" y="1684271"/>
                  <a:ext cx="105013" cy="133216"/>
                </a:xfrm>
                <a:custGeom>
                  <a:avLst/>
                  <a:gdLst/>
                  <a:ahLst/>
                  <a:cxnLst/>
                  <a:rect l="l" t="t" r="r" b="b"/>
                  <a:pathLst>
                    <a:path w="105013" h="133216">
                      <a:moveTo>
                        <a:pt x="52206" y="0"/>
                      </a:moveTo>
                      <a:cubicBezTo>
                        <a:pt x="85610" y="0"/>
                        <a:pt x="103012" y="15202"/>
                        <a:pt x="103012" y="33004"/>
                      </a:cubicBezTo>
                      <a:cubicBezTo>
                        <a:pt x="103012" y="50806"/>
                        <a:pt x="91611" y="60607"/>
                        <a:pt x="64408" y="64208"/>
                      </a:cubicBezTo>
                      <a:lnTo>
                        <a:pt x="64408" y="65208"/>
                      </a:lnTo>
                      <a:cubicBezTo>
                        <a:pt x="92811" y="68808"/>
                        <a:pt x="105013" y="79010"/>
                        <a:pt x="105013" y="96012"/>
                      </a:cubicBezTo>
                      <a:cubicBezTo>
                        <a:pt x="105013" y="117414"/>
                        <a:pt x="84810" y="133216"/>
                        <a:pt x="51206" y="133216"/>
                      </a:cubicBezTo>
                      <a:cubicBezTo>
                        <a:pt x="18602" y="133216"/>
                        <a:pt x="0" y="119815"/>
                        <a:pt x="0" y="102813"/>
                      </a:cubicBezTo>
                      <a:cubicBezTo>
                        <a:pt x="0" y="91211"/>
                        <a:pt x="7401" y="84410"/>
                        <a:pt x="18402" y="84410"/>
                      </a:cubicBezTo>
                      <a:cubicBezTo>
                        <a:pt x="30203" y="84410"/>
                        <a:pt x="36004" y="91211"/>
                        <a:pt x="36004" y="99412"/>
                      </a:cubicBezTo>
                      <a:cubicBezTo>
                        <a:pt x="36004" y="105613"/>
                        <a:pt x="32004" y="111014"/>
                        <a:pt x="26203" y="113414"/>
                      </a:cubicBezTo>
                      <a:cubicBezTo>
                        <a:pt x="28203" y="115414"/>
                        <a:pt x="36204" y="117214"/>
                        <a:pt x="45605" y="117214"/>
                      </a:cubicBezTo>
                      <a:cubicBezTo>
                        <a:pt x="56607" y="117214"/>
                        <a:pt x="65808" y="111414"/>
                        <a:pt x="65808" y="97012"/>
                      </a:cubicBezTo>
                      <a:cubicBezTo>
                        <a:pt x="65808" y="81210"/>
                        <a:pt x="59207" y="75209"/>
                        <a:pt x="36404" y="75209"/>
                      </a:cubicBezTo>
                      <a:lnTo>
                        <a:pt x="30603" y="75209"/>
                      </a:lnTo>
                      <a:lnTo>
                        <a:pt x="30603" y="57407"/>
                      </a:lnTo>
                      <a:lnTo>
                        <a:pt x="36404" y="57407"/>
                      </a:lnTo>
                      <a:cubicBezTo>
                        <a:pt x="56807" y="57407"/>
                        <a:pt x="63808" y="51206"/>
                        <a:pt x="63808" y="35004"/>
                      </a:cubicBezTo>
                      <a:cubicBezTo>
                        <a:pt x="63808" y="22403"/>
                        <a:pt x="57607" y="16002"/>
                        <a:pt x="43805" y="16002"/>
                      </a:cubicBezTo>
                      <a:cubicBezTo>
                        <a:pt x="38204" y="16002"/>
                        <a:pt x="32204" y="17402"/>
                        <a:pt x="29403" y="19002"/>
                      </a:cubicBezTo>
                      <a:cubicBezTo>
                        <a:pt x="35004" y="21402"/>
                        <a:pt x="38804" y="26803"/>
                        <a:pt x="38804" y="32804"/>
                      </a:cubicBezTo>
                      <a:cubicBezTo>
                        <a:pt x="38804" y="41205"/>
                        <a:pt x="33204" y="48006"/>
                        <a:pt x="21402" y="48006"/>
                      </a:cubicBezTo>
                      <a:cubicBezTo>
                        <a:pt x="10201" y="48006"/>
                        <a:pt x="2800" y="41205"/>
                        <a:pt x="2800" y="30204"/>
                      </a:cubicBezTo>
                      <a:cubicBezTo>
                        <a:pt x="2800" y="13201"/>
                        <a:pt x="22002" y="0"/>
                        <a:pt x="52206"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1" name="Freeform 140">
                  <a:extLst>
                    <a:ext uri="{FF2B5EF4-FFF2-40B4-BE49-F238E27FC236}">
                      <a16:creationId xmlns:a16="http://schemas.microsoft.com/office/drawing/2014/main" id="{F8B8B74A-E698-8F43-9F16-12251CFB139F}"/>
                    </a:ext>
                  </a:extLst>
                </p:cNvPr>
                <p:cNvSpPr/>
                <p:nvPr/>
              </p:nvSpPr>
              <p:spPr>
                <a:xfrm>
                  <a:off x="5664024" y="1684271"/>
                  <a:ext cx="110814" cy="133216"/>
                </a:xfrm>
                <a:custGeom>
                  <a:avLst/>
                  <a:gdLst/>
                  <a:ahLst/>
                  <a:cxnLst/>
                  <a:rect l="l" t="t" r="r" b="b"/>
                  <a:pathLst>
                    <a:path w="110814" h="133216">
                      <a:moveTo>
                        <a:pt x="55407" y="0"/>
                      </a:moveTo>
                      <a:cubicBezTo>
                        <a:pt x="87611" y="0"/>
                        <a:pt x="110814" y="23403"/>
                        <a:pt x="110814" y="66008"/>
                      </a:cubicBezTo>
                      <a:cubicBezTo>
                        <a:pt x="110814" y="109213"/>
                        <a:pt x="87211" y="133216"/>
                        <a:pt x="55407" y="133216"/>
                      </a:cubicBezTo>
                      <a:cubicBezTo>
                        <a:pt x="23203" y="133216"/>
                        <a:pt x="0" y="109814"/>
                        <a:pt x="0" y="67208"/>
                      </a:cubicBezTo>
                      <a:cubicBezTo>
                        <a:pt x="0" y="24403"/>
                        <a:pt x="23803" y="0"/>
                        <a:pt x="55407" y="0"/>
                      </a:cubicBezTo>
                      <a:close/>
                      <a:moveTo>
                        <a:pt x="54807" y="16602"/>
                      </a:moveTo>
                      <a:cubicBezTo>
                        <a:pt x="44006" y="16602"/>
                        <a:pt x="38005" y="28403"/>
                        <a:pt x="38005" y="66808"/>
                      </a:cubicBezTo>
                      <a:cubicBezTo>
                        <a:pt x="38005" y="105213"/>
                        <a:pt x="45006" y="116614"/>
                        <a:pt x="56007" y="116614"/>
                      </a:cubicBezTo>
                      <a:cubicBezTo>
                        <a:pt x="66808" y="116614"/>
                        <a:pt x="72809" y="104813"/>
                        <a:pt x="72809" y="66408"/>
                      </a:cubicBezTo>
                      <a:cubicBezTo>
                        <a:pt x="72809" y="28003"/>
                        <a:pt x="65808" y="16602"/>
                        <a:pt x="54807" y="16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2" name="Freeform 141">
                  <a:extLst>
                    <a:ext uri="{FF2B5EF4-FFF2-40B4-BE49-F238E27FC236}">
                      <a16:creationId xmlns:a16="http://schemas.microsoft.com/office/drawing/2014/main" id="{E9813FDB-4643-7849-BC41-B8E387AF5607}"/>
                    </a:ext>
                  </a:extLst>
                </p:cNvPr>
                <p:cNvSpPr/>
                <p:nvPr/>
              </p:nvSpPr>
              <p:spPr>
                <a:xfrm>
                  <a:off x="5867460" y="1742878"/>
                  <a:ext cx="68409" cy="74209"/>
                </a:xfrm>
                <a:custGeom>
                  <a:avLst/>
                  <a:gdLst/>
                  <a:ahLst/>
                  <a:cxnLst/>
                  <a:rect l="l" t="t" r="r" b="b"/>
                  <a:pathLst>
                    <a:path w="68409" h="74209">
                      <a:moveTo>
                        <a:pt x="41005" y="0"/>
                      </a:moveTo>
                      <a:cubicBezTo>
                        <a:pt x="58007" y="0"/>
                        <a:pt x="68409" y="10001"/>
                        <a:pt x="68409" y="26003"/>
                      </a:cubicBezTo>
                      <a:cubicBezTo>
                        <a:pt x="68409" y="49806"/>
                        <a:pt x="50406" y="74209"/>
                        <a:pt x="28804" y="74209"/>
                      </a:cubicBezTo>
                      <a:cubicBezTo>
                        <a:pt x="12602" y="74209"/>
                        <a:pt x="0" y="63608"/>
                        <a:pt x="0" y="46006"/>
                      </a:cubicBezTo>
                      <a:cubicBezTo>
                        <a:pt x="0" y="22603"/>
                        <a:pt x="19603" y="0"/>
                        <a:pt x="41005" y="0"/>
                      </a:cubicBezTo>
                      <a:close/>
                      <a:moveTo>
                        <a:pt x="46006" y="13402"/>
                      </a:moveTo>
                      <a:cubicBezTo>
                        <a:pt x="34404" y="13402"/>
                        <a:pt x="24203" y="35405"/>
                        <a:pt x="24203" y="49806"/>
                      </a:cubicBezTo>
                      <a:cubicBezTo>
                        <a:pt x="24203" y="57607"/>
                        <a:pt x="27804" y="61808"/>
                        <a:pt x="33404" y="61808"/>
                      </a:cubicBezTo>
                      <a:cubicBezTo>
                        <a:pt x="45006" y="61808"/>
                        <a:pt x="55007" y="39805"/>
                        <a:pt x="55007" y="24603"/>
                      </a:cubicBezTo>
                      <a:cubicBezTo>
                        <a:pt x="55007" y="17602"/>
                        <a:pt x="51607" y="13402"/>
                        <a:pt x="46006" y="134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6" name="Group 95">
                <a:extLst>
                  <a:ext uri="{FF2B5EF4-FFF2-40B4-BE49-F238E27FC236}">
                    <a16:creationId xmlns:a16="http://schemas.microsoft.com/office/drawing/2014/main" id="{DE2E7676-7E7C-5445-B2C1-8441097B6894}"/>
                  </a:ext>
                </a:extLst>
              </p:cNvPr>
              <p:cNvGrpSpPr/>
              <p:nvPr/>
            </p:nvGrpSpPr>
            <p:grpSpPr>
              <a:xfrm>
                <a:off x="4118441" y="1849772"/>
                <a:ext cx="452421" cy="167049"/>
                <a:chOff x="6772573" y="2334796"/>
                <a:chExt cx="367293" cy="135617"/>
              </a:xfrm>
            </p:grpSpPr>
            <p:sp>
              <p:nvSpPr>
                <p:cNvPr id="135" name="Freeform 134">
                  <a:extLst>
                    <a:ext uri="{FF2B5EF4-FFF2-40B4-BE49-F238E27FC236}">
                      <a16:creationId xmlns:a16="http://schemas.microsoft.com/office/drawing/2014/main" id="{C9DF8AC6-5823-A14F-B8CF-ACDE3A93D910}"/>
                    </a:ext>
                  </a:extLst>
                </p:cNvPr>
                <p:cNvSpPr/>
                <p:nvPr/>
              </p:nvSpPr>
              <p:spPr>
                <a:xfrm>
                  <a:off x="6986447" y="2334796"/>
                  <a:ext cx="131016" cy="135617"/>
                </a:xfrm>
                <a:custGeom>
                  <a:avLst/>
                  <a:gdLst/>
                  <a:ahLst/>
                  <a:cxnLst/>
                  <a:rect l="l" t="t" r="r" b="b"/>
                  <a:pathLst>
                    <a:path w="131016" h="135617">
                      <a:moveTo>
                        <a:pt x="114414" y="0"/>
                      </a:moveTo>
                      <a:lnTo>
                        <a:pt x="131016" y="0"/>
                      </a:lnTo>
                      <a:lnTo>
                        <a:pt x="42605" y="135617"/>
                      </a:lnTo>
                      <a:lnTo>
                        <a:pt x="21203" y="135617"/>
                      </a:lnTo>
                      <a:lnTo>
                        <a:pt x="99212" y="21002"/>
                      </a:lnTo>
                      <a:lnTo>
                        <a:pt x="98612" y="20402"/>
                      </a:lnTo>
                      <a:cubicBezTo>
                        <a:pt x="91211" y="26403"/>
                        <a:pt x="83410" y="29003"/>
                        <a:pt x="74809" y="29003"/>
                      </a:cubicBezTo>
                      <a:cubicBezTo>
                        <a:pt x="72409" y="29003"/>
                        <a:pt x="70209" y="29003"/>
                        <a:pt x="68409" y="28803"/>
                      </a:cubicBezTo>
                      <a:lnTo>
                        <a:pt x="68409" y="29404"/>
                      </a:lnTo>
                      <a:cubicBezTo>
                        <a:pt x="68409" y="53206"/>
                        <a:pt x="50406" y="77610"/>
                        <a:pt x="28804" y="77610"/>
                      </a:cubicBezTo>
                      <a:cubicBezTo>
                        <a:pt x="12602" y="77610"/>
                        <a:pt x="0" y="67008"/>
                        <a:pt x="0" y="49406"/>
                      </a:cubicBezTo>
                      <a:cubicBezTo>
                        <a:pt x="0" y="26003"/>
                        <a:pt x="19602" y="3400"/>
                        <a:pt x="41005" y="3400"/>
                      </a:cubicBezTo>
                      <a:cubicBezTo>
                        <a:pt x="49606" y="3400"/>
                        <a:pt x="56607" y="6001"/>
                        <a:pt x="61208" y="10601"/>
                      </a:cubicBezTo>
                      <a:cubicBezTo>
                        <a:pt x="66208" y="12801"/>
                        <a:pt x="72409" y="14002"/>
                        <a:pt x="80610" y="14002"/>
                      </a:cubicBezTo>
                      <a:cubicBezTo>
                        <a:pt x="93812" y="14002"/>
                        <a:pt x="104213" y="9201"/>
                        <a:pt x="114414" y="0"/>
                      </a:cubicBezTo>
                      <a:close/>
                      <a:moveTo>
                        <a:pt x="42405" y="17602"/>
                      </a:moveTo>
                      <a:cubicBezTo>
                        <a:pt x="32404" y="21403"/>
                        <a:pt x="24203" y="40405"/>
                        <a:pt x="24203" y="53206"/>
                      </a:cubicBezTo>
                      <a:cubicBezTo>
                        <a:pt x="24203" y="61007"/>
                        <a:pt x="27803" y="65208"/>
                        <a:pt x="33404" y="65208"/>
                      </a:cubicBezTo>
                      <a:cubicBezTo>
                        <a:pt x="45006" y="65208"/>
                        <a:pt x="55007" y="43205"/>
                        <a:pt x="55007" y="28003"/>
                      </a:cubicBezTo>
                      <a:cubicBezTo>
                        <a:pt x="55007" y="27403"/>
                        <a:pt x="55007" y="26603"/>
                        <a:pt x="54807" y="26003"/>
                      </a:cubicBezTo>
                      <a:cubicBezTo>
                        <a:pt x="49806" y="24003"/>
                        <a:pt x="45806" y="21002"/>
                        <a:pt x="42405" y="17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6" name="Freeform 135">
                  <a:extLst>
                    <a:ext uri="{FF2B5EF4-FFF2-40B4-BE49-F238E27FC236}">
                      <a16:creationId xmlns:a16="http://schemas.microsoft.com/office/drawing/2014/main" id="{4A251380-498E-9845-A461-1F055882F9CA}"/>
                    </a:ext>
                  </a:extLst>
                </p:cNvPr>
                <p:cNvSpPr/>
                <p:nvPr/>
              </p:nvSpPr>
              <p:spPr>
                <a:xfrm>
                  <a:off x="6868023" y="2335196"/>
                  <a:ext cx="110813" cy="133217"/>
                </a:xfrm>
                <a:custGeom>
                  <a:avLst/>
                  <a:gdLst/>
                  <a:ahLst/>
                  <a:cxnLst/>
                  <a:rect l="l" t="t" r="r" b="b"/>
                  <a:pathLst>
                    <a:path w="110813" h="133217">
                      <a:moveTo>
                        <a:pt x="55407" y="0"/>
                      </a:moveTo>
                      <a:cubicBezTo>
                        <a:pt x="87611" y="0"/>
                        <a:pt x="110813" y="23403"/>
                        <a:pt x="110813" y="66008"/>
                      </a:cubicBezTo>
                      <a:cubicBezTo>
                        <a:pt x="110813" y="109214"/>
                        <a:pt x="87211" y="133217"/>
                        <a:pt x="55407" y="133217"/>
                      </a:cubicBezTo>
                      <a:cubicBezTo>
                        <a:pt x="23203" y="133217"/>
                        <a:pt x="0" y="109814"/>
                        <a:pt x="0" y="67208"/>
                      </a:cubicBezTo>
                      <a:cubicBezTo>
                        <a:pt x="0" y="24403"/>
                        <a:pt x="23803" y="0"/>
                        <a:pt x="55407" y="0"/>
                      </a:cubicBezTo>
                      <a:close/>
                      <a:moveTo>
                        <a:pt x="54806" y="16602"/>
                      </a:moveTo>
                      <a:cubicBezTo>
                        <a:pt x="44005" y="16602"/>
                        <a:pt x="38004" y="28403"/>
                        <a:pt x="38004" y="66808"/>
                      </a:cubicBezTo>
                      <a:cubicBezTo>
                        <a:pt x="38004" y="105213"/>
                        <a:pt x="45005" y="116614"/>
                        <a:pt x="56007" y="116614"/>
                      </a:cubicBezTo>
                      <a:cubicBezTo>
                        <a:pt x="66808" y="116614"/>
                        <a:pt x="72809" y="104813"/>
                        <a:pt x="72809" y="66408"/>
                      </a:cubicBezTo>
                      <a:cubicBezTo>
                        <a:pt x="72809" y="28003"/>
                        <a:pt x="65808" y="16602"/>
                        <a:pt x="54806" y="16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7" name="Freeform 136">
                  <a:extLst>
                    <a:ext uri="{FF2B5EF4-FFF2-40B4-BE49-F238E27FC236}">
                      <a16:creationId xmlns:a16="http://schemas.microsoft.com/office/drawing/2014/main" id="{673A3619-4C30-E94E-92B8-AACBAC5D2560}"/>
                    </a:ext>
                  </a:extLst>
                </p:cNvPr>
                <p:cNvSpPr/>
                <p:nvPr/>
              </p:nvSpPr>
              <p:spPr>
                <a:xfrm>
                  <a:off x="6772573" y="2336596"/>
                  <a:ext cx="88611" cy="128616"/>
                </a:xfrm>
                <a:custGeom>
                  <a:avLst/>
                  <a:gdLst/>
                  <a:ahLst/>
                  <a:cxnLst/>
                  <a:rect l="l" t="t" r="r" b="b"/>
                  <a:pathLst>
                    <a:path w="88611" h="128616">
                      <a:moveTo>
                        <a:pt x="42005" y="0"/>
                      </a:moveTo>
                      <a:lnTo>
                        <a:pt x="63208" y="0"/>
                      </a:lnTo>
                      <a:lnTo>
                        <a:pt x="63208" y="110414"/>
                      </a:lnTo>
                      <a:lnTo>
                        <a:pt x="88611" y="110414"/>
                      </a:lnTo>
                      <a:lnTo>
                        <a:pt x="88611" y="128616"/>
                      </a:lnTo>
                      <a:lnTo>
                        <a:pt x="1000" y="128616"/>
                      </a:lnTo>
                      <a:lnTo>
                        <a:pt x="1000" y="110414"/>
                      </a:lnTo>
                      <a:lnTo>
                        <a:pt x="27403" y="110414"/>
                      </a:lnTo>
                      <a:lnTo>
                        <a:pt x="27403" y="32804"/>
                      </a:lnTo>
                      <a:cubicBezTo>
                        <a:pt x="25003" y="33404"/>
                        <a:pt x="21402" y="33804"/>
                        <a:pt x="17202" y="33804"/>
                      </a:cubicBezTo>
                      <a:cubicBezTo>
                        <a:pt x="11201" y="33804"/>
                        <a:pt x="4800" y="32804"/>
                        <a:pt x="0" y="31404"/>
                      </a:cubicBezTo>
                      <a:lnTo>
                        <a:pt x="0" y="15802"/>
                      </a:lnTo>
                      <a:cubicBezTo>
                        <a:pt x="19402" y="16602"/>
                        <a:pt x="34804" y="11001"/>
                        <a:pt x="42005"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8" name="Freeform 137">
                  <a:extLst>
                    <a:ext uri="{FF2B5EF4-FFF2-40B4-BE49-F238E27FC236}">
                      <a16:creationId xmlns:a16="http://schemas.microsoft.com/office/drawing/2014/main" id="{FAFFF8A3-3075-B64D-B4A3-A410EBE75C26}"/>
                    </a:ext>
                  </a:extLst>
                </p:cNvPr>
                <p:cNvSpPr/>
                <p:nvPr/>
              </p:nvSpPr>
              <p:spPr>
                <a:xfrm>
                  <a:off x="7071458" y="2393803"/>
                  <a:ext cx="68408" cy="74209"/>
                </a:xfrm>
                <a:custGeom>
                  <a:avLst/>
                  <a:gdLst/>
                  <a:ahLst/>
                  <a:cxnLst/>
                  <a:rect l="l" t="t" r="r" b="b"/>
                  <a:pathLst>
                    <a:path w="68408" h="74209">
                      <a:moveTo>
                        <a:pt x="41005" y="0"/>
                      </a:moveTo>
                      <a:cubicBezTo>
                        <a:pt x="58007" y="0"/>
                        <a:pt x="68408" y="10001"/>
                        <a:pt x="68408" y="26003"/>
                      </a:cubicBezTo>
                      <a:cubicBezTo>
                        <a:pt x="68408" y="49806"/>
                        <a:pt x="50406" y="74209"/>
                        <a:pt x="28803" y="74209"/>
                      </a:cubicBezTo>
                      <a:cubicBezTo>
                        <a:pt x="12601" y="74209"/>
                        <a:pt x="0" y="63608"/>
                        <a:pt x="0" y="46006"/>
                      </a:cubicBezTo>
                      <a:cubicBezTo>
                        <a:pt x="0" y="22603"/>
                        <a:pt x="19602" y="0"/>
                        <a:pt x="41005" y="0"/>
                      </a:cubicBezTo>
                      <a:close/>
                      <a:moveTo>
                        <a:pt x="46005" y="13402"/>
                      </a:moveTo>
                      <a:cubicBezTo>
                        <a:pt x="34404" y="13402"/>
                        <a:pt x="24203" y="35405"/>
                        <a:pt x="24203" y="49806"/>
                      </a:cubicBezTo>
                      <a:cubicBezTo>
                        <a:pt x="24203" y="57607"/>
                        <a:pt x="27803" y="61808"/>
                        <a:pt x="33404" y="61808"/>
                      </a:cubicBezTo>
                      <a:cubicBezTo>
                        <a:pt x="45005" y="61808"/>
                        <a:pt x="55006" y="39805"/>
                        <a:pt x="55006" y="24603"/>
                      </a:cubicBezTo>
                      <a:cubicBezTo>
                        <a:pt x="55006" y="17602"/>
                        <a:pt x="51606" y="13402"/>
                        <a:pt x="46005" y="134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7" name="Group 96">
                <a:extLst>
                  <a:ext uri="{FF2B5EF4-FFF2-40B4-BE49-F238E27FC236}">
                    <a16:creationId xmlns:a16="http://schemas.microsoft.com/office/drawing/2014/main" id="{124EB842-2FE8-D34E-9B7D-19EC181F0C4B}"/>
                  </a:ext>
                </a:extLst>
              </p:cNvPr>
              <p:cNvGrpSpPr/>
              <p:nvPr/>
            </p:nvGrpSpPr>
            <p:grpSpPr>
              <a:xfrm>
                <a:off x="3306304" y="3100871"/>
                <a:ext cx="440689" cy="167049"/>
                <a:chOff x="6792032" y="3241434"/>
                <a:chExt cx="357769" cy="135617"/>
              </a:xfrm>
            </p:grpSpPr>
            <p:sp>
              <p:nvSpPr>
                <p:cNvPr id="126" name="Freeform 125">
                  <a:extLst>
                    <a:ext uri="{FF2B5EF4-FFF2-40B4-BE49-F238E27FC236}">
                      <a16:creationId xmlns:a16="http://schemas.microsoft.com/office/drawing/2014/main" id="{1907B143-EF25-314D-A7D5-D06570F10701}"/>
                    </a:ext>
                  </a:extLst>
                </p:cNvPr>
                <p:cNvSpPr/>
                <p:nvPr/>
              </p:nvSpPr>
              <p:spPr>
                <a:xfrm>
                  <a:off x="6886882" y="3241434"/>
                  <a:ext cx="101413" cy="133617"/>
                </a:xfrm>
                <a:custGeom>
                  <a:avLst/>
                  <a:gdLst/>
                  <a:ahLst/>
                  <a:cxnLst/>
                  <a:rect l="l" t="t" r="r" b="b"/>
                  <a:pathLst>
                    <a:path w="101413" h="133617">
                      <a:moveTo>
                        <a:pt x="93612" y="0"/>
                      </a:moveTo>
                      <a:lnTo>
                        <a:pt x="99613" y="10601"/>
                      </a:lnTo>
                      <a:cubicBezTo>
                        <a:pt x="90211" y="29404"/>
                        <a:pt x="75209" y="37004"/>
                        <a:pt x="57207" y="37004"/>
                      </a:cubicBezTo>
                      <a:cubicBezTo>
                        <a:pt x="43405" y="37004"/>
                        <a:pt x="33604" y="34604"/>
                        <a:pt x="25003" y="31404"/>
                      </a:cubicBezTo>
                      <a:lnTo>
                        <a:pt x="22603" y="62008"/>
                      </a:lnTo>
                      <a:cubicBezTo>
                        <a:pt x="31804" y="54807"/>
                        <a:pt x="43405" y="51206"/>
                        <a:pt x="55007" y="51206"/>
                      </a:cubicBezTo>
                      <a:cubicBezTo>
                        <a:pt x="88811" y="51206"/>
                        <a:pt x="101413" y="69409"/>
                        <a:pt x="101413" y="89811"/>
                      </a:cubicBezTo>
                      <a:cubicBezTo>
                        <a:pt x="101413" y="113014"/>
                        <a:pt x="84211" y="133617"/>
                        <a:pt x="48806" y="133617"/>
                      </a:cubicBezTo>
                      <a:cubicBezTo>
                        <a:pt x="19202" y="133617"/>
                        <a:pt x="0" y="123415"/>
                        <a:pt x="0" y="105813"/>
                      </a:cubicBezTo>
                      <a:cubicBezTo>
                        <a:pt x="0" y="95012"/>
                        <a:pt x="7201" y="86811"/>
                        <a:pt x="19002" y="86811"/>
                      </a:cubicBezTo>
                      <a:cubicBezTo>
                        <a:pt x="30004" y="86811"/>
                        <a:pt x="35404" y="94212"/>
                        <a:pt x="35404" y="101413"/>
                      </a:cubicBezTo>
                      <a:cubicBezTo>
                        <a:pt x="35404" y="107613"/>
                        <a:pt x="32404" y="112814"/>
                        <a:pt x="27604" y="115814"/>
                      </a:cubicBezTo>
                      <a:cubicBezTo>
                        <a:pt x="30604" y="117415"/>
                        <a:pt x="36005" y="118615"/>
                        <a:pt x="41005" y="118615"/>
                      </a:cubicBezTo>
                      <a:cubicBezTo>
                        <a:pt x="54407" y="118615"/>
                        <a:pt x="62208" y="109614"/>
                        <a:pt x="62208" y="93812"/>
                      </a:cubicBezTo>
                      <a:cubicBezTo>
                        <a:pt x="62208" y="76609"/>
                        <a:pt x="54807" y="69809"/>
                        <a:pt x="40805" y="69809"/>
                      </a:cubicBezTo>
                      <a:cubicBezTo>
                        <a:pt x="34804" y="69809"/>
                        <a:pt x="26203" y="72809"/>
                        <a:pt x="20203" y="77610"/>
                      </a:cubicBezTo>
                      <a:lnTo>
                        <a:pt x="5801" y="73209"/>
                      </a:lnTo>
                      <a:lnTo>
                        <a:pt x="10401" y="6401"/>
                      </a:lnTo>
                      <a:lnTo>
                        <a:pt x="16202" y="1200"/>
                      </a:lnTo>
                      <a:cubicBezTo>
                        <a:pt x="29404" y="5601"/>
                        <a:pt x="47006" y="7601"/>
                        <a:pt x="59808" y="7601"/>
                      </a:cubicBezTo>
                      <a:cubicBezTo>
                        <a:pt x="74609" y="7601"/>
                        <a:pt x="83010" y="5200"/>
                        <a:pt x="9361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7" name="Freeform 126">
                  <a:extLst>
                    <a:ext uri="{FF2B5EF4-FFF2-40B4-BE49-F238E27FC236}">
                      <a16:creationId xmlns:a16="http://schemas.microsoft.com/office/drawing/2014/main" id="{0AD071E5-DB91-2A48-9428-4D6505C3D162}"/>
                    </a:ext>
                  </a:extLst>
                </p:cNvPr>
                <p:cNvSpPr/>
                <p:nvPr/>
              </p:nvSpPr>
              <p:spPr>
                <a:xfrm>
                  <a:off x="6996381" y="3241434"/>
                  <a:ext cx="131017" cy="135617"/>
                </a:xfrm>
                <a:custGeom>
                  <a:avLst/>
                  <a:gdLst/>
                  <a:ahLst/>
                  <a:cxnLst/>
                  <a:rect l="l" t="t" r="r" b="b"/>
                  <a:pathLst>
                    <a:path w="131017" h="135617">
                      <a:moveTo>
                        <a:pt x="114415" y="0"/>
                      </a:moveTo>
                      <a:lnTo>
                        <a:pt x="131017" y="0"/>
                      </a:lnTo>
                      <a:lnTo>
                        <a:pt x="42606" y="135617"/>
                      </a:lnTo>
                      <a:lnTo>
                        <a:pt x="21203" y="135617"/>
                      </a:lnTo>
                      <a:lnTo>
                        <a:pt x="99213" y="21002"/>
                      </a:lnTo>
                      <a:lnTo>
                        <a:pt x="98613" y="20402"/>
                      </a:lnTo>
                      <a:cubicBezTo>
                        <a:pt x="91212" y="26403"/>
                        <a:pt x="83411" y="29003"/>
                        <a:pt x="74810" y="29003"/>
                      </a:cubicBezTo>
                      <a:cubicBezTo>
                        <a:pt x="72410" y="29003"/>
                        <a:pt x="70209" y="29003"/>
                        <a:pt x="68409" y="28803"/>
                      </a:cubicBezTo>
                      <a:lnTo>
                        <a:pt x="68409" y="29404"/>
                      </a:lnTo>
                      <a:cubicBezTo>
                        <a:pt x="68409" y="53206"/>
                        <a:pt x="50407" y="77610"/>
                        <a:pt x="28804" y="77610"/>
                      </a:cubicBezTo>
                      <a:cubicBezTo>
                        <a:pt x="12602" y="77610"/>
                        <a:pt x="0" y="67008"/>
                        <a:pt x="0" y="49406"/>
                      </a:cubicBezTo>
                      <a:cubicBezTo>
                        <a:pt x="0" y="26003"/>
                        <a:pt x="19603" y="3400"/>
                        <a:pt x="41006" y="3400"/>
                      </a:cubicBezTo>
                      <a:cubicBezTo>
                        <a:pt x="49607" y="3400"/>
                        <a:pt x="56608" y="6001"/>
                        <a:pt x="61208" y="10601"/>
                      </a:cubicBezTo>
                      <a:cubicBezTo>
                        <a:pt x="66209" y="12801"/>
                        <a:pt x="72410" y="14002"/>
                        <a:pt x="80611" y="14002"/>
                      </a:cubicBezTo>
                      <a:cubicBezTo>
                        <a:pt x="93812" y="14002"/>
                        <a:pt x="104213" y="9201"/>
                        <a:pt x="114415" y="0"/>
                      </a:cubicBezTo>
                      <a:close/>
                      <a:moveTo>
                        <a:pt x="42406" y="17602"/>
                      </a:moveTo>
                      <a:cubicBezTo>
                        <a:pt x="32404" y="21403"/>
                        <a:pt x="24204" y="40405"/>
                        <a:pt x="24204" y="53206"/>
                      </a:cubicBezTo>
                      <a:cubicBezTo>
                        <a:pt x="24204" y="61007"/>
                        <a:pt x="27804" y="65208"/>
                        <a:pt x="33405" y="65208"/>
                      </a:cubicBezTo>
                      <a:cubicBezTo>
                        <a:pt x="45006" y="65208"/>
                        <a:pt x="55007" y="43205"/>
                        <a:pt x="55007" y="28003"/>
                      </a:cubicBezTo>
                      <a:cubicBezTo>
                        <a:pt x="55007" y="27403"/>
                        <a:pt x="55007" y="26603"/>
                        <a:pt x="54807" y="26003"/>
                      </a:cubicBezTo>
                      <a:cubicBezTo>
                        <a:pt x="49807" y="24003"/>
                        <a:pt x="45806" y="21002"/>
                        <a:pt x="42406" y="17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3" name="Freeform 132">
                  <a:extLst>
                    <a:ext uri="{FF2B5EF4-FFF2-40B4-BE49-F238E27FC236}">
                      <a16:creationId xmlns:a16="http://schemas.microsoft.com/office/drawing/2014/main" id="{A4B5035C-5B97-FD4D-896A-E0A82552E454}"/>
                    </a:ext>
                  </a:extLst>
                </p:cNvPr>
                <p:cNvSpPr/>
                <p:nvPr/>
              </p:nvSpPr>
              <p:spPr>
                <a:xfrm>
                  <a:off x="6792032" y="3243234"/>
                  <a:ext cx="88611" cy="128616"/>
                </a:xfrm>
                <a:custGeom>
                  <a:avLst/>
                  <a:gdLst/>
                  <a:ahLst/>
                  <a:cxnLst/>
                  <a:rect l="l" t="t" r="r" b="b"/>
                  <a:pathLst>
                    <a:path w="88611" h="128616">
                      <a:moveTo>
                        <a:pt x="42005" y="0"/>
                      </a:moveTo>
                      <a:lnTo>
                        <a:pt x="63208" y="0"/>
                      </a:lnTo>
                      <a:lnTo>
                        <a:pt x="63208" y="110414"/>
                      </a:lnTo>
                      <a:lnTo>
                        <a:pt x="88611" y="110414"/>
                      </a:lnTo>
                      <a:lnTo>
                        <a:pt x="88611" y="128616"/>
                      </a:lnTo>
                      <a:lnTo>
                        <a:pt x="1000" y="128616"/>
                      </a:lnTo>
                      <a:lnTo>
                        <a:pt x="1000" y="110414"/>
                      </a:lnTo>
                      <a:lnTo>
                        <a:pt x="27404" y="110414"/>
                      </a:lnTo>
                      <a:lnTo>
                        <a:pt x="27404" y="32804"/>
                      </a:lnTo>
                      <a:cubicBezTo>
                        <a:pt x="25003" y="33404"/>
                        <a:pt x="21403" y="33804"/>
                        <a:pt x="17202" y="33804"/>
                      </a:cubicBezTo>
                      <a:cubicBezTo>
                        <a:pt x="11202" y="33804"/>
                        <a:pt x="4801" y="32804"/>
                        <a:pt x="0" y="31404"/>
                      </a:cubicBezTo>
                      <a:lnTo>
                        <a:pt x="0" y="15802"/>
                      </a:lnTo>
                      <a:cubicBezTo>
                        <a:pt x="19403" y="16602"/>
                        <a:pt x="34804" y="11001"/>
                        <a:pt x="42005"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4" name="Freeform 133">
                  <a:extLst>
                    <a:ext uri="{FF2B5EF4-FFF2-40B4-BE49-F238E27FC236}">
                      <a16:creationId xmlns:a16="http://schemas.microsoft.com/office/drawing/2014/main" id="{C2B3D822-ABB0-9C43-9D08-395997703C9C}"/>
                    </a:ext>
                  </a:extLst>
                </p:cNvPr>
                <p:cNvSpPr/>
                <p:nvPr/>
              </p:nvSpPr>
              <p:spPr>
                <a:xfrm>
                  <a:off x="7081392" y="3300441"/>
                  <a:ext cx="68409" cy="74209"/>
                </a:xfrm>
                <a:custGeom>
                  <a:avLst/>
                  <a:gdLst/>
                  <a:ahLst/>
                  <a:cxnLst/>
                  <a:rect l="l" t="t" r="r" b="b"/>
                  <a:pathLst>
                    <a:path w="68409" h="74209">
                      <a:moveTo>
                        <a:pt x="41005" y="0"/>
                      </a:moveTo>
                      <a:cubicBezTo>
                        <a:pt x="58007" y="0"/>
                        <a:pt x="68409" y="10001"/>
                        <a:pt x="68409" y="26003"/>
                      </a:cubicBezTo>
                      <a:cubicBezTo>
                        <a:pt x="68409" y="49806"/>
                        <a:pt x="50406" y="74209"/>
                        <a:pt x="28804" y="74209"/>
                      </a:cubicBezTo>
                      <a:cubicBezTo>
                        <a:pt x="12602" y="74209"/>
                        <a:pt x="0" y="63608"/>
                        <a:pt x="0" y="46006"/>
                      </a:cubicBezTo>
                      <a:cubicBezTo>
                        <a:pt x="0" y="22603"/>
                        <a:pt x="19603" y="0"/>
                        <a:pt x="41005" y="0"/>
                      </a:cubicBezTo>
                      <a:close/>
                      <a:moveTo>
                        <a:pt x="46006" y="13402"/>
                      </a:moveTo>
                      <a:cubicBezTo>
                        <a:pt x="34404" y="13402"/>
                        <a:pt x="24203" y="35405"/>
                        <a:pt x="24203" y="49806"/>
                      </a:cubicBezTo>
                      <a:cubicBezTo>
                        <a:pt x="24203" y="57607"/>
                        <a:pt x="27804" y="61808"/>
                        <a:pt x="33404" y="61808"/>
                      </a:cubicBezTo>
                      <a:cubicBezTo>
                        <a:pt x="45006" y="61808"/>
                        <a:pt x="55007" y="39805"/>
                        <a:pt x="55007" y="24603"/>
                      </a:cubicBezTo>
                      <a:cubicBezTo>
                        <a:pt x="55007" y="17602"/>
                        <a:pt x="51607" y="13402"/>
                        <a:pt x="46006" y="134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8" name="Group 97">
                <a:extLst>
                  <a:ext uri="{FF2B5EF4-FFF2-40B4-BE49-F238E27FC236}">
                    <a16:creationId xmlns:a16="http://schemas.microsoft.com/office/drawing/2014/main" id="{B77E9265-A7A8-EE4C-AFCC-598D017040A8}"/>
                  </a:ext>
                </a:extLst>
              </p:cNvPr>
              <p:cNvGrpSpPr/>
              <p:nvPr/>
            </p:nvGrpSpPr>
            <p:grpSpPr>
              <a:xfrm>
                <a:off x="3512684" y="2240496"/>
                <a:ext cx="452421" cy="167049"/>
                <a:chOff x="6129106" y="3890546"/>
                <a:chExt cx="367293" cy="135617"/>
              </a:xfrm>
            </p:grpSpPr>
            <p:sp>
              <p:nvSpPr>
                <p:cNvPr id="121" name="Freeform 120">
                  <a:extLst>
                    <a:ext uri="{FF2B5EF4-FFF2-40B4-BE49-F238E27FC236}">
                      <a16:creationId xmlns:a16="http://schemas.microsoft.com/office/drawing/2014/main" id="{4322BF7A-436B-1D42-B2B4-50EDF4F2C0B3}"/>
                    </a:ext>
                  </a:extLst>
                </p:cNvPr>
                <p:cNvSpPr/>
                <p:nvPr/>
              </p:nvSpPr>
              <p:spPr>
                <a:xfrm>
                  <a:off x="6342980" y="3890546"/>
                  <a:ext cx="131016" cy="135617"/>
                </a:xfrm>
                <a:custGeom>
                  <a:avLst/>
                  <a:gdLst/>
                  <a:ahLst/>
                  <a:cxnLst/>
                  <a:rect l="l" t="t" r="r" b="b"/>
                  <a:pathLst>
                    <a:path w="131016" h="135617">
                      <a:moveTo>
                        <a:pt x="114414" y="0"/>
                      </a:moveTo>
                      <a:lnTo>
                        <a:pt x="131016" y="0"/>
                      </a:lnTo>
                      <a:lnTo>
                        <a:pt x="42605" y="135617"/>
                      </a:lnTo>
                      <a:lnTo>
                        <a:pt x="21203" y="135617"/>
                      </a:lnTo>
                      <a:lnTo>
                        <a:pt x="99212" y="21002"/>
                      </a:lnTo>
                      <a:lnTo>
                        <a:pt x="98612" y="20402"/>
                      </a:lnTo>
                      <a:cubicBezTo>
                        <a:pt x="91211" y="26403"/>
                        <a:pt x="83410" y="29003"/>
                        <a:pt x="74809" y="29003"/>
                      </a:cubicBezTo>
                      <a:cubicBezTo>
                        <a:pt x="72409" y="29003"/>
                        <a:pt x="70209" y="29003"/>
                        <a:pt x="68409" y="28803"/>
                      </a:cubicBezTo>
                      <a:lnTo>
                        <a:pt x="68409" y="29404"/>
                      </a:lnTo>
                      <a:cubicBezTo>
                        <a:pt x="68409" y="53206"/>
                        <a:pt x="50406" y="77610"/>
                        <a:pt x="28804" y="77610"/>
                      </a:cubicBezTo>
                      <a:cubicBezTo>
                        <a:pt x="12602" y="77610"/>
                        <a:pt x="0" y="67008"/>
                        <a:pt x="0" y="49406"/>
                      </a:cubicBezTo>
                      <a:cubicBezTo>
                        <a:pt x="0" y="26003"/>
                        <a:pt x="19602" y="3400"/>
                        <a:pt x="41005" y="3400"/>
                      </a:cubicBezTo>
                      <a:cubicBezTo>
                        <a:pt x="49606" y="3400"/>
                        <a:pt x="56607" y="6001"/>
                        <a:pt x="61208" y="10601"/>
                      </a:cubicBezTo>
                      <a:cubicBezTo>
                        <a:pt x="66208" y="12801"/>
                        <a:pt x="72409" y="14002"/>
                        <a:pt x="80610" y="14002"/>
                      </a:cubicBezTo>
                      <a:cubicBezTo>
                        <a:pt x="93812" y="14002"/>
                        <a:pt x="104213" y="9201"/>
                        <a:pt x="114414" y="0"/>
                      </a:cubicBezTo>
                      <a:close/>
                      <a:moveTo>
                        <a:pt x="42405" y="17602"/>
                      </a:moveTo>
                      <a:cubicBezTo>
                        <a:pt x="32404" y="21403"/>
                        <a:pt x="24203" y="40405"/>
                        <a:pt x="24203" y="53206"/>
                      </a:cubicBezTo>
                      <a:cubicBezTo>
                        <a:pt x="24203" y="61007"/>
                        <a:pt x="27803" y="65208"/>
                        <a:pt x="33404" y="65208"/>
                      </a:cubicBezTo>
                      <a:cubicBezTo>
                        <a:pt x="45006" y="65208"/>
                        <a:pt x="55007" y="43205"/>
                        <a:pt x="55007" y="28003"/>
                      </a:cubicBezTo>
                      <a:cubicBezTo>
                        <a:pt x="55007" y="27403"/>
                        <a:pt x="55007" y="26603"/>
                        <a:pt x="54807" y="26003"/>
                      </a:cubicBezTo>
                      <a:cubicBezTo>
                        <a:pt x="49806" y="24003"/>
                        <a:pt x="45806" y="21002"/>
                        <a:pt x="42405" y="17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2" name="Freeform 121">
                  <a:extLst>
                    <a:ext uri="{FF2B5EF4-FFF2-40B4-BE49-F238E27FC236}">
                      <a16:creationId xmlns:a16="http://schemas.microsoft.com/office/drawing/2014/main" id="{3BBF2D38-FE7F-5040-A66B-73466A114040}"/>
                    </a:ext>
                  </a:extLst>
                </p:cNvPr>
                <p:cNvSpPr/>
                <p:nvPr/>
              </p:nvSpPr>
              <p:spPr>
                <a:xfrm>
                  <a:off x="6224556" y="3890946"/>
                  <a:ext cx="110813" cy="133217"/>
                </a:xfrm>
                <a:custGeom>
                  <a:avLst/>
                  <a:gdLst/>
                  <a:ahLst/>
                  <a:cxnLst/>
                  <a:rect l="l" t="t" r="r" b="b"/>
                  <a:pathLst>
                    <a:path w="110813" h="133217">
                      <a:moveTo>
                        <a:pt x="55407" y="0"/>
                      </a:moveTo>
                      <a:cubicBezTo>
                        <a:pt x="87611" y="0"/>
                        <a:pt x="110813" y="23403"/>
                        <a:pt x="110813" y="66008"/>
                      </a:cubicBezTo>
                      <a:cubicBezTo>
                        <a:pt x="110813" y="109214"/>
                        <a:pt x="87211" y="133217"/>
                        <a:pt x="55407" y="133217"/>
                      </a:cubicBezTo>
                      <a:cubicBezTo>
                        <a:pt x="23203" y="133217"/>
                        <a:pt x="0" y="109814"/>
                        <a:pt x="0" y="67208"/>
                      </a:cubicBezTo>
                      <a:cubicBezTo>
                        <a:pt x="0" y="24403"/>
                        <a:pt x="23803" y="0"/>
                        <a:pt x="55407" y="0"/>
                      </a:cubicBezTo>
                      <a:close/>
                      <a:moveTo>
                        <a:pt x="54806" y="16602"/>
                      </a:moveTo>
                      <a:cubicBezTo>
                        <a:pt x="44005" y="16602"/>
                        <a:pt x="38004" y="28403"/>
                        <a:pt x="38004" y="66808"/>
                      </a:cubicBezTo>
                      <a:cubicBezTo>
                        <a:pt x="38004" y="105213"/>
                        <a:pt x="45005" y="116614"/>
                        <a:pt x="56007" y="116614"/>
                      </a:cubicBezTo>
                      <a:cubicBezTo>
                        <a:pt x="66808" y="116614"/>
                        <a:pt x="72809" y="104813"/>
                        <a:pt x="72809" y="66408"/>
                      </a:cubicBezTo>
                      <a:cubicBezTo>
                        <a:pt x="72809" y="28003"/>
                        <a:pt x="65808" y="16602"/>
                        <a:pt x="54806" y="16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3" name="Freeform 122">
                  <a:extLst>
                    <a:ext uri="{FF2B5EF4-FFF2-40B4-BE49-F238E27FC236}">
                      <a16:creationId xmlns:a16="http://schemas.microsoft.com/office/drawing/2014/main" id="{66D34749-0446-6C4A-9C76-7062CD56C96E}"/>
                    </a:ext>
                  </a:extLst>
                </p:cNvPr>
                <p:cNvSpPr/>
                <p:nvPr/>
              </p:nvSpPr>
              <p:spPr>
                <a:xfrm>
                  <a:off x="6129106" y="3892345"/>
                  <a:ext cx="88611" cy="128616"/>
                </a:xfrm>
                <a:custGeom>
                  <a:avLst/>
                  <a:gdLst/>
                  <a:ahLst/>
                  <a:cxnLst/>
                  <a:rect l="l" t="t" r="r" b="b"/>
                  <a:pathLst>
                    <a:path w="88611" h="128616">
                      <a:moveTo>
                        <a:pt x="42005" y="0"/>
                      </a:moveTo>
                      <a:lnTo>
                        <a:pt x="63208" y="0"/>
                      </a:lnTo>
                      <a:lnTo>
                        <a:pt x="63208" y="110414"/>
                      </a:lnTo>
                      <a:lnTo>
                        <a:pt x="88611" y="110414"/>
                      </a:lnTo>
                      <a:lnTo>
                        <a:pt x="88611" y="128616"/>
                      </a:lnTo>
                      <a:lnTo>
                        <a:pt x="1000" y="128616"/>
                      </a:lnTo>
                      <a:lnTo>
                        <a:pt x="1000" y="110414"/>
                      </a:lnTo>
                      <a:lnTo>
                        <a:pt x="27403" y="110414"/>
                      </a:lnTo>
                      <a:lnTo>
                        <a:pt x="27403" y="32804"/>
                      </a:lnTo>
                      <a:cubicBezTo>
                        <a:pt x="25003" y="33404"/>
                        <a:pt x="21402" y="33804"/>
                        <a:pt x="17202" y="33804"/>
                      </a:cubicBezTo>
                      <a:cubicBezTo>
                        <a:pt x="11201" y="33804"/>
                        <a:pt x="4800" y="32804"/>
                        <a:pt x="0" y="31404"/>
                      </a:cubicBezTo>
                      <a:lnTo>
                        <a:pt x="0" y="15802"/>
                      </a:lnTo>
                      <a:cubicBezTo>
                        <a:pt x="19402" y="16602"/>
                        <a:pt x="34804" y="11001"/>
                        <a:pt x="42005"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5" name="Freeform 124">
                  <a:extLst>
                    <a:ext uri="{FF2B5EF4-FFF2-40B4-BE49-F238E27FC236}">
                      <a16:creationId xmlns:a16="http://schemas.microsoft.com/office/drawing/2014/main" id="{F33D5B52-E454-8B4D-85DC-6B48FB0030D5}"/>
                    </a:ext>
                  </a:extLst>
                </p:cNvPr>
                <p:cNvSpPr/>
                <p:nvPr/>
              </p:nvSpPr>
              <p:spPr>
                <a:xfrm>
                  <a:off x="6427991" y="3949553"/>
                  <a:ext cx="68408" cy="74209"/>
                </a:xfrm>
                <a:custGeom>
                  <a:avLst/>
                  <a:gdLst/>
                  <a:ahLst/>
                  <a:cxnLst/>
                  <a:rect l="l" t="t" r="r" b="b"/>
                  <a:pathLst>
                    <a:path w="68408" h="74209">
                      <a:moveTo>
                        <a:pt x="41005" y="0"/>
                      </a:moveTo>
                      <a:cubicBezTo>
                        <a:pt x="58007" y="0"/>
                        <a:pt x="68408" y="10001"/>
                        <a:pt x="68408" y="26003"/>
                      </a:cubicBezTo>
                      <a:cubicBezTo>
                        <a:pt x="68408" y="49806"/>
                        <a:pt x="50406" y="74209"/>
                        <a:pt x="28803" y="74209"/>
                      </a:cubicBezTo>
                      <a:cubicBezTo>
                        <a:pt x="12601" y="74209"/>
                        <a:pt x="0" y="63608"/>
                        <a:pt x="0" y="46006"/>
                      </a:cubicBezTo>
                      <a:cubicBezTo>
                        <a:pt x="0" y="22603"/>
                        <a:pt x="19602" y="0"/>
                        <a:pt x="41005" y="0"/>
                      </a:cubicBezTo>
                      <a:close/>
                      <a:moveTo>
                        <a:pt x="46005" y="13402"/>
                      </a:moveTo>
                      <a:cubicBezTo>
                        <a:pt x="34404" y="13402"/>
                        <a:pt x="24203" y="35405"/>
                        <a:pt x="24203" y="49806"/>
                      </a:cubicBezTo>
                      <a:cubicBezTo>
                        <a:pt x="24203" y="57607"/>
                        <a:pt x="27803" y="61808"/>
                        <a:pt x="33404" y="61808"/>
                      </a:cubicBezTo>
                      <a:cubicBezTo>
                        <a:pt x="45005" y="61808"/>
                        <a:pt x="55006" y="39805"/>
                        <a:pt x="55006" y="24603"/>
                      </a:cubicBezTo>
                      <a:cubicBezTo>
                        <a:pt x="55006" y="17602"/>
                        <a:pt x="51606" y="13402"/>
                        <a:pt x="46005" y="134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9" name="Group 98">
                <a:extLst>
                  <a:ext uri="{FF2B5EF4-FFF2-40B4-BE49-F238E27FC236}">
                    <a16:creationId xmlns:a16="http://schemas.microsoft.com/office/drawing/2014/main" id="{374413B6-4319-154E-9BB0-04D0EB7533D6}"/>
                  </a:ext>
                </a:extLst>
              </p:cNvPr>
              <p:cNvGrpSpPr/>
              <p:nvPr/>
            </p:nvGrpSpPr>
            <p:grpSpPr>
              <a:xfrm>
                <a:off x="5550886" y="2532542"/>
                <a:ext cx="469082" cy="167049"/>
                <a:chOff x="4680128" y="3492613"/>
                <a:chExt cx="380819" cy="135617"/>
              </a:xfrm>
            </p:grpSpPr>
            <p:sp>
              <p:nvSpPr>
                <p:cNvPr id="113" name="Freeform 112">
                  <a:extLst>
                    <a:ext uri="{FF2B5EF4-FFF2-40B4-BE49-F238E27FC236}">
                      <a16:creationId xmlns:a16="http://schemas.microsoft.com/office/drawing/2014/main" id="{37A5D47B-AC80-C84B-A975-7EF558973688}"/>
                    </a:ext>
                  </a:extLst>
                </p:cNvPr>
                <p:cNvSpPr/>
                <p:nvPr/>
              </p:nvSpPr>
              <p:spPr>
                <a:xfrm>
                  <a:off x="4798028" y="3492613"/>
                  <a:ext cx="101413" cy="133617"/>
                </a:xfrm>
                <a:custGeom>
                  <a:avLst/>
                  <a:gdLst/>
                  <a:ahLst/>
                  <a:cxnLst/>
                  <a:rect l="l" t="t" r="r" b="b"/>
                  <a:pathLst>
                    <a:path w="101413" h="133617">
                      <a:moveTo>
                        <a:pt x="93612" y="0"/>
                      </a:moveTo>
                      <a:lnTo>
                        <a:pt x="99613" y="10601"/>
                      </a:lnTo>
                      <a:cubicBezTo>
                        <a:pt x="90211" y="29404"/>
                        <a:pt x="75209" y="37004"/>
                        <a:pt x="57207" y="37004"/>
                      </a:cubicBezTo>
                      <a:cubicBezTo>
                        <a:pt x="43405" y="37004"/>
                        <a:pt x="33604" y="34604"/>
                        <a:pt x="25003" y="31404"/>
                      </a:cubicBezTo>
                      <a:lnTo>
                        <a:pt x="22603" y="62008"/>
                      </a:lnTo>
                      <a:cubicBezTo>
                        <a:pt x="31804" y="54807"/>
                        <a:pt x="43405" y="51206"/>
                        <a:pt x="55007" y="51206"/>
                      </a:cubicBezTo>
                      <a:cubicBezTo>
                        <a:pt x="88811" y="51206"/>
                        <a:pt x="101413" y="69409"/>
                        <a:pt x="101413" y="89811"/>
                      </a:cubicBezTo>
                      <a:cubicBezTo>
                        <a:pt x="101413" y="113014"/>
                        <a:pt x="84211" y="133617"/>
                        <a:pt x="48806" y="133617"/>
                      </a:cubicBezTo>
                      <a:cubicBezTo>
                        <a:pt x="19202" y="133617"/>
                        <a:pt x="0" y="123415"/>
                        <a:pt x="0" y="105813"/>
                      </a:cubicBezTo>
                      <a:cubicBezTo>
                        <a:pt x="0" y="95012"/>
                        <a:pt x="7201" y="86811"/>
                        <a:pt x="19002" y="86811"/>
                      </a:cubicBezTo>
                      <a:cubicBezTo>
                        <a:pt x="30004" y="86811"/>
                        <a:pt x="35404" y="94212"/>
                        <a:pt x="35404" y="101413"/>
                      </a:cubicBezTo>
                      <a:cubicBezTo>
                        <a:pt x="35404" y="107613"/>
                        <a:pt x="32404" y="112814"/>
                        <a:pt x="27604" y="115814"/>
                      </a:cubicBezTo>
                      <a:cubicBezTo>
                        <a:pt x="30604" y="117415"/>
                        <a:pt x="36005" y="118615"/>
                        <a:pt x="41005" y="118615"/>
                      </a:cubicBezTo>
                      <a:cubicBezTo>
                        <a:pt x="54407" y="118615"/>
                        <a:pt x="62208" y="109614"/>
                        <a:pt x="62208" y="93812"/>
                      </a:cubicBezTo>
                      <a:cubicBezTo>
                        <a:pt x="62208" y="76609"/>
                        <a:pt x="54807" y="69809"/>
                        <a:pt x="40805" y="69809"/>
                      </a:cubicBezTo>
                      <a:cubicBezTo>
                        <a:pt x="34804" y="69809"/>
                        <a:pt x="26203" y="72809"/>
                        <a:pt x="20203" y="77610"/>
                      </a:cubicBezTo>
                      <a:lnTo>
                        <a:pt x="5801" y="73209"/>
                      </a:lnTo>
                      <a:lnTo>
                        <a:pt x="10401" y="6401"/>
                      </a:lnTo>
                      <a:lnTo>
                        <a:pt x="16202" y="1200"/>
                      </a:lnTo>
                      <a:cubicBezTo>
                        <a:pt x="29404" y="5601"/>
                        <a:pt x="47006" y="7601"/>
                        <a:pt x="59808" y="7601"/>
                      </a:cubicBezTo>
                      <a:cubicBezTo>
                        <a:pt x="74609" y="7601"/>
                        <a:pt x="83010" y="5200"/>
                        <a:pt x="9361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4" name="Freeform 113">
                  <a:extLst>
                    <a:ext uri="{FF2B5EF4-FFF2-40B4-BE49-F238E27FC236}">
                      <a16:creationId xmlns:a16="http://schemas.microsoft.com/office/drawing/2014/main" id="{70DBDF0D-F6CF-534A-AB88-ED5D5860FDFA}"/>
                    </a:ext>
                  </a:extLst>
                </p:cNvPr>
                <p:cNvSpPr/>
                <p:nvPr/>
              </p:nvSpPr>
              <p:spPr>
                <a:xfrm>
                  <a:off x="4907527" y="3492613"/>
                  <a:ext cx="131017" cy="135617"/>
                </a:xfrm>
                <a:custGeom>
                  <a:avLst/>
                  <a:gdLst/>
                  <a:ahLst/>
                  <a:cxnLst/>
                  <a:rect l="l" t="t" r="r" b="b"/>
                  <a:pathLst>
                    <a:path w="131017" h="135617">
                      <a:moveTo>
                        <a:pt x="114415" y="0"/>
                      </a:moveTo>
                      <a:lnTo>
                        <a:pt x="131017" y="0"/>
                      </a:lnTo>
                      <a:lnTo>
                        <a:pt x="42606" y="135617"/>
                      </a:lnTo>
                      <a:lnTo>
                        <a:pt x="21203" y="135617"/>
                      </a:lnTo>
                      <a:lnTo>
                        <a:pt x="99213" y="21002"/>
                      </a:lnTo>
                      <a:lnTo>
                        <a:pt x="98613" y="20402"/>
                      </a:lnTo>
                      <a:cubicBezTo>
                        <a:pt x="91212" y="26403"/>
                        <a:pt x="83411" y="29003"/>
                        <a:pt x="74810" y="29003"/>
                      </a:cubicBezTo>
                      <a:cubicBezTo>
                        <a:pt x="72410" y="29003"/>
                        <a:pt x="70209" y="29003"/>
                        <a:pt x="68409" y="28803"/>
                      </a:cubicBezTo>
                      <a:lnTo>
                        <a:pt x="68409" y="29404"/>
                      </a:lnTo>
                      <a:cubicBezTo>
                        <a:pt x="68409" y="53206"/>
                        <a:pt x="50407" y="77610"/>
                        <a:pt x="28804" y="77610"/>
                      </a:cubicBezTo>
                      <a:cubicBezTo>
                        <a:pt x="12602" y="77610"/>
                        <a:pt x="0" y="67008"/>
                        <a:pt x="0" y="49406"/>
                      </a:cubicBezTo>
                      <a:cubicBezTo>
                        <a:pt x="0" y="26003"/>
                        <a:pt x="19603" y="3400"/>
                        <a:pt x="41006" y="3400"/>
                      </a:cubicBezTo>
                      <a:cubicBezTo>
                        <a:pt x="49607" y="3400"/>
                        <a:pt x="56608" y="6001"/>
                        <a:pt x="61208" y="10601"/>
                      </a:cubicBezTo>
                      <a:cubicBezTo>
                        <a:pt x="66209" y="12801"/>
                        <a:pt x="72410" y="14002"/>
                        <a:pt x="80611" y="14002"/>
                      </a:cubicBezTo>
                      <a:cubicBezTo>
                        <a:pt x="93812" y="14002"/>
                        <a:pt x="104213" y="9201"/>
                        <a:pt x="114415" y="0"/>
                      </a:cubicBezTo>
                      <a:close/>
                      <a:moveTo>
                        <a:pt x="42406" y="17602"/>
                      </a:moveTo>
                      <a:cubicBezTo>
                        <a:pt x="32405" y="21403"/>
                        <a:pt x="24203" y="40405"/>
                        <a:pt x="24203" y="53206"/>
                      </a:cubicBezTo>
                      <a:cubicBezTo>
                        <a:pt x="24203" y="61007"/>
                        <a:pt x="27804" y="65208"/>
                        <a:pt x="33405" y="65208"/>
                      </a:cubicBezTo>
                      <a:cubicBezTo>
                        <a:pt x="45006" y="65208"/>
                        <a:pt x="55007" y="43205"/>
                        <a:pt x="55007" y="28003"/>
                      </a:cubicBezTo>
                      <a:cubicBezTo>
                        <a:pt x="55007" y="27403"/>
                        <a:pt x="55007" y="26603"/>
                        <a:pt x="54807" y="26003"/>
                      </a:cubicBezTo>
                      <a:cubicBezTo>
                        <a:pt x="49807" y="24003"/>
                        <a:pt x="45806" y="21002"/>
                        <a:pt x="42406" y="176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9" name="Freeform 118">
                  <a:extLst>
                    <a:ext uri="{FF2B5EF4-FFF2-40B4-BE49-F238E27FC236}">
                      <a16:creationId xmlns:a16="http://schemas.microsoft.com/office/drawing/2014/main" id="{98D8D822-40F4-664B-BC24-5F4F57792D73}"/>
                    </a:ext>
                  </a:extLst>
                </p:cNvPr>
                <p:cNvSpPr/>
                <p:nvPr/>
              </p:nvSpPr>
              <p:spPr>
                <a:xfrm>
                  <a:off x="4680128" y="3493013"/>
                  <a:ext cx="105013" cy="133217"/>
                </a:xfrm>
                <a:custGeom>
                  <a:avLst/>
                  <a:gdLst/>
                  <a:ahLst/>
                  <a:cxnLst/>
                  <a:rect l="l" t="t" r="r" b="b"/>
                  <a:pathLst>
                    <a:path w="105013" h="133217">
                      <a:moveTo>
                        <a:pt x="52206" y="0"/>
                      </a:moveTo>
                      <a:cubicBezTo>
                        <a:pt x="85610" y="0"/>
                        <a:pt x="103012" y="15202"/>
                        <a:pt x="103012" y="33004"/>
                      </a:cubicBezTo>
                      <a:cubicBezTo>
                        <a:pt x="103012" y="50806"/>
                        <a:pt x="91611" y="60607"/>
                        <a:pt x="64408" y="64208"/>
                      </a:cubicBezTo>
                      <a:lnTo>
                        <a:pt x="64408" y="65208"/>
                      </a:lnTo>
                      <a:cubicBezTo>
                        <a:pt x="92811" y="68808"/>
                        <a:pt x="105013" y="79010"/>
                        <a:pt x="105013" y="96012"/>
                      </a:cubicBezTo>
                      <a:cubicBezTo>
                        <a:pt x="105013" y="117415"/>
                        <a:pt x="84810" y="133217"/>
                        <a:pt x="51206" y="133217"/>
                      </a:cubicBezTo>
                      <a:cubicBezTo>
                        <a:pt x="18602" y="133217"/>
                        <a:pt x="0" y="119815"/>
                        <a:pt x="0" y="102813"/>
                      </a:cubicBezTo>
                      <a:cubicBezTo>
                        <a:pt x="0" y="91211"/>
                        <a:pt x="7401" y="84410"/>
                        <a:pt x="18402" y="84410"/>
                      </a:cubicBezTo>
                      <a:cubicBezTo>
                        <a:pt x="30203" y="84410"/>
                        <a:pt x="36004" y="91211"/>
                        <a:pt x="36004" y="99412"/>
                      </a:cubicBezTo>
                      <a:cubicBezTo>
                        <a:pt x="36004" y="105613"/>
                        <a:pt x="32004" y="111014"/>
                        <a:pt x="26203" y="113414"/>
                      </a:cubicBezTo>
                      <a:cubicBezTo>
                        <a:pt x="28203" y="115414"/>
                        <a:pt x="36204" y="117215"/>
                        <a:pt x="45605" y="117215"/>
                      </a:cubicBezTo>
                      <a:cubicBezTo>
                        <a:pt x="56607" y="117215"/>
                        <a:pt x="65808" y="111414"/>
                        <a:pt x="65808" y="97012"/>
                      </a:cubicBezTo>
                      <a:cubicBezTo>
                        <a:pt x="65808" y="81210"/>
                        <a:pt x="59207" y="75209"/>
                        <a:pt x="36404" y="75209"/>
                      </a:cubicBezTo>
                      <a:lnTo>
                        <a:pt x="30603" y="75209"/>
                      </a:lnTo>
                      <a:lnTo>
                        <a:pt x="30603" y="57407"/>
                      </a:lnTo>
                      <a:lnTo>
                        <a:pt x="36404" y="57407"/>
                      </a:lnTo>
                      <a:cubicBezTo>
                        <a:pt x="56807" y="57407"/>
                        <a:pt x="63808" y="51206"/>
                        <a:pt x="63808" y="35004"/>
                      </a:cubicBezTo>
                      <a:cubicBezTo>
                        <a:pt x="63808" y="22403"/>
                        <a:pt x="57607" y="16002"/>
                        <a:pt x="43805" y="16002"/>
                      </a:cubicBezTo>
                      <a:cubicBezTo>
                        <a:pt x="38204" y="16002"/>
                        <a:pt x="32204" y="17402"/>
                        <a:pt x="29403" y="19002"/>
                      </a:cubicBezTo>
                      <a:cubicBezTo>
                        <a:pt x="35004" y="21403"/>
                        <a:pt x="38804" y="26803"/>
                        <a:pt x="38804" y="32804"/>
                      </a:cubicBezTo>
                      <a:cubicBezTo>
                        <a:pt x="38804" y="41205"/>
                        <a:pt x="33204" y="48006"/>
                        <a:pt x="21402" y="48006"/>
                      </a:cubicBezTo>
                      <a:cubicBezTo>
                        <a:pt x="10201" y="48006"/>
                        <a:pt x="2800" y="41205"/>
                        <a:pt x="2800" y="30204"/>
                      </a:cubicBezTo>
                      <a:cubicBezTo>
                        <a:pt x="2800" y="13202"/>
                        <a:pt x="22002" y="0"/>
                        <a:pt x="52206"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0" name="Freeform 119">
                  <a:extLst>
                    <a:ext uri="{FF2B5EF4-FFF2-40B4-BE49-F238E27FC236}">
                      <a16:creationId xmlns:a16="http://schemas.microsoft.com/office/drawing/2014/main" id="{2B6AF396-6925-4A4E-98E3-29D7894C4812}"/>
                    </a:ext>
                  </a:extLst>
                </p:cNvPr>
                <p:cNvSpPr/>
                <p:nvPr/>
              </p:nvSpPr>
              <p:spPr>
                <a:xfrm>
                  <a:off x="4992538" y="3551620"/>
                  <a:ext cx="68409" cy="74209"/>
                </a:xfrm>
                <a:custGeom>
                  <a:avLst/>
                  <a:gdLst/>
                  <a:ahLst/>
                  <a:cxnLst/>
                  <a:rect l="l" t="t" r="r" b="b"/>
                  <a:pathLst>
                    <a:path w="68409" h="74209">
                      <a:moveTo>
                        <a:pt x="41005" y="0"/>
                      </a:moveTo>
                      <a:cubicBezTo>
                        <a:pt x="58007" y="0"/>
                        <a:pt x="68409" y="10001"/>
                        <a:pt x="68409" y="26003"/>
                      </a:cubicBezTo>
                      <a:cubicBezTo>
                        <a:pt x="68409" y="49806"/>
                        <a:pt x="50406" y="74209"/>
                        <a:pt x="28804" y="74209"/>
                      </a:cubicBezTo>
                      <a:cubicBezTo>
                        <a:pt x="12602" y="74209"/>
                        <a:pt x="0" y="63608"/>
                        <a:pt x="0" y="46006"/>
                      </a:cubicBezTo>
                      <a:cubicBezTo>
                        <a:pt x="0" y="22603"/>
                        <a:pt x="19603" y="0"/>
                        <a:pt x="41005" y="0"/>
                      </a:cubicBezTo>
                      <a:close/>
                      <a:moveTo>
                        <a:pt x="46006" y="13402"/>
                      </a:moveTo>
                      <a:cubicBezTo>
                        <a:pt x="34404" y="13402"/>
                        <a:pt x="24203" y="35405"/>
                        <a:pt x="24203" y="49806"/>
                      </a:cubicBezTo>
                      <a:cubicBezTo>
                        <a:pt x="24203" y="57607"/>
                        <a:pt x="27804" y="61808"/>
                        <a:pt x="33404" y="61808"/>
                      </a:cubicBezTo>
                      <a:cubicBezTo>
                        <a:pt x="45006" y="61808"/>
                        <a:pt x="55007" y="39805"/>
                        <a:pt x="55007" y="24603"/>
                      </a:cubicBezTo>
                      <a:cubicBezTo>
                        <a:pt x="55007" y="17602"/>
                        <a:pt x="51607" y="13402"/>
                        <a:pt x="46006" y="1340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04" name="Content Placeholder 12">
                <a:extLst>
                  <a:ext uri="{FF2B5EF4-FFF2-40B4-BE49-F238E27FC236}">
                    <a16:creationId xmlns:a16="http://schemas.microsoft.com/office/drawing/2014/main" id="{0E861A81-F64A-9A4E-BCC6-71416F71C8BD}"/>
                  </a:ext>
                </a:extLst>
              </p:cNvPr>
              <p:cNvSpPr txBox="1">
                <a:spLocks/>
              </p:cNvSpPr>
              <p:nvPr/>
            </p:nvSpPr>
            <p:spPr>
              <a:xfrm>
                <a:off x="3925317" y="4653896"/>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Aft>
                    <a:spcPts val="600"/>
                  </a:spcAft>
                  <a:buFont typeface="Arial"/>
                  <a:buNone/>
                </a:pPr>
                <a:r>
                  <a:rPr lang="en-US" sz="1200" b="1" dirty="0">
                    <a:solidFill>
                      <a:srgbClr val="E59B05"/>
                    </a:solidFill>
                  </a:rPr>
                  <a:t>Amounts Owed</a:t>
                </a:r>
                <a:endParaRPr lang="en-US" sz="1200" dirty="0">
                  <a:solidFill>
                    <a:srgbClr val="E59B05"/>
                  </a:solidFill>
                </a:endParaRPr>
              </a:p>
            </p:txBody>
          </p:sp>
          <p:sp>
            <p:nvSpPr>
              <p:cNvPr id="105" name="Content Placeholder 12">
                <a:extLst>
                  <a:ext uri="{FF2B5EF4-FFF2-40B4-BE49-F238E27FC236}">
                    <a16:creationId xmlns:a16="http://schemas.microsoft.com/office/drawing/2014/main" id="{5997B45F-32BF-DC41-AFF6-E1868FCC6C89}"/>
                  </a:ext>
                </a:extLst>
              </p:cNvPr>
              <p:cNvSpPr txBox="1">
                <a:spLocks/>
              </p:cNvSpPr>
              <p:nvPr/>
            </p:nvSpPr>
            <p:spPr>
              <a:xfrm>
                <a:off x="3501262" y="1182604"/>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0"/>
                  </a:spcBef>
                  <a:buFont typeface="Arial"/>
                  <a:buNone/>
                </a:pPr>
                <a:r>
                  <a:rPr lang="en-US" sz="1200" b="1" dirty="0">
                    <a:solidFill>
                      <a:schemeClr val="accent6"/>
                    </a:solidFill>
                  </a:rPr>
                  <a:t>New Credit</a:t>
                </a:r>
                <a:endParaRPr lang="en-US" sz="1200" dirty="0">
                  <a:solidFill>
                    <a:schemeClr val="accent6"/>
                  </a:solidFill>
                </a:endParaRPr>
              </a:p>
            </p:txBody>
          </p:sp>
          <p:sp>
            <p:nvSpPr>
              <p:cNvPr id="106" name="Content Placeholder 12">
                <a:extLst>
                  <a:ext uri="{FF2B5EF4-FFF2-40B4-BE49-F238E27FC236}">
                    <a16:creationId xmlns:a16="http://schemas.microsoft.com/office/drawing/2014/main" id="{35C42D6A-C07E-DA46-9979-0BF2B153F5E0}"/>
                  </a:ext>
                </a:extLst>
              </p:cNvPr>
              <p:cNvSpPr txBox="1">
                <a:spLocks/>
              </p:cNvSpPr>
              <p:nvPr/>
            </p:nvSpPr>
            <p:spPr>
              <a:xfrm>
                <a:off x="1462600" y="3120331"/>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lgn="r">
                  <a:spcBef>
                    <a:spcPts val="0"/>
                  </a:spcBef>
                  <a:buFont typeface="Arial"/>
                  <a:buNone/>
                </a:pPr>
                <a:r>
                  <a:rPr lang="en-US" sz="1200" b="1" dirty="0">
                    <a:solidFill>
                      <a:schemeClr val="bg2"/>
                    </a:solidFill>
                  </a:rPr>
                  <a:t>Length of</a:t>
                </a:r>
              </a:p>
              <a:p>
                <a:pPr marL="133230" lvl="1" indent="0" algn="r">
                  <a:spcBef>
                    <a:spcPts val="0"/>
                  </a:spcBef>
                  <a:buFont typeface="Arial"/>
                  <a:buNone/>
                </a:pPr>
                <a:r>
                  <a:rPr lang="en-US" sz="1200" b="1" dirty="0">
                    <a:solidFill>
                      <a:schemeClr val="bg2"/>
                    </a:solidFill>
                  </a:rPr>
                  <a:t>Credit History</a:t>
                </a:r>
                <a:endParaRPr lang="en-US" sz="1200" dirty="0">
                  <a:solidFill>
                    <a:schemeClr val="bg2"/>
                  </a:solidFill>
                </a:endParaRPr>
              </a:p>
            </p:txBody>
          </p:sp>
          <p:sp>
            <p:nvSpPr>
              <p:cNvPr id="107" name="Content Placeholder 12">
                <a:extLst>
                  <a:ext uri="{FF2B5EF4-FFF2-40B4-BE49-F238E27FC236}">
                    <a16:creationId xmlns:a16="http://schemas.microsoft.com/office/drawing/2014/main" id="{362E5E54-E76F-3F4F-B42A-49E716A29A33}"/>
                  </a:ext>
                </a:extLst>
              </p:cNvPr>
              <p:cNvSpPr txBox="1">
                <a:spLocks/>
              </p:cNvSpPr>
              <p:nvPr/>
            </p:nvSpPr>
            <p:spPr>
              <a:xfrm>
                <a:off x="1740521" y="1754028"/>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lgn="r">
                  <a:spcBef>
                    <a:spcPts val="0"/>
                  </a:spcBef>
                  <a:buFont typeface="Arial"/>
                  <a:buNone/>
                </a:pPr>
                <a:r>
                  <a:rPr lang="en-US" sz="1200" b="1" dirty="0">
                    <a:solidFill>
                      <a:schemeClr val="accent4"/>
                    </a:solidFill>
                  </a:rPr>
                  <a:t>Types of</a:t>
                </a:r>
              </a:p>
              <a:p>
                <a:pPr marL="133230" lvl="1" indent="0" algn="r">
                  <a:spcBef>
                    <a:spcPts val="0"/>
                  </a:spcBef>
                  <a:buFont typeface="Arial"/>
                  <a:buNone/>
                </a:pPr>
                <a:r>
                  <a:rPr lang="en-US" sz="1200" b="1" dirty="0">
                    <a:solidFill>
                      <a:schemeClr val="accent4"/>
                    </a:solidFill>
                  </a:rPr>
                  <a:t>Credit in Use</a:t>
                </a:r>
                <a:endParaRPr lang="en-US" sz="1200" dirty="0">
                  <a:solidFill>
                    <a:schemeClr val="accent4"/>
                  </a:solidFill>
                </a:endParaRPr>
              </a:p>
            </p:txBody>
          </p:sp>
          <p:sp>
            <p:nvSpPr>
              <p:cNvPr id="112" name="Content Placeholder 12">
                <a:extLst>
                  <a:ext uri="{FF2B5EF4-FFF2-40B4-BE49-F238E27FC236}">
                    <a16:creationId xmlns:a16="http://schemas.microsoft.com/office/drawing/2014/main" id="{6FCA95A4-D91C-284C-9636-56D7C6E21093}"/>
                  </a:ext>
                </a:extLst>
              </p:cNvPr>
              <p:cNvSpPr txBox="1">
                <a:spLocks/>
              </p:cNvSpPr>
              <p:nvPr/>
            </p:nvSpPr>
            <p:spPr>
              <a:xfrm>
                <a:off x="3908218" y="2875706"/>
                <a:ext cx="1571279" cy="28236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Aft>
                    <a:spcPts val="600"/>
                  </a:spcAft>
                  <a:buFont typeface="Arial"/>
                  <a:buNone/>
                </a:pPr>
                <a:r>
                  <a:rPr lang="en-US" sz="1400" b="1" dirty="0">
                    <a:solidFill>
                      <a:schemeClr val="tx1"/>
                    </a:solidFill>
                  </a:rPr>
                  <a:t>FICO</a:t>
                </a:r>
                <a:r>
                  <a:rPr lang="en-US" sz="1000" b="1" baseline="75000" dirty="0">
                    <a:solidFill>
                      <a:schemeClr val="tx1"/>
                    </a:solidFill>
                  </a:rPr>
                  <a:t>®</a:t>
                </a:r>
                <a:r>
                  <a:rPr lang="en-US" sz="1400" b="1" dirty="0">
                    <a:solidFill>
                      <a:schemeClr val="tx1"/>
                    </a:solidFill>
                  </a:rPr>
                  <a:t> SCORE</a:t>
                </a:r>
                <a:endParaRPr lang="en-US" sz="1400" dirty="0">
                  <a:solidFill>
                    <a:schemeClr val="tx1"/>
                  </a:solidFill>
                </a:endParaRPr>
              </a:p>
            </p:txBody>
          </p:sp>
        </p:grpSp>
      </p:grpSp>
    </p:spTree>
    <p:extLst>
      <p:ext uri="{BB962C8B-B14F-4D97-AF65-F5344CB8AC3E}">
        <p14:creationId xmlns:p14="http://schemas.microsoft.com/office/powerpoint/2010/main" val="211017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financial impact of a good credit score</a:t>
            </a:r>
          </a:p>
        </p:txBody>
      </p:sp>
      <p:grpSp>
        <p:nvGrpSpPr>
          <p:cNvPr id="32" name="Group 31">
            <a:extLst>
              <a:ext uri="{FF2B5EF4-FFF2-40B4-BE49-F238E27FC236}">
                <a16:creationId xmlns:a16="http://schemas.microsoft.com/office/drawing/2014/main" id="{EA6CBBA3-0A9A-6D42-9F55-FE4C1C8FEC7D}"/>
              </a:ext>
            </a:extLst>
          </p:cNvPr>
          <p:cNvGrpSpPr/>
          <p:nvPr/>
        </p:nvGrpSpPr>
        <p:grpSpPr>
          <a:xfrm>
            <a:off x="8201065" y="2495967"/>
            <a:ext cx="942935" cy="2656960"/>
            <a:chOff x="8201067" y="2495967"/>
            <a:chExt cx="942935" cy="2656960"/>
          </a:xfrm>
        </p:grpSpPr>
        <p:sp>
          <p:nvSpPr>
            <p:cNvPr id="29" name="Shape 258">
              <a:extLst>
                <a:ext uri="{FF2B5EF4-FFF2-40B4-BE49-F238E27FC236}">
                  <a16:creationId xmlns:a16="http://schemas.microsoft.com/office/drawing/2014/main" id="{C7CD5039-2576-0A46-8668-6AA205117873}"/>
                </a:ext>
              </a:extLst>
            </p:cNvPr>
            <p:cNvSpPr/>
            <p:nvPr/>
          </p:nvSpPr>
          <p:spPr>
            <a:xfrm flipH="1">
              <a:off x="8201067" y="2495967"/>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30" name="Shape 111">
              <a:extLst>
                <a:ext uri="{FF2B5EF4-FFF2-40B4-BE49-F238E27FC236}">
                  <a16:creationId xmlns:a16="http://schemas.microsoft.com/office/drawing/2014/main" id="{030C5788-FC4E-104D-AB14-E2CACB5BFB63}"/>
                </a:ext>
              </a:extLst>
            </p:cNvPr>
            <p:cNvSpPr/>
            <p:nvPr/>
          </p:nvSpPr>
          <p:spPr>
            <a:xfrm>
              <a:off x="8693867" y="4727579"/>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31" name="Slide Number Placeholder 3">
              <a:extLst>
                <a:ext uri="{FF2B5EF4-FFF2-40B4-BE49-F238E27FC236}">
                  <a16:creationId xmlns:a16="http://schemas.microsoft.com/office/drawing/2014/main" id="{16DE91BE-CE21-CB47-8299-A6FAD135A26D}"/>
                </a:ext>
              </a:extLst>
            </p:cNvPr>
            <p:cNvSpPr txBox="1">
              <a:spLocks/>
            </p:cNvSpPr>
            <p:nvPr/>
          </p:nvSpPr>
          <p:spPr>
            <a:xfrm>
              <a:off x="8724817" y="4849314"/>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bg1"/>
                  </a:solidFill>
                </a:rPr>
                <a:pPr/>
                <a:t>24</a:t>
              </a:fld>
              <a:endParaRPr lang="en-US" dirty="0">
                <a:solidFill>
                  <a:schemeClr val="bg1"/>
                </a:solidFill>
              </a:endParaRPr>
            </a:p>
          </p:txBody>
        </p:sp>
      </p:grpSp>
      <p:sp>
        <p:nvSpPr>
          <p:cNvPr id="10" name="Content Placeholder 5">
            <a:extLst>
              <a:ext uri="{FF2B5EF4-FFF2-40B4-BE49-F238E27FC236}">
                <a16:creationId xmlns:a16="http://schemas.microsoft.com/office/drawing/2014/main" id="{FCECAE9E-2351-B54E-9E91-4AA32B6B3BD5}"/>
              </a:ext>
            </a:extLst>
          </p:cNvPr>
          <p:cNvSpPr txBox="1">
            <a:spLocks/>
          </p:cNvSpPr>
          <p:nvPr/>
        </p:nvSpPr>
        <p:spPr>
          <a:xfrm>
            <a:off x="233756" y="4540548"/>
            <a:ext cx="7262446" cy="54394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Source: mortgagecalcluator.org</a:t>
            </a:r>
          </a:p>
          <a:p>
            <a:r>
              <a:rPr lang="en-US" sz="1000" b="1" dirty="0"/>
              <a:t>Hypothetical example for illustrative purposes only. Monthly payment amount reflects principal payments. It does not include potential property taxes and insurance.</a:t>
            </a:r>
          </a:p>
        </p:txBody>
      </p:sp>
      <p:graphicFrame>
        <p:nvGraphicFramePr>
          <p:cNvPr id="4" name="Table 4">
            <a:extLst>
              <a:ext uri="{FF2B5EF4-FFF2-40B4-BE49-F238E27FC236}">
                <a16:creationId xmlns:a16="http://schemas.microsoft.com/office/drawing/2014/main" id="{3F51FF82-6BC4-41A5-A9C0-4210454F2DE5}"/>
              </a:ext>
            </a:extLst>
          </p:cNvPr>
          <p:cNvGraphicFramePr>
            <a:graphicFrameLocks noGrp="1"/>
          </p:cNvGraphicFramePr>
          <p:nvPr>
            <p:extLst>
              <p:ext uri="{D42A27DB-BD31-4B8C-83A1-F6EECF244321}">
                <p14:modId xmlns:p14="http://schemas.microsoft.com/office/powerpoint/2010/main" val="709057283"/>
              </p:ext>
            </p:extLst>
          </p:nvPr>
        </p:nvGraphicFramePr>
        <p:xfrm>
          <a:off x="773741" y="1434780"/>
          <a:ext cx="7191447" cy="2721496"/>
        </p:xfrm>
        <a:graphic>
          <a:graphicData uri="http://schemas.openxmlformats.org/drawingml/2006/table">
            <a:tbl>
              <a:tblPr firstRow="1" bandRow="1">
                <a:tableStyleId>{5C22544A-7EE6-4342-B048-85BDC9FD1C3A}</a:tableStyleId>
              </a:tblPr>
              <a:tblGrid>
                <a:gridCol w="2397149">
                  <a:extLst>
                    <a:ext uri="{9D8B030D-6E8A-4147-A177-3AD203B41FA5}">
                      <a16:colId xmlns:a16="http://schemas.microsoft.com/office/drawing/2014/main" val="1313554798"/>
                    </a:ext>
                  </a:extLst>
                </a:gridCol>
                <a:gridCol w="2397149">
                  <a:extLst>
                    <a:ext uri="{9D8B030D-6E8A-4147-A177-3AD203B41FA5}">
                      <a16:colId xmlns:a16="http://schemas.microsoft.com/office/drawing/2014/main" val="3069687482"/>
                    </a:ext>
                  </a:extLst>
                </a:gridCol>
                <a:gridCol w="2397149">
                  <a:extLst>
                    <a:ext uri="{9D8B030D-6E8A-4147-A177-3AD203B41FA5}">
                      <a16:colId xmlns:a16="http://schemas.microsoft.com/office/drawing/2014/main" val="1196214613"/>
                    </a:ext>
                  </a:extLst>
                </a:gridCol>
              </a:tblGrid>
              <a:tr h="428395">
                <a:tc>
                  <a:txBody>
                    <a:bodyPr/>
                    <a:lstStyle/>
                    <a:p>
                      <a:pPr algn="ctr" fontAlgn="b"/>
                      <a:r>
                        <a:rPr lang="en-US" sz="1400" b="0" i="0" u="none" strike="noStrike" dirty="0">
                          <a:solidFill>
                            <a:schemeClr val="bg1"/>
                          </a:solidFill>
                          <a:effectLst/>
                          <a:latin typeface="Georgia Pro" panose="02040502050405020303" pitchFamily="18" charset="0"/>
                        </a:rPr>
                        <a:t>$325,000 Mortgage</a:t>
                      </a:r>
                    </a:p>
                  </a:txBody>
                  <a:tcPr marL="6350" marR="6350" marT="6350" marB="0" anchor="ctr">
                    <a:solidFill>
                      <a:schemeClr val="accent1"/>
                    </a:solidFill>
                  </a:tcPr>
                </a:tc>
                <a:tc>
                  <a:txBody>
                    <a:bodyPr/>
                    <a:lstStyle/>
                    <a:p>
                      <a:pPr algn="ctr" fontAlgn="b"/>
                      <a:r>
                        <a:rPr lang="en-US" sz="1400" b="0" i="0" u="none" strike="noStrike" dirty="0">
                          <a:solidFill>
                            <a:schemeClr val="bg1"/>
                          </a:solidFill>
                          <a:effectLst/>
                          <a:latin typeface="Georgia Pro" panose="02040502050405020303" pitchFamily="18" charset="0"/>
                        </a:rPr>
                        <a:t>FICO above 720</a:t>
                      </a:r>
                    </a:p>
                  </a:txBody>
                  <a:tcPr marL="6350" marR="6350" marT="6350" marB="0" anchor="ctr">
                    <a:solidFill>
                      <a:schemeClr val="bg2"/>
                    </a:solidFill>
                  </a:tcPr>
                </a:tc>
                <a:tc>
                  <a:txBody>
                    <a:bodyPr/>
                    <a:lstStyle/>
                    <a:p>
                      <a:pPr algn="ctr" fontAlgn="b"/>
                      <a:r>
                        <a:rPr lang="en-US" sz="1400" b="0" i="0" u="none" strike="noStrike" dirty="0">
                          <a:solidFill>
                            <a:schemeClr val="bg1"/>
                          </a:solidFill>
                          <a:effectLst/>
                          <a:latin typeface="Georgia Pro" panose="02040502050405020303" pitchFamily="18" charset="0"/>
                        </a:rPr>
                        <a:t>FICO below 680</a:t>
                      </a:r>
                    </a:p>
                  </a:txBody>
                  <a:tcPr marL="6350" marR="6350" marT="6350" marB="0" anchor="ctr">
                    <a:solidFill>
                      <a:schemeClr val="accent3"/>
                    </a:solidFill>
                  </a:tcPr>
                </a:tc>
                <a:extLst>
                  <a:ext uri="{0D108BD9-81ED-4DB2-BD59-A6C34878D82A}">
                    <a16:rowId xmlns:a16="http://schemas.microsoft.com/office/drawing/2014/main" val="212054306"/>
                  </a:ext>
                </a:extLst>
              </a:tr>
              <a:tr h="410747">
                <a:tc>
                  <a:txBody>
                    <a:bodyPr/>
                    <a:lstStyle/>
                    <a:p>
                      <a:r>
                        <a:rPr lang="en-US" sz="1200" dirty="0">
                          <a:solidFill>
                            <a:schemeClr val="tx1"/>
                          </a:solidFill>
                          <a:latin typeface="Arial" panose="020B0604020202020204" pitchFamily="34" charset="0"/>
                          <a:cs typeface="Arial" panose="020B0604020202020204" pitchFamily="34" charset="0"/>
                        </a:rPr>
                        <a:t>Interest rate</a:t>
                      </a:r>
                    </a:p>
                  </a:txBody>
                  <a:tcPr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4.5%</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5.5%</a:t>
                      </a:r>
                    </a:p>
                  </a:txBody>
                  <a:tcPr marL="6350" marR="6350" marT="6350" marB="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7062942"/>
                  </a:ext>
                </a:extLst>
              </a:tr>
              <a:tr h="410747">
                <a:tc>
                  <a:txBody>
                    <a:bodyPr/>
                    <a:lstStyle/>
                    <a:p>
                      <a:r>
                        <a:rPr lang="en-US" sz="1200" dirty="0">
                          <a:solidFill>
                            <a:schemeClr val="tx1"/>
                          </a:solidFill>
                          <a:latin typeface="Arial" panose="020B0604020202020204" pitchFamily="34" charset="0"/>
                          <a:cs typeface="Arial" panose="020B0604020202020204" pitchFamily="34" charset="0"/>
                        </a:rPr>
                        <a:t>Monthly payment</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$1,647</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$1,845</a:t>
                      </a:r>
                    </a:p>
                  </a:txBody>
                  <a:tcPr marL="6350" marR="6350" marT="6350"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9349678"/>
                  </a:ext>
                </a:extLst>
              </a:tr>
              <a:tr h="410747">
                <a:tc>
                  <a:txBody>
                    <a:bodyPr/>
                    <a:lstStyle/>
                    <a:p>
                      <a:r>
                        <a:rPr lang="en-US" sz="1200" dirty="0">
                          <a:solidFill>
                            <a:schemeClr val="tx1"/>
                          </a:solidFill>
                          <a:latin typeface="Arial" panose="020B0604020202020204" pitchFamily="34" charset="0"/>
                          <a:cs typeface="Arial" panose="020B0604020202020204" pitchFamily="34" charset="0"/>
                        </a:rPr>
                        <a:t>Years to pay off</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a:tabLst/>
                      </a:pPr>
                      <a:r>
                        <a:rPr lang="en-US" sz="1200" dirty="0">
                          <a:solidFill>
                            <a:schemeClr val="tx1"/>
                          </a:solidFill>
                          <a:latin typeface="Georgia Pro" panose="02040502050405020303" pitchFamily="18" charset="0"/>
                          <a:cs typeface="Arial" panose="020B0604020202020204" pitchFamily="34" charset="0"/>
                        </a:rPr>
                        <a:t>30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a:tabLst/>
                      </a:pPr>
                      <a:r>
                        <a:rPr lang="en-US" sz="1200" dirty="0">
                          <a:solidFill>
                            <a:schemeClr val="tx1"/>
                          </a:solidFill>
                          <a:latin typeface="Georgia Pro" panose="02040502050405020303" pitchFamily="18" charset="0"/>
                          <a:cs typeface="Arial" panose="020B0604020202020204" pitchFamily="34" charset="0"/>
                        </a:rPr>
                        <a:t>30</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4018971"/>
                  </a:ext>
                </a:extLst>
              </a:tr>
              <a:tr h="410747">
                <a:tc>
                  <a:txBody>
                    <a:bodyPr/>
                    <a:lstStyle/>
                    <a:p>
                      <a:r>
                        <a:rPr lang="en-US" sz="1200" dirty="0">
                          <a:solidFill>
                            <a:schemeClr val="tx1"/>
                          </a:solidFill>
                          <a:latin typeface="Arial" panose="020B0604020202020204" pitchFamily="34" charset="0"/>
                          <a:cs typeface="Arial" panose="020B0604020202020204" pitchFamily="34" charset="0"/>
                        </a:rPr>
                        <a:t>Total payments</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$592,822</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857250" indent="0" algn="l" fontAlgn="b">
                        <a:tabLst/>
                      </a:pPr>
                      <a:r>
                        <a:rPr lang="en-US" sz="1200" b="0" i="0" u="none" strike="noStrike" dirty="0">
                          <a:solidFill>
                            <a:schemeClr val="tx1"/>
                          </a:solidFill>
                          <a:effectLst/>
                          <a:latin typeface="Georgia Pro" panose="02040502050405020303" pitchFamily="18" charset="0"/>
                          <a:cs typeface="Arial" panose="020B0604020202020204" pitchFamily="34" charset="0"/>
                        </a:rPr>
                        <a:t>$664,313</a:t>
                      </a:r>
                    </a:p>
                  </a:txBody>
                  <a:tcPr marL="6350" marR="6350" marT="6350"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648032"/>
                  </a:ext>
                </a:extLst>
              </a:tr>
              <a:tr h="650113">
                <a:tc>
                  <a:txBody>
                    <a:bodyPr/>
                    <a:lstStyle/>
                    <a:p>
                      <a:r>
                        <a:rPr lang="en-US" b="1" dirty="0">
                          <a:solidFill>
                            <a:schemeClr val="accent1"/>
                          </a:solidFill>
                          <a:latin typeface="Arial" panose="020B0604020202020204" pitchFamily="34" charset="0"/>
                          <a:cs typeface="Arial" panose="020B0604020202020204" pitchFamily="34" charset="0"/>
                        </a:rPr>
                        <a:t>SAVINGS</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marL="712788" indent="0" algn="l">
                        <a:tabLst/>
                      </a:pPr>
                      <a:r>
                        <a:rPr lang="en-US" b="1" dirty="0">
                          <a:solidFill>
                            <a:schemeClr val="accent1"/>
                          </a:solidFill>
                          <a:latin typeface="Georgia Pro" panose="02040502050405020303" pitchFamily="18" charset="0"/>
                          <a:cs typeface="Arial" panose="020B0604020202020204" pitchFamily="34" charset="0"/>
                        </a:rPr>
                        <a:t>$71,491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endParaRPr lang="en-US" dirty="0">
                        <a:latin typeface="Georgia Pro" panose="02040502050405020303" pitchFamily="18"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21477581"/>
                  </a:ext>
                </a:extLst>
              </a:tr>
            </a:tbl>
          </a:graphicData>
        </a:graphic>
      </p:graphicFrame>
      <p:sp>
        <p:nvSpPr>
          <p:cNvPr id="2" name="Rectangle 1">
            <a:extLst>
              <a:ext uri="{FF2B5EF4-FFF2-40B4-BE49-F238E27FC236}">
                <a16:creationId xmlns:a16="http://schemas.microsoft.com/office/drawing/2014/main" id="{A11F47A6-C21D-E74B-BF3C-B111E717CE27}"/>
              </a:ext>
            </a:extLst>
          </p:cNvPr>
          <p:cNvSpPr/>
          <p:nvPr/>
        </p:nvSpPr>
        <p:spPr>
          <a:xfrm>
            <a:off x="648732" y="1315993"/>
            <a:ext cx="191530" cy="2721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60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E92045-CEF1-F547-B50E-D67C38FEBEE0}"/>
              </a:ext>
            </a:extLst>
          </p:cNvPr>
          <p:cNvSpPr>
            <a:spLocks noGrp="1"/>
          </p:cNvSpPr>
          <p:nvPr>
            <p:ph type="sldNum" sz="quarter" idx="10"/>
          </p:nvPr>
        </p:nvSpPr>
        <p:spPr/>
        <p:txBody>
          <a:bodyPr/>
          <a:lstStyle/>
          <a:p>
            <a:fld id="{716BC1C3-C832-FA4C-9911-3E1C355083BA}" type="slidenum">
              <a:rPr lang="en-US" smtClean="0"/>
              <a:pPr/>
              <a:t>25</a:t>
            </a:fld>
            <a:endParaRPr lang="en-US" dirty="0"/>
          </a:p>
        </p:txBody>
      </p:sp>
      <p:sp>
        <p:nvSpPr>
          <p:cNvPr id="2" name="Title 1">
            <a:extLst>
              <a:ext uri="{FF2B5EF4-FFF2-40B4-BE49-F238E27FC236}">
                <a16:creationId xmlns:a16="http://schemas.microsoft.com/office/drawing/2014/main" id="{D70744C2-FD6C-7547-B506-4BC6650DCD37}"/>
              </a:ext>
            </a:extLst>
          </p:cNvPr>
          <p:cNvSpPr>
            <a:spLocks noGrp="1"/>
          </p:cNvSpPr>
          <p:nvPr>
            <p:ph type="title"/>
          </p:nvPr>
        </p:nvSpPr>
        <p:spPr>
          <a:xfrm>
            <a:off x="4571999" y="1679631"/>
            <a:ext cx="3525715" cy="320913"/>
          </a:xfrm>
        </p:spPr>
        <p:txBody>
          <a:bodyPr/>
          <a:lstStyle/>
          <a:p>
            <a:r>
              <a:rPr lang="en-US" sz="2000" dirty="0">
                <a:latin typeface="Impact" charset="0"/>
                <a:ea typeface="Impact" charset="0"/>
                <a:cs typeface="Impact" charset="0"/>
              </a:rPr>
              <a:t>Improving your credit score </a:t>
            </a:r>
            <a:endParaRPr lang="en-US" sz="2000" dirty="0"/>
          </a:p>
        </p:txBody>
      </p:sp>
      <p:sp>
        <p:nvSpPr>
          <p:cNvPr id="4" name="Content Placeholder 3">
            <a:extLst>
              <a:ext uri="{FF2B5EF4-FFF2-40B4-BE49-F238E27FC236}">
                <a16:creationId xmlns:a16="http://schemas.microsoft.com/office/drawing/2014/main" id="{199C0B3B-2740-1A43-8EB6-1B09048F61AE}"/>
              </a:ext>
            </a:extLst>
          </p:cNvPr>
          <p:cNvSpPr>
            <a:spLocks noGrp="1"/>
          </p:cNvSpPr>
          <p:nvPr>
            <p:ph idx="4294967295"/>
          </p:nvPr>
        </p:nvSpPr>
        <p:spPr>
          <a:xfrm>
            <a:off x="4246965" y="2097092"/>
            <a:ext cx="4086225" cy="1739263"/>
          </a:xfrm>
          <a:prstGeom prst="rect">
            <a:avLst/>
          </a:prstGeom>
        </p:spPr>
        <p:txBody>
          <a:bodyPr/>
          <a:lstStyle/>
          <a:p>
            <a:pPr lvl="1">
              <a:spcBef>
                <a:spcPts val="800"/>
              </a:spcBef>
              <a:buClr>
                <a:schemeClr val="tx1"/>
              </a:buClr>
              <a:buSzPct val="85000"/>
            </a:pPr>
            <a:r>
              <a:rPr lang="en-US" sz="1200" dirty="0"/>
              <a:t>Start early with a low limit</a:t>
            </a:r>
          </a:p>
          <a:p>
            <a:pPr lvl="1">
              <a:spcBef>
                <a:spcPts val="800"/>
              </a:spcBef>
              <a:buClr>
                <a:schemeClr val="tx1"/>
              </a:buClr>
              <a:buSzPct val="85000"/>
            </a:pPr>
            <a:r>
              <a:rPr lang="en-US" sz="1200" dirty="0"/>
              <a:t>Pay down debt </a:t>
            </a:r>
          </a:p>
          <a:p>
            <a:pPr lvl="1">
              <a:spcBef>
                <a:spcPts val="800"/>
              </a:spcBef>
              <a:buClr>
                <a:schemeClr val="tx1"/>
              </a:buClr>
              <a:buSzPct val="85000"/>
            </a:pPr>
            <a:r>
              <a:rPr lang="en-US" sz="1200" dirty="0"/>
              <a:t>Initiate automatic payment plans </a:t>
            </a:r>
          </a:p>
          <a:p>
            <a:pPr lvl="1">
              <a:spcBef>
                <a:spcPts val="800"/>
              </a:spcBef>
              <a:buClr>
                <a:schemeClr val="tx1"/>
              </a:buClr>
              <a:buSzPct val="85000"/>
            </a:pPr>
            <a:r>
              <a:rPr lang="en-US" sz="1200" dirty="0"/>
              <a:t>Be responsible with credit cards</a:t>
            </a:r>
          </a:p>
          <a:p>
            <a:pPr lvl="1">
              <a:spcBef>
                <a:spcPts val="800"/>
              </a:spcBef>
              <a:buClr>
                <a:schemeClr val="tx1"/>
              </a:buClr>
              <a:buSzPct val="85000"/>
            </a:pPr>
            <a:r>
              <a:rPr lang="en-US" sz="1200" dirty="0"/>
              <a:t>Maintain an emergency fund</a:t>
            </a:r>
          </a:p>
          <a:p>
            <a:pPr lvl="1">
              <a:lnSpc>
                <a:spcPct val="100000"/>
              </a:lnSpc>
              <a:spcBef>
                <a:spcPts val="800"/>
              </a:spcBef>
              <a:buClr>
                <a:schemeClr val="tx1"/>
              </a:buClr>
              <a:buSzPct val="85000"/>
            </a:pPr>
            <a:r>
              <a:rPr lang="en-US" sz="1200" dirty="0"/>
              <a:t>Protect your identity: </a:t>
            </a:r>
            <a:r>
              <a:rPr lang="en-US" sz="1200" b="1" dirty="0"/>
              <a:t>IdentityTheft.gov</a:t>
            </a:r>
            <a:r>
              <a:rPr lang="en-US" sz="1200" dirty="0"/>
              <a:t> </a:t>
            </a:r>
            <a:r>
              <a:rPr lang="en-US" sz="1200" dirty="0">
                <a:solidFill>
                  <a:schemeClr val="tx1"/>
                </a:solidFill>
              </a:rPr>
              <a:t>has tips</a:t>
            </a:r>
          </a:p>
          <a:p>
            <a:pPr lvl="1">
              <a:spcBef>
                <a:spcPts val="800"/>
              </a:spcBef>
              <a:buClr>
                <a:schemeClr val="tx1"/>
              </a:buClr>
              <a:buSzPct val="85000"/>
            </a:pPr>
            <a:r>
              <a:rPr lang="en-US" sz="1200" dirty="0"/>
              <a:t>Ask for professional help</a:t>
            </a:r>
          </a:p>
        </p:txBody>
      </p:sp>
      <p:pic>
        <p:nvPicPr>
          <p:cNvPr id="8" name="Picture 7">
            <a:extLst>
              <a:ext uri="{FF2B5EF4-FFF2-40B4-BE49-F238E27FC236}">
                <a16:creationId xmlns:a16="http://schemas.microsoft.com/office/drawing/2014/main" id="{9A7AC7E0-70E7-764C-867D-1E302AF2E131}"/>
              </a:ext>
            </a:extLst>
          </p:cNvPr>
          <p:cNvPicPr preferRelativeResize="0"/>
          <p:nvPr/>
        </p:nvPicPr>
        <p:blipFill rotWithShape="1">
          <a:blip r:embed="rId3" cstate="hqprint">
            <a:extLst>
              <a:ext uri="{28A0092B-C50C-407E-A947-70E740481C1C}">
                <a14:useLocalDpi xmlns:a14="http://schemas.microsoft.com/office/drawing/2010/main"/>
              </a:ext>
            </a:extLst>
          </a:blip>
          <a:srcRect/>
          <a:stretch/>
        </p:blipFill>
        <p:spPr>
          <a:xfrm flipH="1">
            <a:off x="0" y="-7494"/>
            <a:ext cx="4655866" cy="5158563"/>
          </a:xfrm>
          <a:custGeom>
            <a:avLst/>
            <a:gdLst>
              <a:gd name="connsiteX0" fmla="*/ 3754991 w 4655866"/>
              <a:gd name="connsiteY0" fmla="*/ 0 h 5158563"/>
              <a:gd name="connsiteX1" fmla="*/ 0 w 4655866"/>
              <a:gd name="connsiteY1" fmla="*/ 8118 h 5158563"/>
              <a:gd name="connsiteX2" fmla="*/ 1540788 w 4655866"/>
              <a:gd name="connsiteY2" fmla="*/ 4065827 h 5158563"/>
              <a:gd name="connsiteX3" fmla="*/ 1540442 w 4655866"/>
              <a:gd name="connsiteY3" fmla="*/ 4065827 h 5158563"/>
              <a:gd name="connsiteX4" fmla="*/ 1972583 w 4655866"/>
              <a:gd name="connsiteY4" fmla="*/ 5158004 h 5158563"/>
              <a:gd name="connsiteX5" fmla="*/ 4655866 w 4655866"/>
              <a:gd name="connsiteY5" fmla="*/ 5158563 h 5158563"/>
              <a:gd name="connsiteX6" fmla="*/ 4655866 w 4655866"/>
              <a:gd name="connsiteY6" fmla="*/ 2550397 h 5158563"/>
              <a:gd name="connsiteX7" fmla="*/ 3754991 w 4655866"/>
              <a:gd name="connsiteY7" fmla="*/ 0 h 5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866" h="5158563">
                <a:moveTo>
                  <a:pt x="3754991" y="0"/>
                </a:moveTo>
                <a:lnTo>
                  <a:pt x="0" y="8118"/>
                </a:lnTo>
                <a:lnTo>
                  <a:pt x="1540788" y="4065827"/>
                </a:lnTo>
                <a:lnTo>
                  <a:pt x="1540442" y="4065827"/>
                </a:lnTo>
                <a:lnTo>
                  <a:pt x="1972583" y="5158004"/>
                </a:lnTo>
                <a:lnTo>
                  <a:pt x="4655866" y="5158563"/>
                </a:lnTo>
                <a:lnTo>
                  <a:pt x="4655866" y="2550397"/>
                </a:lnTo>
                <a:lnTo>
                  <a:pt x="3754991" y="0"/>
                </a:lnTo>
                <a:close/>
              </a:path>
            </a:pathLst>
          </a:custGeom>
        </p:spPr>
      </p:pic>
      <p:sp>
        <p:nvSpPr>
          <p:cNvPr id="9" name="Rectangle 1">
            <a:extLst>
              <a:ext uri="{FF2B5EF4-FFF2-40B4-BE49-F238E27FC236}">
                <a16:creationId xmlns:a16="http://schemas.microsoft.com/office/drawing/2014/main" id="{3A111889-A199-CA42-B6D4-DC3CB52ADAE1}"/>
              </a:ext>
            </a:extLst>
          </p:cNvPr>
          <p:cNvSpPr/>
          <p:nvPr/>
        </p:nvSpPr>
        <p:spPr>
          <a:xfrm>
            <a:off x="0"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370971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84B6-5BB1-4D8F-BB81-57083AF1888B}"/>
              </a:ext>
            </a:extLst>
          </p:cNvPr>
          <p:cNvSpPr>
            <a:spLocks noGrp="1"/>
          </p:cNvSpPr>
          <p:nvPr>
            <p:ph type="sldNum" sz="quarter" idx="10"/>
          </p:nvPr>
        </p:nvSpPr>
        <p:spPr/>
        <p:txBody>
          <a:bodyPr/>
          <a:lstStyle/>
          <a:p>
            <a:fld id="{716BC1C3-C832-FA4C-9911-3E1C355083BA}" type="slidenum">
              <a:rPr lang="en-US" smtClean="0"/>
              <a:pPr/>
              <a:t>26</a:t>
            </a:fld>
            <a:endParaRPr lang="en-US" dirty="0"/>
          </a:p>
        </p:txBody>
      </p:sp>
      <p:sp>
        <p:nvSpPr>
          <p:cNvPr id="8" name="Title 7">
            <a:extLst>
              <a:ext uri="{FF2B5EF4-FFF2-40B4-BE49-F238E27FC236}">
                <a16:creationId xmlns:a16="http://schemas.microsoft.com/office/drawing/2014/main" id="{3E4782FF-8D67-1846-9BDD-C79B97F21C53}"/>
              </a:ext>
            </a:extLst>
          </p:cNvPr>
          <p:cNvSpPr>
            <a:spLocks noGrp="1"/>
          </p:cNvSpPr>
          <p:nvPr>
            <p:ph type="title"/>
          </p:nvPr>
        </p:nvSpPr>
        <p:spPr/>
        <p:txBody>
          <a:bodyPr/>
          <a:lstStyle/>
          <a:p>
            <a:r>
              <a:rPr lang="en-US" dirty="0"/>
              <a:t>Managing debt</a:t>
            </a:r>
          </a:p>
        </p:txBody>
      </p:sp>
      <p:sp>
        <p:nvSpPr>
          <p:cNvPr id="9" name="TextBox 8">
            <a:extLst>
              <a:ext uri="{FF2B5EF4-FFF2-40B4-BE49-F238E27FC236}">
                <a16:creationId xmlns:a16="http://schemas.microsoft.com/office/drawing/2014/main" id="{BF3E1FD4-A92E-934B-AAF1-3BAC2C112DA0}"/>
              </a:ext>
            </a:extLst>
          </p:cNvPr>
          <p:cNvSpPr txBox="1"/>
          <p:nvPr/>
        </p:nvSpPr>
        <p:spPr>
          <a:xfrm>
            <a:off x="5284578" y="2872498"/>
            <a:ext cx="3813702" cy="584775"/>
          </a:xfrm>
          <a:prstGeom prst="rect">
            <a:avLst/>
          </a:prstGeom>
          <a:noFill/>
        </p:spPr>
        <p:txBody>
          <a:bodyPr wrap="square">
            <a:spAutoFit/>
          </a:bodyPr>
          <a:lstStyle/>
          <a:p>
            <a:pPr marL="101600" indent="-101600"/>
            <a:r>
              <a:rPr lang="en-US" sz="1600" b="1" dirty="0">
                <a:solidFill>
                  <a:schemeClr val="accent6"/>
                </a:solidFill>
                <a:latin typeface="Georgia Pro" panose="02040502050405020303" pitchFamily="18" charset="0"/>
              </a:rPr>
              <a:t>“Beware of little expenses. A </a:t>
            </a:r>
            <a:br>
              <a:rPr lang="en-US" sz="1600" b="1" dirty="0">
                <a:solidFill>
                  <a:schemeClr val="accent6"/>
                </a:solidFill>
                <a:latin typeface="Georgia Pro" panose="02040502050405020303" pitchFamily="18" charset="0"/>
              </a:rPr>
            </a:br>
            <a:r>
              <a:rPr lang="en-US" sz="1600" b="1" dirty="0">
                <a:solidFill>
                  <a:schemeClr val="accent6"/>
                </a:solidFill>
                <a:latin typeface="Georgia Pro" panose="02040502050405020303" pitchFamily="18" charset="0"/>
              </a:rPr>
              <a:t>small leak will sink a great ship.”</a:t>
            </a:r>
          </a:p>
        </p:txBody>
      </p:sp>
      <p:sp>
        <p:nvSpPr>
          <p:cNvPr id="10" name="TextBox 9">
            <a:extLst>
              <a:ext uri="{FF2B5EF4-FFF2-40B4-BE49-F238E27FC236}">
                <a16:creationId xmlns:a16="http://schemas.microsoft.com/office/drawing/2014/main" id="{64296820-626B-5F4F-9DE1-97D09B31A1C1}"/>
              </a:ext>
            </a:extLst>
          </p:cNvPr>
          <p:cNvSpPr txBox="1"/>
          <p:nvPr/>
        </p:nvSpPr>
        <p:spPr>
          <a:xfrm>
            <a:off x="5093498" y="3426101"/>
            <a:ext cx="3705728" cy="338554"/>
          </a:xfrm>
          <a:prstGeom prst="rect">
            <a:avLst/>
          </a:prstGeom>
          <a:noFill/>
        </p:spPr>
        <p:txBody>
          <a:bodyPr wrap="square">
            <a:spAutoFit/>
          </a:bodyPr>
          <a:lstStyle/>
          <a:p>
            <a:pPr algn="r"/>
            <a:r>
              <a:rPr lang="en-US" sz="1600" dirty="0">
                <a:solidFill>
                  <a:schemeClr val="accent6"/>
                </a:solidFill>
              </a:rPr>
              <a:t>	</a:t>
            </a:r>
            <a:r>
              <a:rPr lang="en-US" sz="1400" dirty="0">
                <a:solidFill>
                  <a:schemeClr val="accent6"/>
                </a:solidFill>
              </a:rPr>
              <a:t>— Benjamin Franklin</a:t>
            </a:r>
            <a:endParaRPr lang="en-US" sz="1600" dirty="0">
              <a:solidFill>
                <a:schemeClr val="accent6"/>
              </a:solidFill>
            </a:endParaRPr>
          </a:p>
        </p:txBody>
      </p:sp>
      <p:pic>
        <p:nvPicPr>
          <p:cNvPr id="7" name="Picture 6">
            <a:extLst>
              <a:ext uri="{FF2B5EF4-FFF2-40B4-BE49-F238E27FC236}">
                <a16:creationId xmlns:a16="http://schemas.microsoft.com/office/drawing/2014/main" id="{414463F3-F796-9944-9F14-0AF5A51E8D0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039373"/>
            <a:ext cx="5410200" cy="3104127"/>
          </a:xfrm>
          <a:custGeom>
            <a:avLst/>
            <a:gdLst>
              <a:gd name="connsiteX0" fmla="*/ 5773794 w 5773794"/>
              <a:gd name="connsiteY0" fmla="*/ 0 h 3312741"/>
              <a:gd name="connsiteX1" fmla="*/ 4638929 w 5773794"/>
              <a:gd name="connsiteY1" fmla="*/ 3312741 h 3312741"/>
              <a:gd name="connsiteX2" fmla="*/ 0 w 5773794"/>
              <a:gd name="connsiteY2" fmla="*/ 3311749 h 3312741"/>
              <a:gd name="connsiteX3" fmla="*/ 0 w 5773794"/>
              <a:gd name="connsiteY3" fmla="*/ 993 h 3312741"/>
              <a:gd name="connsiteX4" fmla="*/ 5773794 w 5773794"/>
              <a:gd name="connsiteY4" fmla="*/ 0 h 3312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3794" h="3312741">
                <a:moveTo>
                  <a:pt x="5773794" y="0"/>
                </a:moveTo>
                <a:lnTo>
                  <a:pt x="4638929" y="3312741"/>
                </a:lnTo>
                <a:lnTo>
                  <a:pt x="0" y="3311749"/>
                </a:lnTo>
                <a:lnTo>
                  <a:pt x="0" y="993"/>
                </a:lnTo>
                <a:cubicBezTo>
                  <a:pt x="1924760" y="662"/>
                  <a:pt x="3849035" y="331"/>
                  <a:pt x="5773794" y="0"/>
                </a:cubicBezTo>
                <a:close/>
              </a:path>
            </a:pathLst>
          </a:custGeom>
        </p:spPr>
      </p:pic>
    </p:spTree>
    <p:extLst>
      <p:ext uri="{BB962C8B-B14F-4D97-AF65-F5344CB8AC3E}">
        <p14:creationId xmlns:p14="http://schemas.microsoft.com/office/powerpoint/2010/main" val="21585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27</a:t>
            </a:fld>
            <a:endParaRPr lang="en-US" dirty="0"/>
          </a:p>
        </p:txBody>
      </p:sp>
      <p:sp>
        <p:nvSpPr>
          <p:cNvPr id="2" name="Title 1">
            <a:extLst>
              <a:ext uri="{FF2B5EF4-FFF2-40B4-BE49-F238E27FC236}">
                <a16:creationId xmlns:a16="http://schemas.microsoft.com/office/drawing/2014/main" id="{1A6BDFDC-A6E9-1F45-B591-024F892AC103}"/>
              </a:ext>
            </a:extLst>
          </p:cNvPr>
          <p:cNvSpPr>
            <a:spLocks noGrp="1"/>
          </p:cNvSpPr>
          <p:nvPr>
            <p:ph type="title"/>
          </p:nvPr>
        </p:nvSpPr>
        <p:spPr/>
        <p:txBody>
          <a:bodyPr/>
          <a:lstStyle/>
          <a:p>
            <a:r>
              <a:rPr lang="en-US" dirty="0">
                <a:latin typeface="Impact" charset="0"/>
                <a:ea typeface="Impact" charset="0"/>
                <a:cs typeface="Impact" charset="0"/>
              </a:rPr>
              <a:t>Tips for PAYING down DEBT</a:t>
            </a:r>
            <a:endParaRPr lang="en-US" dirty="0"/>
          </a:p>
        </p:txBody>
      </p:sp>
      <p:sp>
        <p:nvSpPr>
          <p:cNvPr id="5" name="TextBox 4"/>
          <p:cNvSpPr txBox="1"/>
          <p:nvPr/>
        </p:nvSpPr>
        <p:spPr>
          <a:xfrm>
            <a:off x="1334057" y="3119457"/>
            <a:ext cx="1769024" cy="1077218"/>
          </a:xfrm>
          <a:prstGeom prst="rect">
            <a:avLst/>
          </a:prstGeom>
          <a:noFill/>
        </p:spPr>
        <p:txBody>
          <a:bodyPr wrap="square" rtlCol="0">
            <a:spAutoFit/>
          </a:bodyPr>
          <a:lstStyle/>
          <a:p>
            <a:r>
              <a:rPr lang="en-US" sz="1600" dirty="0">
                <a:latin typeface="Arial"/>
                <a:cs typeface="Arial"/>
              </a:rPr>
              <a:t>Get rid of those high-interest payments as soon as possible.</a:t>
            </a:r>
          </a:p>
        </p:txBody>
      </p:sp>
      <p:sp>
        <p:nvSpPr>
          <p:cNvPr id="6" name="TextBox 5"/>
          <p:cNvSpPr txBox="1"/>
          <p:nvPr/>
        </p:nvSpPr>
        <p:spPr>
          <a:xfrm>
            <a:off x="5498014" y="3119457"/>
            <a:ext cx="2288876" cy="1077218"/>
          </a:xfrm>
          <a:prstGeom prst="rect">
            <a:avLst/>
          </a:prstGeom>
          <a:noFill/>
        </p:spPr>
        <p:txBody>
          <a:bodyPr wrap="square" rtlCol="0">
            <a:spAutoFit/>
          </a:bodyPr>
          <a:lstStyle/>
          <a:p>
            <a:r>
              <a:rPr lang="en-US" sz="1600" dirty="0">
                <a:latin typeface="Arial"/>
                <a:cs typeface="Arial"/>
              </a:rPr>
              <a:t>Build motivation by ticking off one debt at </a:t>
            </a:r>
            <a:br>
              <a:rPr lang="en-US" sz="1600" dirty="0">
                <a:latin typeface="Arial"/>
                <a:cs typeface="Arial"/>
              </a:rPr>
            </a:br>
            <a:r>
              <a:rPr lang="en-US" sz="1600" dirty="0">
                <a:latin typeface="Arial"/>
                <a:cs typeface="Arial"/>
              </a:rPr>
              <a:t>a time, starting with the lowest one to pay off. </a:t>
            </a:r>
          </a:p>
        </p:txBody>
      </p:sp>
      <p:cxnSp>
        <p:nvCxnSpPr>
          <p:cNvPr id="9" name="Straight Connector 8">
            <a:extLst>
              <a:ext uri="{FF2B5EF4-FFF2-40B4-BE49-F238E27FC236}">
                <a16:creationId xmlns:a16="http://schemas.microsoft.com/office/drawing/2014/main" id="{0B552554-2DCA-C34C-B23E-2B184046AFFE}"/>
              </a:ext>
            </a:extLst>
          </p:cNvPr>
          <p:cNvCxnSpPr>
            <a:cxnSpLocks/>
          </p:cNvCxnSpPr>
          <p:nvPr/>
        </p:nvCxnSpPr>
        <p:spPr>
          <a:xfrm>
            <a:off x="1446853" y="1746327"/>
            <a:ext cx="5179653" cy="0"/>
          </a:xfrm>
          <a:prstGeom prst="line">
            <a:avLst/>
          </a:prstGeom>
          <a:ln w="12700" cmpd="sng">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CE018DEF-47EE-B441-A49D-864758D42B23}"/>
              </a:ext>
            </a:extLst>
          </p:cNvPr>
          <p:cNvGrpSpPr/>
          <p:nvPr/>
        </p:nvGrpSpPr>
        <p:grpSpPr>
          <a:xfrm>
            <a:off x="8201065" y="2495967"/>
            <a:ext cx="942935" cy="2656960"/>
            <a:chOff x="8201067" y="2495967"/>
            <a:chExt cx="942935" cy="2656960"/>
          </a:xfrm>
        </p:grpSpPr>
        <p:sp>
          <p:nvSpPr>
            <p:cNvPr id="37" name="Shape 258">
              <a:extLst>
                <a:ext uri="{FF2B5EF4-FFF2-40B4-BE49-F238E27FC236}">
                  <a16:creationId xmlns:a16="http://schemas.microsoft.com/office/drawing/2014/main" id="{456CF485-1046-9A43-97B0-654FC29DBCC1}"/>
                </a:ext>
              </a:extLst>
            </p:cNvPr>
            <p:cNvSpPr/>
            <p:nvPr/>
          </p:nvSpPr>
          <p:spPr>
            <a:xfrm flipH="1">
              <a:off x="8201067" y="2495967"/>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sp>
          <p:nvSpPr>
            <p:cNvPr id="38" name="Shape 111">
              <a:extLst>
                <a:ext uri="{FF2B5EF4-FFF2-40B4-BE49-F238E27FC236}">
                  <a16:creationId xmlns:a16="http://schemas.microsoft.com/office/drawing/2014/main" id="{5CDBAFDB-22D9-2843-9070-2939E15D538A}"/>
                </a:ext>
              </a:extLst>
            </p:cNvPr>
            <p:cNvSpPr/>
            <p:nvPr/>
          </p:nvSpPr>
          <p:spPr>
            <a:xfrm>
              <a:off x="8693867" y="4727579"/>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39" name="Slide Number Placeholder 3">
              <a:extLst>
                <a:ext uri="{FF2B5EF4-FFF2-40B4-BE49-F238E27FC236}">
                  <a16:creationId xmlns:a16="http://schemas.microsoft.com/office/drawing/2014/main" id="{DF5B5131-4E38-0E4C-999F-63E7C0FE7419}"/>
                </a:ext>
              </a:extLst>
            </p:cNvPr>
            <p:cNvSpPr txBox="1">
              <a:spLocks/>
            </p:cNvSpPr>
            <p:nvPr/>
          </p:nvSpPr>
          <p:spPr>
            <a:xfrm>
              <a:off x="8724817" y="4849314"/>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bg1"/>
                  </a:solidFill>
                </a:rPr>
                <a:pPr/>
                <a:t>27</a:t>
              </a:fld>
              <a:endParaRPr lang="en-US" dirty="0">
                <a:solidFill>
                  <a:schemeClr val="bg1"/>
                </a:solidFill>
              </a:endParaRPr>
            </a:p>
          </p:txBody>
        </p:sp>
      </p:grpSp>
      <p:sp>
        <p:nvSpPr>
          <p:cNvPr id="8" name="Oval 7">
            <a:extLst>
              <a:ext uri="{FF2B5EF4-FFF2-40B4-BE49-F238E27FC236}">
                <a16:creationId xmlns:a16="http://schemas.microsoft.com/office/drawing/2014/main" id="{EFAE6917-F47A-094C-B9E9-421882533B0A}"/>
              </a:ext>
            </a:extLst>
          </p:cNvPr>
          <p:cNvSpPr/>
          <p:nvPr/>
        </p:nvSpPr>
        <p:spPr>
          <a:xfrm>
            <a:off x="1709732" y="1556798"/>
            <a:ext cx="381505" cy="38150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0" name="TextBox 29">
            <a:extLst>
              <a:ext uri="{FF2B5EF4-FFF2-40B4-BE49-F238E27FC236}">
                <a16:creationId xmlns:a16="http://schemas.microsoft.com/office/drawing/2014/main" id="{42E19278-0608-9041-A42F-0DB9AC2B2D48}"/>
              </a:ext>
            </a:extLst>
          </p:cNvPr>
          <p:cNvSpPr txBox="1"/>
          <p:nvPr/>
        </p:nvSpPr>
        <p:spPr>
          <a:xfrm>
            <a:off x="1636285" y="1611425"/>
            <a:ext cx="539732" cy="276999"/>
          </a:xfrm>
          <a:prstGeom prst="rect">
            <a:avLst/>
          </a:prstGeom>
          <a:noFill/>
        </p:spPr>
        <p:txBody>
          <a:bodyPr wrap="square" rtlCol="0">
            <a:spAutoFit/>
          </a:bodyPr>
          <a:lstStyle/>
          <a:p>
            <a:pPr algn="ctr"/>
            <a:r>
              <a:rPr lang="en-US" sz="1200" dirty="0">
                <a:solidFill>
                  <a:schemeClr val="bg1"/>
                </a:solidFill>
                <a:latin typeface="Arial"/>
                <a:cs typeface="Arial"/>
              </a:rPr>
              <a:t>PAY</a:t>
            </a:r>
          </a:p>
        </p:txBody>
      </p:sp>
      <p:sp>
        <p:nvSpPr>
          <p:cNvPr id="33" name="Oval 32">
            <a:extLst>
              <a:ext uri="{FF2B5EF4-FFF2-40B4-BE49-F238E27FC236}">
                <a16:creationId xmlns:a16="http://schemas.microsoft.com/office/drawing/2014/main" id="{C1424CC7-FB16-E848-B09B-F396806D4186}"/>
              </a:ext>
            </a:extLst>
          </p:cNvPr>
          <p:cNvSpPr/>
          <p:nvPr/>
        </p:nvSpPr>
        <p:spPr>
          <a:xfrm>
            <a:off x="5970992" y="1556798"/>
            <a:ext cx="381505" cy="38150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TextBox 33">
            <a:extLst>
              <a:ext uri="{FF2B5EF4-FFF2-40B4-BE49-F238E27FC236}">
                <a16:creationId xmlns:a16="http://schemas.microsoft.com/office/drawing/2014/main" id="{DA99562F-5670-7549-822A-88CC3ABE6406}"/>
              </a:ext>
            </a:extLst>
          </p:cNvPr>
          <p:cNvSpPr txBox="1"/>
          <p:nvPr/>
        </p:nvSpPr>
        <p:spPr>
          <a:xfrm>
            <a:off x="5897545" y="1611425"/>
            <a:ext cx="539732" cy="276999"/>
          </a:xfrm>
          <a:prstGeom prst="rect">
            <a:avLst/>
          </a:prstGeom>
          <a:noFill/>
        </p:spPr>
        <p:txBody>
          <a:bodyPr wrap="square" rtlCol="0">
            <a:spAutoFit/>
          </a:bodyPr>
          <a:lstStyle/>
          <a:p>
            <a:pPr algn="ctr"/>
            <a:r>
              <a:rPr lang="en-US" sz="1200" dirty="0">
                <a:solidFill>
                  <a:schemeClr val="bg1"/>
                </a:solidFill>
                <a:latin typeface="Arial"/>
                <a:cs typeface="Arial"/>
              </a:rPr>
              <a:t>PAY</a:t>
            </a:r>
          </a:p>
        </p:txBody>
      </p:sp>
      <p:sp>
        <p:nvSpPr>
          <p:cNvPr id="90" name="TextBox 89">
            <a:extLst>
              <a:ext uri="{FF2B5EF4-FFF2-40B4-BE49-F238E27FC236}">
                <a16:creationId xmlns:a16="http://schemas.microsoft.com/office/drawing/2014/main" id="{844CA36D-5420-5746-B3F4-5497EF4C8F3F}"/>
              </a:ext>
            </a:extLst>
          </p:cNvPr>
          <p:cNvSpPr txBox="1"/>
          <p:nvPr/>
        </p:nvSpPr>
        <p:spPr>
          <a:xfrm>
            <a:off x="1334056" y="2155992"/>
            <a:ext cx="2045173" cy="830997"/>
          </a:xfrm>
          <a:prstGeom prst="rect">
            <a:avLst/>
          </a:prstGeom>
          <a:noFill/>
        </p:spPr>
        <p:txBody>
          <a:bodyPr wrap="square" rtlCol="0">
            <a:spAutoFit/>
          </a:bodyPr>
          <a:lstStyle/>
          <a:p>
            <a:r>
              <a:rPr lang="en-US" sz="2400" dirty="0">
                <a:solidFill>
                  <a:schemeClr val="accent1"/>
                </a:solidFill>
                <a:latin typeface="Georgia" panose="02040502050405020303" pitchFamily="18" charset="0"/>
                <a:cs typeface="Arial"/>
              </a:rPr>
              <a:t>Highest interest rate</a:t>
            </a:r>
          </a:p>
        </p:txBody>
      </p:sp>
      <p:sp>
        <p:nvSpPr>
          <p:cNvPr id="91" name="TextBox 90">
            <a:extLst>
              <a:ext uri="{FF2B5EF4-FFF2-40B4-BE49-F238E27FC236}">
                <a16:creationId xmlns:a16="http://schemas.microsoft.com/office/drawing/2014/main" id="{EF616AFB-55DA-734C-9144-05477F92503A}"/>
              </a:ext>
            </a:extLst>
          </p:cNvPr>
          <p:cNvSpPr txBox="1"/>
          <p:nvPr/>
        </p:nvSpPr>
        <p:spPr>
          <a:xfrm>
            <a:off x="5498014" y="2155992"/>
            <a:ext cx="2045173" cy="830997"/>
          </a:xfrm>
          <a:prstGeom prst="rect">
            <a:avLst/>
          </a:prstGeom>
          <a:noFill/>
        </p:spPr>
        <p:txBody>
          <a:bodyPr wrap="square" rtlCol="0">
            <a:spAutoFit/>
          </a:bodyPr>
          <a:lstStyle/>
          <a:p>
            <a:r>
              <a:rPr lang="en-US" sz="2400" dirty="0">
                <a:solidFill>
                  <a:schemeClr val="accent1"/>
                </a:solidFill>
                <a:latin typeface="Georgia" panose="02040502050405020303" pitchFamily="18" charset="0"/>
                <a:cs typeface="Arial"/>
              </a:rPr>
              <a:t>Smallest</a:t>
            </a:r>
          </a:p>
          <a:p>
            <a:r>
              <a:rPr lang="en-US" sz="2400" dirty="0">
                <a:solidFill>
                  <a:schemeClr val="accent1"/>
                </a:solidFill>
                <a:latin typeface="Georgia" panose="02040502050405020303" pitchFamily="18" charset="0"/>
                <a:cs typeface="Arial"/>
              </a:rPr>
              <a:t>balance</a:t>
            </a:r>
          </a:p>
        </p:txBody>
      </p:sp>
      <p:sp>
        <p:nvSpPr>
          <p:cNvPr id="10" name="Oval 9">
            <a:extLst>
              <a:ext uri="{FF2B5EF4-FFF2-40B4-BE49-F238E27FC236}">
                <a16:creationId xmlns:a16="http://schemas.microsoft.com/office/drawing/2014/main" id="{08192282-1DCF-1449-BA03-E0967E50A63F}"/>
              </a:ext>
            </a:extLst>
          </p:cNvPr>
          <p:cNvSpPr/>
          <p:nvPr/>
        </p:nvSpPr>
        <p:spPr>
          <a:xfrm>
            <a:off x="3856498" y="2210243"/>
            <a:ext cx="723014" cy="72301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2" name="TextBox 91">
            <a:extLst>
              <a:ext uri="{FF2B5EF4-FFF2-40B4-BE49-F238E27FC236}">
                <a16:creationId xmlns:a16="http://schemas.microsoft.com/office/drawing/2014/main" id="{BBA6B0A7-6C0A-A54F-A3A4-C3584EDC04C5}"/>
              </a:ext>
            </a:extLst>
          </p:cNvPr>
          <p:cNvSpPr txBox="1"/>
          <p:nvPr/>
        </p:nvSpPr>
        <p:spPr>
          <a:xfrm>
            <a:off x="3970048" y="2312377"/>
            <a:ext cx="475187" cy="461665"/>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Arial"/>
              </a:rPr>
              <a:t>or</a:t>
            </a:r>
          </a:p>
        </p:txBody>
      </p:sp>
    </p:spTree>
    <p:extLst>
      <p:ext uri="{BB962C8B-B14F-4D97-AF65-F5344CB8AC3E}">
        <p14:creationId xmlns:p14="http://schemas.microsoft.com/office/powerpoint/2010/main" val="190740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1F6F5-FE3E-470C-8EBD-9DAC21A2F52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solidFill>
                  <a:srgbClr val="474747"/>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474747"/>
              </a:solidFill>
              <a:effectLst/>
              <a:uLnTx/>
              <a:uFillTx/>
              <a:latin typeface="Arial"/>
              <a:ea typeface="+mn-ea"/>
              <a:cs typeface="+mn-cs"/>
            </a:endParaRPr>
          </a:p>
        </p:txBody>
      </p:sp>
      <p:sp>
        <p:nvSpPr>
          <p:cNvPr id="4" name="Title 3">
            <a:extLst>
              <a:ext uri="{FF2B5EF4-FFF2-40B4-BE49-F238E27FC236}">
                <a16:creationId xmlns:a16="http://schemas.microsoft.com/office/drawing/2014/main" id="{B2043D7B-6AA4-4945-8D74-0030C5B737F7}"/>
              </a:ext>
            </a:extLst>
          </p:cNvPr>
          <p:cNvSpPr>
            <a:spLocks noGrp="1"/>
          </p:cNvSpPr>
          <p:nvPr>
            <p:ph type="title"/>
          </p:nvPr>
        </p:nvSpPr>
        <p:spPr/>
        <p:txBody>
          <a:bodyPr/>
          <a:lstStyle/>
          <a:p>
            <a:r>
              <a:rPr lang="en-US" dirty="0"/>
              <a:t>Retirement plan loans</a:t>
            </a:r>
          </a:p>
        </p:txBody>
      </p:sp>
      <p:sp>
        <p:nvSpPr>
          <p:cNvPr id="3" name="Content Placeholder 2">
            <a:extLst>
              <a:ext uri="{FF2B5EF4-FFF2-40B4-BE49-F238E27FC236}">
                <a16:creationId xmlns:a16="http://schemas.microsoft.com/office/drawing/2014/main" id="{5AF7F276-4FFB-477C-9D6B-91D0DE685E9B}"/>
              </a:ext>
            </a:extLst>
          </p:cNvPr>
          <p:cNvSpPr>
            <a:spLocks noGrp="1"/>
          </p:cNvSpPr>
          <p:nvPr>
            <p:ph idx="4294967295"/>
          </p:nvPr>
        </p:nvSpPr>
        <p:spPr>
          <a:xfrm>
            <a:off x="359413" y="1141299"/>
            <a:ext cx="2638620" cy="1704455"/>
          </a:xfrm>
          <a:prstGeom prst="rect">
            <a:avLst/>
          </a:prstGeom>
        </p:spPr>
        <p:txBody>
          <a:bodyPr/>
          <a:lstStyle/>
          <a:p>
            <a:pPr marL="0" indent="0">
              <a:spcBef>
                <a:spcPts val="400"/>
              </a:spcBef>
              <a:buNone/>
            </a:pPr>
            <a:r>
              <a:rPr lang="en-US" sz="1200" b="1" dirty="0">
                <a:solidFill>
                  <a:schemeClr val="accent1"/>
                </a:solidFill>
              </a:rPr>
              <a:t>Should be viewed as a last resort</a:t>
            </a:r>
            <a:endParaRPr lang="en-US" sz="1200" dirty="0">
              <a:solidFill>
                <a:schemeClr val="accent1"/>
              </a:solidFill>
            </a:endParaRPr>
          </a:p>
          <a:p>
            <a:pPr>
              <a:lnSpc>
                <a:spcPct val="100000"/>
              </a:lnSpc>
              <a:spcBef>
                <a:spcPts val="400"/>
              </a:spcBef>
              <a:buClrTx/>
              <a:buSzPct val="85000"/>
              <a:buFont typeface="Arial" panose="020B0604020202020204" pitchFamily="34" charset="0"/>
              <a:buChar char="•"/>
            </a:pPr>
            <a:r>
              <a:rPr lang="en-US" sz="1200" dirty="0"/>
              <a:t>Maximum amount: $50,000 or 50% of account balance, whichever is lower</a:t>
            </a:r>
          </a:p>
          <a:p>
            <a:pPr>
              <a:lnSpc>
                <a:spcPct val="100000"/>
              </a:lnSpc>
              <a:buClrTx/>
              <a:buSzPct val="85000"/>
              <a:buFont typeface="Arial" panose="020B0604020202020204" pitchFamily="34" charset="0"/>
              <a:buChar char="•"/>
            </a:pPr>
            <a:r>
              <a:rPr lang="en-US" sz="1200" dirty="0"/>
              <a:t>Can offer lower interest rate </a:t>
            </a:r>
            <a:br>
              <a:rPr lang="en-US" sz="1200" dirty="0"/>
            </a:br>
            <a:r>
              <a:rPr lang="en-US" sz="1200" dirty="0"/>
              <a:t>than a traditional loan</a:t>
            </a:r>
          </a:p>
          <a:p>
            <a:pPr>
              <a:lnSpc>
                <a:spcPct val="100000"/>
              </a:lnSpc>
              <a:buClrTx/>
              <a:buSzPct val="85000"/>
              <a:buFont typeface="Arial" panose="020B0604020202020204" pitchFamily="34" charset="0"/>
              <a:buChar char="•"/>
            </a:pPr>
            <a:r>
              <a:rPr lang="en-US" sz="1200" dirty="0"/>
              <a:t>Payback through automated payroll deduction [if available]</a:t>
            </a:r>
          </a:p>
        </p:txBody>
      </p:sp>
      <p:grpSp>
        <p:nvGrpSpPr>
          <p:cNvPr id="5" name="Group 4">
            <a:extLst>
              <a:ext uri="{FF2B5EF4-FFF2-40B4-BE49-F238E27FC236}">
                <a16:creationId xmlns:a16="http://schemas.microsoft.com/office/drawing/2014/main" id="{ABC4EAFE-F753-4948-A001-E902FF7E1FB7}"/>
              </a:ext>
            </a:extLst>
          </p:cNvPr>
          <p:cNvGrpSpPr/>
          <p:nvPr/>
        </p:nvGrpSpPr>
        <p:grpSpPr>
          <a:xfrm>
            <a:off x="3659461" y="890051"/>
            <a:ext cx="3131872" cy="4146126"/>
            <a:chOff x="4438950" y="842741"/>
            <a:chExt cx="3131872" cy="4146126"/>
          </a:xfrm>
        </p:grpSpPr>
        <p:grpSp>
          <p:nvGrpSpPr>
            <p:cNvPr id="7" name="Group 6">
              <a:extLst>
                <a:ext uri="{FF2B5EF4-FFF2-40B4-BE49-F238E27FC236}">
                  <a16:creationId xmlns:a16="http://schemas.microsoft.com/office/drawing/2014/main" id="{D2EF5CC4-1C12-9C43-9478-9FFA51B7D16C}"/>
                </a:ext>
              </a:extLst>
            </p:cNvPr>
            <p:cNvGrpSpPr/>
            <p:nvPr/>
          </p:nvGrpSpPr>
          <p:grpSpPr>
            <a:xfrm>
              <a:off x="4438950" y="842741"/>
              <a:ext cx="3131872" cy="4146126"/>
              <a:chOff x="866856" y="1022248"/>
              <a:chExt cx="2166811" cy="2645635"/>
            </a:xfrm>
          </p:grpSpPr>
          <p:sp>
            <p:nvSpPr>
              <p:cNvPr id="8" name="Rectangle 95">
                <a:extLst>
                  <a:ext uri="{FF2B5EF4-FFF2-40B4-BE49-F238E27FC236}">
                    <a16:creationId xmlns:a16="http://schemas.microsoft.com/office/drawing/2014/main" id="{DBC0DE13-DD5A-DF44-80AF-1BE4E3C8BD29}"/>
                  </a:ext>
                </a:extLst>
              </p:cNvPr>
              <p:cNvSpPr/>
              <p:nvPr/>
            </p:nvSpPr>
            <p:spPr>
              <a:xfrm>
                <a:off x="866856" y="1022248"/>
                <a:ext cx="2166811" cy="2645635"/>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9" name="Rectangle 8">
                <a:extLst>
                  <a:ext uri="{FF2B5EF4-FFF2-40B4-BE49-F238E27FC236}">
                    <a16:creationId xmlns:a16="http://schemas.microsoft.com/office/drawing/2014/main" id="{4F9F9BAC-AFB7-1149-A6C9-FB5E653A354F}"/>
                  </a:ext>
                </a:extLst>
              </p:cNvPr>
              <p:cNvSpPr/>
              <p:nvPr/>
            </p:nvSpPr>
            <p:spPr>
              <a:xfrm>
                <a:off x="958957" y="1099372"/>
                <a:ext cx="1961503" cy="2356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pic>
          <p:nvPicPr>
            <p:cNvPr id="6" name="Picture 5">
              <a:extLst>
                <a:ext uri="{FF2B5EF4-FFF2-40B4-BE49-F238E27FC236}">
                  <a16:creationId xmlns:a16="http://schemas.microsoft.com/office/drawing/2014/main" id="{9BE12A85-0504-45B3-A273-DEEA0106FD85}"/>
                </a:ext>
              </a:extLst>
            </p:cNvPr>
            <p:cNvPicPr>
              <a:picLocks noChangeAspect="1"/>
            </p:cNvPicPr>
            <p:nvPr/>
          </p:nvPicPr>
          <p:blipFill>
            <a:blip r:embed="rId3"/>
            <a:stretch>
              <a:fillRect/>
            </a:stretch>
          </p:blipFill>
          <p:spPr>
            <a:xfrm>
              <a:off x="4572000" y="963606"/>
              <a:ext cx="2869961" cy="3701562"/>
            </a:xfrm>
            <a:prstGeom prst="rect">
              <a:avLst/>
            </a:prstGeom>
          </p:spPr>
        </p:pic>
      </p:grpSp>
      <p:sp>
        <p:nvSpPr>
          <p:cNvPr id="10" name="Content Placeholder 2">
            <a:extLst>
              <a:ext uri="{FF2B5EF4-FFF2-40B4-BE49-F238E27FC236}">
                <a16:creationId xmlns:a16="http://schemas.microsoft.com/office/drawing/2014/main" id="{487292D8-A5E6-4A4F-9ACA-F5B7EF74D8B0}"/>
              </a:ext>
            </a:extLst>
          </p:cNvPr>
          <p:cNvSpPr txBox="1">
            <a:spLocks/>
          </p:cNvSpPr>
          <p:nvPr/>
        </p:nvSpPr>
        <p:spPr>
          <a:xfrm>
            <a:off x="359413" y="3022594"/>
            <a:ext cx="3043354" cy="18237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200" b="1" dirty="0">
                <a:solidFill>
                  <a:schemeClr val="accent1"/>
                </a:solidFill>
              </a:rPr>
              <a:t>Important considerations:</a:t>
            </a:r>
          </a:p>
          <a:p>
            <a:pPr>
              <a:lnSpc>
                <a:spcPct val="100000"/>
              </a:lnSpc>
              <a:spcBef>
                <a:spcPts val="400"/>
              </a:spcBef>
              <a:buSzPct val="85000"/>
            </a:pPr>
            <a:r>
              <a:rPr lang="en-US" sz="1200" dirty="0"/>
              <a:t>Potential lost investment earnings</a:t>
            </a:r>
          </a:p>
          <a:p>
            <a:pPr>
              <a:lnSpc>
                <a:spcPct val="100000"/>
              </a:lnSpc>
              <a:buSzPct val="85000"/>
            </a:pPr>
            <a:r>
              <a:rPr lang="en-US" sz="1200" dirty="0"/>
              <a:t>Possible delayed retirement</a:t>
            </a:r>
          </a:p>
          <a:p>
            <a:pPr>
              <a:lnSpc>
                <a:spcPct val="100000"/>
              </a:lnSpc>
              <a:buSzPct val="85000"/>
            </a:pPr>
            <a:r>
              <a:rPr lang="en-US" sz="1200" dirty="0"/>
              <a:t>Must repay in full within 60 </a:t>
            </a:r>
            <a:br>
              <a:rPr lang="en-US" sz="1200" dirty="0"/>
            </a:br>
            <a:r>
              <a:rPr lang="en-US" sz="1200" dirty="0"/>
              <a:t>days if you change employers</a:t>
            </a:r>
          </a:p>
          <a:p>
            <a:pPr>
              <a:lnSpc>
                <a:spcPct val="100000"/>
              </a:lnSpc>
              <a:buSzPct val="85000"/>
            </a:pPr>
            <a:r>
              <a:rPr lang="en-US" sz="1200" dirty="0"/>
              <a:t>Tax obligations and penalties </a:t>
            </a:r>
            <a:br>
              <a:rPr lang="en-US" sz="1200" dirty="0"/>
            </a:br>
            <a:r>
              <a:rPr lang="en-US" sz="1200" dirty="0"/>
              <a:t>if you default</a:t>
            </a:r>
          </a:p>
        </p:txBody>
      </p:sp>
    </p:spTree>
    <p:extLst>
      <p:ext uri="{BB962C8B-B14F-4D97-AF65-F5344CB8AC3E}">
        <p14:creationId xmlns:p14="http://schemas.microsoft.com/office/powerpoint/2010/main" val="301232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10930-FE09-4B86-A802-E12AD2B28C17}"/>
              </a:ext>
            </a:extLst>
          </p:cNvPr>
          <p:cNvSpPr>
            <a:spLocks noGrp="1"/>
          </p:cNvSpPr>
          <p:nvPr>
            <p:ph type="sldNum" sz="quarter" idx="10"/>
          </p:nvPr>
        </p:nvSpPr>
        <p:spPr/>
        <p:txBody>
          <a:bodyPr/>
          <a:lstStyle/>
          <a:p>
            <a:fld id="{716BC1C3-C832-FA4C-9911-3E1C355083BA}" type="slidenum">
              <a:rPr lang="en-US" smtClean="0"/>
              <a:pPr/>
              <a:t>29</a:t>
            </a:fld>
            <a:endParaRPr lang="en-US" dirty="0"/>
          </a:p>
        </p:txBody>
      </p:sp>
      <p:sp>
        <p:nvSpPr>
          <p:cNvPr id="4" name="Title 3">
            <a:extLst>
              <a:ext uri="{FF2B5EF4-FFF2-40B4-BE49-F238E27FC236}">
                <a16:creationId xmlns:a16="http://schemas.microsoft.com/office/drawing/2014/main" id="{CC453509-D7A9-4962-9A33-553B275A3537}"/>
              </a:ext>
            </a:extLst>
          </p:cNvPr>
          <p:cNvSpPr>
            <a:spLocks noGrp="1"/>
          </p:cNvSpPr>
          <p:nvPr>
            <p:ph type="title"/>
          </p:nvPr>
        </p:nvSpPr>
        <p:spPr/>
        <p:txBody>
          <a:bodyPr/>
          <a:lstStyle/>
          <a:p>
            <a:r>
              <a:rPr lang="en-US" dirty="0"/>
              <a:t>Debt management programs</a:t>
            </a:r>
          </a:p>
        </p:txBody>
      </p:sp>
      <p:sp>
        <p:nvSpPr>
          <p:cNvPr id="10" name="TextBox 9">
            <a:extLst>
              <a:ext uri="{FF2B5EF4-FFF2-40B4-BE49-F238E27FC236}">
                <a16:creationId xmlns:a16="http://schemas.microsoft.com/office/drawing/2014/main" id="{5C0AB732-128A-431E-B182-9801F1B3B692}"/>
              </a:ext>
            </a:extLst>
          </p:cNvPr>
          <p:cNvSpPr txBox="1"/>
          <p:nvPr/>
        </p:nvSpPr>
        <p:spPr>
          <a:xfrm>
            <a:off x="361449" y="4846320"/>
            <a:ext cx="588988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Pct val="85000"/>
              <a:buFont typeface="Lucida Grande"/>
              <a:buNone/>
              <a:tabLst/>
              <a:defRPr/>
            </a:pPr>
            <a:r>
              <a:rPr kumimoji="0" lang="en-US" sz="1000" b="0" i="0" u="none" strike="noStrike" kern="1200" cap="none" spc="0" normalizeH="0" baseline="0" noProof="0" dirty="0">
                <a:ln>
                  <a:noFill/>
                </a:ln>
                <a:solidFill>
                  <a:srgbClr val="40474B"/>
                </a:solidFill>
                <a:effectLst/>
                <a:uLnTx/>
                <a:uFillTx/>
                <a:latin typeface="Arial"/>
                <a:ea typeface="+mn-ea"/>
                <a:cs typeface="Arial"/>
              </a:rPr>
              <a:t>Source: “</a:t>
            </a:r>
            <a:r>
              <a:rPr kumimoji="0" lang="en-US" sz="1000" b="0" i="0" u="none" strike="noStrike" kern="1200" cap="none" spc="0" normalizeH="0" baseline="0" noProof="0" dirty="0">
                <a:ln>
                  <a:noFill/>
                </a:ln>
                <a:solidFill>
                  <a:schemeClr val="accent2"/>
                </a:solidFill>
                <a:effectLst/>
                <a:uLnTx/>
                <a:uFillTx/>
                <a:latin typeface="Arial"/>
                <a:ea typeface="+mn-ea"/>
                <a:cs typeface="Arial"/>
                <a:hlinkClick r:id="rId3">
                  <a:extLst>
                    <a:ext uri="{A12FA001-AC4F-418D-AE19-62706E023703}">
                      <ahyp:hlinkClr xmlns:ahyp="http://schemas.microsoft.com/office/drawing/2018/hyperlinkcolor" val="tx"/>
                    </a:ext>
                  </a:extLst>
                </a:hlinkClick>
              </a:rPr>
              <a:t>Debt Management Plan: Pros, Cons and FAQs</a:t>
            </a:r>
            <a:r>
              <a:rPr kumimoji="0" lang="en-US" sz="1000" b="0" i="0" u="none" strike="noStrike" kern="1200" cap="none" spc="0" normalizeH="0" baseline="0" noProof="0" dirty="0">
                <a:ln>
                  <a:noFill/>
                </a:ln>
                <a:solidFill>
                  <a:srgbClr val="40474B"/>
                </a:solidFill>
                <a:effectLst/>
                <a:uLnTx/>
                <a:uFillTx/>
                <a:latin typeface="Arial"/>
                <a:ea typeface="+mn-ea"/>
                <a:cs typeface="Arial"/>
              </a:rPr>
              <a:t>,” debt.org</a:t>
            </a:r>
          </a:p>
        </p:txBody>
      </p:sp>
      <p:sp>
        <p:nvSpPr>
          <p:cNvPr id="11" name="TextBox 10">
            <a:extLst>
              <a:ext uri="{FF2B5EF4-FFF2-40B4-BE49-F238E27FC236}">
                <a16:creationId xmlns:a16="http://schemas.microsoft.com/office/drawing/2014/main" id="{F396388B-7947-4ED2-A9C2-E07BE12AA60C}"/>
              </a:ext>
            </a:extLst>
          </p:cNvPr>
          <p:cNvSpPr txBox="1"/>
          <p:nvPr/>
        </p:nvSpPr>
        <p:spPr>
          <a:xfrm>
            <a:off x="4279260" y="1617522"/>
            <a:ext cx="2622668" cy="1186162"/>
          </a:xfrm>
          <a:prstGeom prst="rect">
            <a:avLst/>
          </a:prstGeom>
          <a:noFill/>
        </p:spPr>
        <p:txBody>
          <a:bodyPr wrap="square" lIns="0" tIns="0" rIns="0" bIns="0" rtlCol="0">
            <a:noAutofit/>
          </a:bodyPr>
          <a:lstStyle/>
          <a:p>
            <a:r>
              <a:rPr lang="en-US" sz="1200" b="1" dirty="0">
                <a:solidFill>
                  <a:schemeClr val="accent1"/>
                </a:solidFill>
                <a:latin typeface="Arial"/>
                <a:cs typeface="Arial"/>
              </a:rPr>
              <a:t>Top debt-consolidation companies (as rated by debt.org)</a:t>
            </a:r>
            <a:endParaRPr lang="en-US" sz="1200" dirty="0">
              <a:solidFill>
                <a:schemeClr val="accent1"/>
              </a:solidFill>
              <a:latin typeface="Arial"/>
              <a:cs typeface="Arial"/>
            </a:endParaRPr>
          </a:p>
          <a:p>
            <a:pPr marL="139700" indent="-139700">
              <a:spcBef>
                <a:spcPts val="400"/>
              </a:spcBef>
              <a:buClr>
                <a:schemeClr val="tx1"/>
              </a:buClr>
              <a:buSzPct val="85000"/>
              <a:buFont typeface="Arial" panose="020B0604020202020204" pitchFamily="34" charset="0"/>
              <a:buChar char="•"/>
            </a:pPr>
            <a:r>
              <a:rPr lang="en-US" sz="1200" dirty="0">
                <a:latin typeface="Arial"/>
                <a:cs typeface="Arial"/>
              </a:rPr>
              <a:t>InCharge Debt Solutions</a:t>
            </a:r>
          </a:p>
          <a:p>
            <a:pPr marL="139700" indent="-139700">
              <a:spcBef>
                <a:spcPts val="400"/>
              </a:spcBef>
              <a:buClr>
                <a:schemeClr val="tx1"/>
              </a:buClr>
              <a:buSzPct val="85000"/>
              <a:buFont typeface="Arial" panose="020B0604020202020204" pitchFamily="34" charset="0"/>
              <a:buChar char="•"/>
            </a:pPr>
            <a:r>
              <a:rPr lang="en-US" sz="1200" dirty="0">
                <a:latin typeface="Arial"/>
                <a:cs typeface="Arial"/>
              </a:rPr>
              <a:t>Proper Funding</a:t>
            </a:r>
          </a:p>
          <a:p>
            <a:pPr marL="139700" indent="-139700">
              <a:spcBef>
                <a:spcPts val="400"/>
              </a:spcBef>
              <a:buClr>
                <a:schemeClr val="tx1"/>
              </a:buClr>
              <a:buSzPct val="85000"/>
              <a:buFont typeface="Arial" panose="020B0604020202020204" pitchFamily="34" charset="0"/>
              <a:buChar char="•"/>
            </a:pPr>
            <a:r>
              <a:rPr lang="en-US" sz="1200" dirty="0">
                <a:latin typeface="Arial"/>
                <a:cs typeface="Arial"/>
              </a:rPr>
              <a:t>Wells Fargo</a:t>
            </a:r>
          </a:p>
          <a:p>
            <a:pPr marL="139700" indent="-139700">
              <a:spcBef>
                <a:spcPts val="400"/>
              </a:spcBef>
              <a:buClr>
                <a:schemeClr val="tx1"/>
              </a:buClr>
              <a:buSzPct val="85000"/>
              <a:buFont typeface="Arial" panose="020B0604020202020204" pitchFamily="34" charset="0"/>
              <a:buChar char="•"/>
            </a:pPr>
            <a:r>
              <a:rPr lang="en-US" sz="1200" dirty="0">
                <a:latin typeface="Arial"/>
                <a:cs typeface="Arial"/>
              </a:rPr>
              <a:t>Lending Club</a:t>
            </a:r>
          </a:p>
          <a:p>
            <a:pPr marL="139700" indent="-139700">
              <a:spcBef>
                <a:spcPts val="400"/>
              </a:spcBef>
              <a:buClr>
                <a:schemeClr val="tx1"/>
              </a:buClr>
              <a:buSzPct val="85000"/>
              <a:buFont typeface="Arial" panose="020B0604020202020204" pitchFamily="34" charset="0"/>
              <a:buChar char="•"/>
            </a:pPr>
            <a:r>
              <a:rPr lang="en-US" sz="1200" dirty="0">
                <a:latin typeface="Arial"/>
                <a:cs typeface="Arial"/>
              </a:rPr>
              <a:t>Avant</a:t>
            </a:r>
          </a:p>
        </p:txBody>
      </p:sp>
      <p:sp>
        <p:nvSpPr>
          <p:cNvPr id="7" name="Content Placeholder 2">
            <a:extLst>
              <a:ext uri="{FF2B5EF4-FFF2-40B4-BE49-F238E27FC236}">
                <a16:creationId xmlns:a16="http://schemas.microsoft.com/office/drawing/2014/main" id="{08CD82A1-4BE5-8B49-9C8A-4909FF1FBC1B}"/>
              </a:ext>
            </a:extLst>
          </p:cNvPr>
          <p:cNvSpPr txBox="1">
            <a:spLocks/>
          </p:cNvSpPr>
          <p:nvPr/>
        </p:nvSpPr>
        <p:spPr>
          <a:xfrm>
            <a:off x="359413" y="1206309"/>
            <a:ext cx="6548691" cy="320913"/>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200" dirty="0"/>
              <a:t>Typically a 3- to 5-year program to eliminate unsecured debt — primarily credit cards</a:t>
            </a:r>
          </a:p>
        </p:txBody>
      </p:sp>
      <p:sp>
        <p:nvSpPr>
          <p:cNvPr id="8" name="Content Placeholder 2">
            <a:extLst>
              <a:ext uri="{FF2B5EF4-FFF2-40B4-BE49-F238E27FC236}">
                <a16:creationId xmlns:a16="http://schemas.microsoft.com/office/drawing/2014/main" id="{4823A30B-261F-DC49-B2F3-B4103988A8A1}"/>
              </a:ext>
            </a:extLst>
          </p:cNvPr>
          <p:cNvSpPr txBox="1">
            <a:spLocks/>
          </p:cNvSpPr>
          <p:nvPr/>
        </p:nvSpPr>
        <p:spPr>
          <a:xfrm>
            <a:off x="359414" y="1617522"/>
            <a:ext cx="3561234" cy="3085523"/>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200" b="1" dirty="0">
                <a:solidFill>
                  <a:schemeClr val="accent1"/>
                </a:solidFill>
              </a:rPr>
              <a:t>Pros</a:t>
            </a:r>
          </a:p>
          <a:p>
            <a:pPr>
              <a:spcBef>
                <a:spcPts val="400"/>
              </a:spcBef>
              <a:buClrTx/>
              <a:buFont typeface="Arial" panose="020B0604020202020204" pitchFamily="34" charset="0"/>
              <a:buChar char="•"/>
            </a:pPr>
            <a:r>
              <a:rPr lang="en-US" sz="1200" dirty="0"/>
              <a:t>Reduced interest rate</a:t>
            </a:r>
          </a:p>
          <a:p>
            <a:pPr>
              <a:spcBef>
                <a:spcPts val="400"/>
              </a:spcBef>
              <a:buClrTx/>
              <a:buFont typeface="Arial" panose="020B0604020202020204" pitchFamily="34" charset="0"/>
              <a:buChar char="•"/>
            </a:pPr>
            <a:r>
              <a:rPr lang="en-US" sz="1200" dirty="0"/>
              <a:t>Improved credit score</a:t>
            </a:r>
          </a:p>
          <a:p>
            <a:pPr>
              <a:spcBef>
                <a:spcPts val="400"/>
              </a:spcBef>
              <a:buClrTx/>
              <a:buFont typeface="Arial" panose="020B0604020202020204" pitchFamily="34" charset="0"/>
              <a:buChar char="•"/>
            </a:pPr>
            <a:r>
              <a:rPr lang="en-US" sz="1200" dirty="0"/>
              <a:t>No loan required</a:t>
            </a:r>
          </a:p>
          <a:p>
            <a:pPr>
              <a:spcBef>
                <a:spcPts val="400"/>
              </a:spcBef>
              <a:buClrTx/>
              <a:buFont typeface="Arial" panose="020B0604020202020204" pitchFamily="34" charset="0"/>
              <a:buChar char="•"/>
            </a:pPr>
            <a:r>
              <a:rPr lang="en-US" sz="1200" dirty="0"/>
              <a:t>Professional support</a:t>
            </a:r>
          </a:p>
          <a:p>
            <a:pPr>
              <a:buClrTx/>
              <a:buFont typeface="Arial" panose="020B0604020202020204" pitchFamily="34" charset="0"/>
              <a:buChar char="•"/>
            </a:pPr>
            <a:endParaRPr lang="en-US" sz="1200" dirty="0"/>
          </a:p>
          <a:p>
            <a:pPr marL="0" indent="0">
              <a:buFont typeface="Lucida Grande"/>
              <a:buNone/>
            </a:pPr>
            <a:r>
              <a:rPr lang="en-US" sz="1200" b="1" dirty="0">
                <a:solidFill>
                  <a:schemeClr val="accent1"/>
                </a:solidFill>
              </a:rPr>
              <a:t>Cons</a:t>
            </a:r>
          </a:p>
          <a:p>
            <a:pPr>
              <a:spcBef>
                <a:spcPts val="400"/>
              </a:spcBef>
              <a:buClrTx/>
              <a:buFont typeface="Arial" panose="020B0604020202020204" pitchFamily="34" charset="0"/>
              <a:buChar char="•"/>
            </a:pPr>
            <a:r>
              <a:rPr lang="en-US" sz="1200" dirty="0"/>
              <a:t>Must close all credit card accounts </a:t>
            </a:r>
            <a:br>
              <a:rPr lang="en-US" sz="1200" dirty="0"/>
            </a:br>
            <a:r>
              <a:rPr lang="en-US" sz="1200" dirty="0"/>
              <a:t>during payment period</a:t>
            </a:r>
          </a:p>
          <a:p>
            <a:pPr>
              <a:spcBef>
                <a:spcPts val="400"/>
              </a:spcBef>
              <a:buClrTx/>
              <a:buFont typeface="Arial" panose="020B0604020202020204" pitchFamily="34" charset="0"/>
              <a:buChar char="•"/>
            </a:pPr>
            <a:r>
              <a:rPr lang="en-US" sz="1200" dirty="0"/>
              <a:t>No new lines of credit available</a:t>
            </a:r>
          </a:p>
          <a:p>
            <a:pPr>
              <a:spcBef>
                <a:spcPts val="400"/>
              </a:spcBef>
              <a:buClrTx/>
              <a:buFont typeface="Arial" panose="020B0604020202020204" pitchFamily="34" charset="0"/>
              <a:buChar char="•"/>
            </a:pPr>
            <a:r>
              <a:rPr lang="en-US" sz="1200" dirty="0"/>
              <a:t>Commitment to consistent monthly payment</a:t>
            </a:r>
          </a:p>
          <a:p>
            <a:pPr>
              <a:spcBef>
                <a:spcPts val="400"/>
              </a:spcBef>
              <a:buClrTx/>
              <a:buFont typeface="Arial" panose="020B0604020202020204" pitchFamily="34" charset="0"/>
              <a:buChar char="•"/>
            </a:pPr>
            <a:r>
              <a:rPr lang="en-US" sz="1200" dirty="0"/>
              <a:t>Subject to small fees</a:t>
            </a:r>
          </a:p>
        </p:txBody>
      </p:sp>
    </p:spTree>
    <p:extLst>
      <p:ext uri="{BB962C8B-B14F-4D97-AF65-F5344CB8AC3E}">
        <p14:creationId xmlns:p14="http://schemas.microsoft.com/office/powerpoint/2010/main" val="410120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788AC8-9A39-B14F-843A-D26C6953E620}"/>
              </a:ext>
            </a:extLst>
          </p:cNvPr>
          <p:cNvSpPr>
            <a:spLocks noGrp="1"/>
          </p:cNvSpPr>
          <p:nvPr>
            <p:ph type="sldNum" sz="quarter" idx="10"/>
          </p:nvPr>
        </p:nvSpPr>
        <p:spPr/>
        <p:txBody>
          <a:bodyPr/>
          <a:lstStyle/>
          <a:p>
            <a:fld id="{B860EA5E-C501-EE46-95BA-D6951046621D}" type="slidenum">
              <a:rPr lang="en-US" smtClean="0"/>
              <a:pPr/>
              <a:t>3</a:t>
            </a:fld>
            <a:endParaRPr lang="en-US" dirty="0"/>
          </a:p>
        </p:txBody>
      </p:sp>
      <p:sp>
        <p:nvSpPr>
          <p:cNvPr id="2" name="Title 1">
            <a:extLst>
              <a:ext uri="{FF2B5EF4-FFF2-40B4-BE49-F238E27FC236}">
                <a16:creationId xmlns:a16="http://schemas.microsoft.com/office/drawing/2014/main" id="{C40DCA1C-0A79-47DD-8A9D-53421CAEE308}"/>
              </a:ext>
            </a:extLst>
          </p:cNvPr>
          <p:cNvSpPr>
            <a:spLocks noGrp="1"/>
          </p:cNvSpPr>
          <p:nvPr>
            <p:ph type="title"/>
          </p:nvPr>
        </p:nvSpPr>
        <p:spPr/>
        <p:txBody>
          <a:bodyPr/>
          <a:lstStyle/>
          <a:p>
            <a:r>
              <a:rPr lang="en-US" spc="45" dirty="0"/>
              <a:t>Why money management is essential</a:t>
            </a:r>
          </a:p>
        </p:txBody>
      </p:sp>
      <p:sp>
        <p:nvSpPr>
          <p:cNvPr id="9" name="TextBox 8">
            <a:extLst>
              <a:ext uri="{FF2B5EF4-FFF2-40B4-BE49-F238E27FC236}">
                <a16:creationId xmlns:a16="http://schemas.microsoft.com/office/drawing/2014/main" id="{13086031-DDDD-B146-854A-AECB0D7FAAFE}"/>
              </a:ext>
            </a:extLst>
          </p:cNvPr>
          <p:cNvSpPr txBox="1"/>
          <p:nvPr/>
        </p:nvSpPr>
        <p:spPr>
          <a:xfrm>
            <a:off x="504268" y="4121626"/>
            <a:ext cx="7883643" cy="959707"/>
          </a:xfrm>
          <a:prstGeom prst="rect">
            <a:avLst/>
          </a:prstGeom>
          <a:noFill/>
        </p:spPr>
        <p:txBody>
          <a:bodyPr wrap="square" lIns="0" tIns="0" rIns="0" bIns="0" rtlCol="0" anchor="t">
            <a:noAutofit/>
          </a:bodyPr>
          <a:lstStyle/>
          <a:p>
            <a:pPr defTabSz="457189">
              <a:defRPr/>
            </a:pPr>
            <a:r>
              <a:rPr lang="en-US" sz="900" b="1" dirty="0">
                <a:solidFill>
                  <a:srgbClr val="3E4855"/>
                </a:solidFill>
              </a:rPr>
              <a:t>SOURCES: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40474B"/>
                </a:solidFill>
                <a:effectLst/>
                <a:uLnTx/>
                <a:uFillTx/>
                <a:ea typeface="Calibri" panose="020F0502020204030204" pitchFamily="34" charset="0"/>
                <a:cs typeface="Times New Roman" panose="02020603050405020304" pitchFamily="18" charset="0"/>
              </a:rPr>
              <a:t>1 </a:t>
            </a:r>
            <a:r>
              <a:rPr kumimoji="0" lang="en-US" sz="900" b="0" i="0" u="none" strike="noStrike" kern="1200" cap="none" spc="0" normalizeH="0" baseline="0" noProof="0" dirty="0">
                <a:ln>
                  <a:noFill/>
                </a:ln>
                <a:solidFill>
                  <a:srgbClr val="3E4855"/>
                </a:solidFill>
                <a:effectLst/>
                <a:uLnTx/>
                <a:uFillTx/>
                <a:ea typeface="+mn-ea"/>
                <a:cs typeface="+mn-cs"/>
              </a:rPr>
              <a:t>“</a:t>
            </a:r>
            <a:r>
              <a:rPr kumimoji="0" lang="en-US" sz="900" b="0" i="0" u="none" strike="noStrike" kern="1200" cap="none" spc="0" normalizeH="0" baseline="0" noProof="0" dirty="0">
                <a:ln>
                  <a:noFill/>
                </a:ln>
                <a:solidFill>
                  <a:schemeClr val="accent2"/>
                </a:solidFill>
                <a:effectLst/>
                <a:uLnTx/>
                <a:uFillTx/>
                <a:ea typeface="+mn-ea"/>
                <a:cs typeface="+mn-cs"/>
                <a:hlinkClick r:id="rId3">
                  <a:extLst>
                    <a:ext uri="{A12FA001-AC4F-418D-AE19-62706E023703}">
                      <ahyp:hlinkClr xmlns:ahyp="http://schemas.microsoft.com/office/drawing/2018/hyperlinkcolor" val="tx"/>
                    </a:ext>
                  </a:extLst>
                </a:hlinkClick>
              </a:rPr>
              <a:t>Infographic: Stress About Money and Economy Is on the Rise</a:t>
            </a:r>
            <a:r>
              <a:rPr kumimoji="0" lang="en-US" sz="900" b="0" i="0" u="none" strike="noStrike" kern="1200" cap="none" spc="0" normalizeH="0" baseline="0" noProof="0" dirty="0">
                <a:ln>
                  <a:noFill/>
                </a:ln>
                <a:solidFill>
                  <a:srgbClr val="3E4855"/>
                </a:solidFill>
                <a:effectLst/>
                <a:uLnTx/>
                <a:uFillTx/>
                <a:ea typeface="+mn-ea"/>
                <a:cs typeface="+mn-cs"/>
              </a:rPr>
              <a:t>,” </a:t>
            </a:r>
            <a:r>
              <a:rPr kumimoji="0" lang="en-US" sz="900" b="0" i="0" u="none" strike="noStrike" kern="1200" cap="none" spc="0" normalizeH="0" baseline="0" noProof="0" dirty="0">
                <a:ln>
                  <a:noFill/>
                </a:ln>
                <a:solidFill>
                  <a:srgbClr val="40474B"/>
                </a:solidFill>
                <a:effectLst/>
                <a:uLnTx/>
                <a:uFillTx/>
                <a:ea typeface="+mn-ea"/>
                <a:cs typeface="+mn-cs"/>
              </a:rPr>
              <a:t>American Psychological Association</a:t>
            </a:r>
            <a:r>
              <a:rPr kumimoji="0" lang="en-US" sz="900" b="0" i="0" u="none" strike="noStrike" kern="1200" cap="none" spc="0" normalizeH="0" baseline="0" noProof="0" dirty="0">
                <a:ln>
                  <a:noFill/>
                </a:ln>
                <a:solidFill>
                  <a:srgbClr val="3E4855"/>
                </a:solidFill>
                <a:effectLst/>
                <a:uLnTx/>
                <a:uFillTx/>
                <a:ea typeface="+mn-ea"/>
                <a:cs typeface="+mn-cs"/>
              </a:rPr>
              <a:t>, March 2022</a:t>
            </a:r>
            <a:r>
              <a:rPr kumimoji="0" lang="en-US" sz="900" b="0" i="0" u="none" strike="noStrike" kern="1200" cap="none" spc="0" normalizeH="0" baseline="30000" noProof="0" dirty="0">
                <a:ln>
                  <a:noFill/>
                </a:ln>
                <a:solidFill>
                  <a:srgbClr val="40474B"/>
                </a:solidFill>
                <a:effectLst/>
                <a:uLnTx/>
                <a:uFillTx/>
                <a:ea typeface="Calibri" panose="020F0502020204030204" pitchFamily="34" charset="0"/>
                <a:cs typeface="Times New Roman" panose="02020603050405020304" pitchFamily="18" charset="0"/>
              </a:rPr>
              <a:t> </a:t>
            </a:r>
            <a:r>
              <a:rPr kumimoji="0" lang="en-US" sz="900" b="0" i="0" u="none" strike="noStrike" kern="1200" cap="none" spc="0" normalizeH="0" baseline="0" noProof="0" dirty="0">
                <a:ln>
                  <a:noFill/>
                </a:ln>
                <a:solidFill>
                  <a:srgbClr val="40474B"/>
                </a:solidFill>
                <a:effectLst/>
                <a:uLnTx/>
                <a:uFillTx/>
                <a:ea typeface="Calibri" panose="020F0502020204030204" pitchFamily="34" charset="0"/>
                <a:cs typeface="Times New Roman" panose="02020603050405020304" pitchFamily="18" charset="0"/>
              </a:rPr>
              <a:t>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40474B"/>
                </a:solidFill>
                <a:effectLst/>
                <a:uLnTx/>
                <a:uFillTx/>
                <a:ea typeface="Calibri" panose="020F0502020204030204" pitchFamily="34" charset="0"/>
                <a:cs typeface="Times New Roman" panose="02020603050405020304" pitchFamily="18" charset="0"/>
              </a:rPr>
              <a:t>2  </a:t>
            </a:r>
            <a:r>
              <a:rPr kumimoji="0" lang="en-US" sz="900" b="0" i="0" u="none" strike="noStrike" kern="1200" cap="none" spc="0" normalizeH="0" baseline="0" noProof="0" dirty="0">
                <a:ln>
                  <a:noFill/>
                </a:ln>
                <a:solidFill>
                  <a:srgbClr val="40474B"/>
                </a:solidFill>
                <a:effectLst/>
                <a:uLnTx/>
                <a:uFillTx/>
                <a:ea typeface="Calibri" panose="020F0502020204030204" pitchFamily="34" charset="0"/>
                <a:cs typeface="Times New Roman" panose="02020603050405020304" pitchFamily="18" charset="0"/>
              </a:rPr>
              <a:t>“Emerging From the COVID-19 Pandemic: The Retirement Outlook of the Workforce,” nonprofit Transamerica Center for Retirement Studies, June 2022</a:t>
            </a:r>
          </a:p>
          <a:p>
            <a:pPr defTabSz="457189">
              <a:defRPr/>
            </a:pPr>
            <a:r>
              <a:rPr lang="en-US" sz="900" baseline="30000" dirty="0">
                <a:solidFill>
                  <a:srgbClr val="3E4855"/>
                </a:solidFill>
                <a:cs typeface="Arial"/>
              </a:rPr>
              <a:t>3</a:t>
            </a:r>
            <a:r>
              <a:rPr lang="en-US" sz="900" dirty="0">
                <a:solidFill>
                  <a:srgbClr val="3E4855"/>
                </a:solidFill>
                <a:cs typeface="Arial"/>
              </a:rPr>
              <a:t> </a:t>
            </a:r>
            <a:r>
              <a:rPr lang="en-US" sz="900" dirty="0">
                <a:solidFill>
                  <a:schemeClr val="tx1"/>
                </a:solidFill>
              </a:rPr>
              <a:t>“Economic Well-Being of U.S. Households in 2021,” Board of Governors of the Federal Reserve System. May 2022</a:t>
            </a:r>
            <a:endParaRPr lang="en-US" sz="900" dirty="0">
              <a:solidFill>
                <a:srgbClr val="3E4855"/>
              </a:solidFill>
              <a:cs typeface="Arial"/>
            </a:endParaRPr>
          </a:p>
          <a:p>
            <a:pPr marL="100013" indent="-100013" defTabSz="457189">
              <a:defRPr/>
            </a:pPr>
            <a:r>
              <a:rPr lang="en-US" sz="900" baseline="30000" dirty="0">
                <a:solidFill>
                  <a:srgbClr val="3E4855"/>
                </a:solidFill>
                <a:cs typeface="Arial"/>
              </a:rPr>
              <a:t>4</a:t>
            </a:r>
            <a:r>
              <a:rPr lang="en-US" sz="900" dirty="0">
                <a:solidFill>
                  <a:srgbClr val="3E4855"/>
                </a:solidFill>
                <a:cs typeface="Arial"/>
              </a:rPr>
              <a:t> “Living in the COVID-19 Pandemic: The Health, Finances, and Retirement Prospects of Four Generations,” nonprofit </a:t>
            </a:r>
            <a:br>
              <a:rPr lang="en-US" sz="900" dirty="0">
                <a:solidFill>
                  <a:srgbClr val="3E4855"/>
                </a:solidFill>
                <a:cs typeface="Arial"/>
              </a:rPr>
            </a:br>
            <a:r>
              <a:rPr lang="en-US" sz="900" dirty="0">
                <a:solidFill>
                  <a:srgbClr val="3E4855"/>
                </a:solidFill>
                <a:cs typeface="Arial"/>
              </a:rPr>
              <a:t>Transamerica Center for Retirement Studies, August 2021</a:t>
            </a:r>
          </a:p>
          <a:p>
            <a:pPr defTabSz="457189">
              <a:defRPr/>
            </a:pPr>
            <a:r>
              <a:rPr lang="en-US" sz="900" baseline="30000" dirty="0">
                <a:solidFill>
                  <a:srgbClr val="3E4855"/>
                </a:solidFill>
                <a:cs typeface="Arial"/>
              </a:rPr>
              <a:t>5</a:t>
            </a:r>
            <a:r>
              <a:rPr lang="en-US" sz="900" dirty="0">
                <a:solidFill>
                  <a:srgbClr val="3E4855"/>
                </a:solidFill>
                <a:cs typeface="Arial"/>
              </a:rPr>
              <a:t> </a:t>
            </a:r>
            <a:r>
              <a:rPr lang="en-US" sz="900" dirty="0">
                <a:cs typeface="Arial"/>
              </a:rPr>
              <a:t>“National Financial Capability Study,” FINRA Investor Education Foundation, July 2022</a:t>
            </a:r>
            <a:endParaRPr lang="en-US" sz="900" dirty="0">
              <a:solidFill>
                <a:prstClr val="black"/>
              </a:solidFill>
            </a:endParaRPr>
          </a:p>
          <a:p>
            <a:pPr defTabSz="457189">
              <a:defRPr/>
            </a:pPr>
            <a:endParaRPr lang="en-US" sz="900" dirty="0">
              <a:solidFill>
                <a:srgbClr val="3E4855"/>
              </a:solidFill>
            </a:endParaRPr>
          </a:p>
        </p:txBody>
      </p:sp>
      <p:sp>
        <p:nvSpPr>
          <p:cNvPr id="11" name="TextBox 10">
            <a:extLst>
              <a:ext uri="{FF2B5EF4-FFF2-40B4-BE49-F238E27FC236}">
                <a16:creationId xmlns:a16="http://schemas.microsoft.com/office/drawing/2014/main" id="{664FB779-9974-AA49-9D9B-F5E5A0044381}"/>
              </a:ext>
            </a:extLst>
          </p:cNvPr>
          <p:cNvSpPr txBox="1"/>
          <p:nvPr/>
        </p:nvSpPr>
        <p:spPr>
          <a:xfrm>
            <a:off x="271733" y="1221893"/>
            <a:ext cx="6861840" cy="492443"/>
          </a:xfrm>
          <a:prstGeom prst="rect">
            <a:avLst/>
          </a:prstGeom>
          <a:noFill/>
        </p:spPr>
        <p:txBody>
          <a:bodyPr wrap="square">
            <a:spAutoFit/>
          </a:bodyPr>
          <a:lstStyle/>
          <a:p>
            <a:pPr marL="85725" indent="-85725"/>
            <a:r>
              <a:rPr lang="en-US" sz="1300" b="1" dirty="0">
                <a:solidFill>
                  <a:schemeClr val="accent1"/>
                </a:solidFill>
                <a:latin typeface="Georgia Pro" panose="02040502050405020303" pitchFamily="18" charset="0"/>
                <a:cs typeface="Arial"/>
              </a:rPr>
              <a:t>“People with higher financial knowledge are more likely to spend less than their income and set aside three months worth of emergency savings.”</a:t>
            </a:r>
            <a:r>
              <a:rPr lang="en-US" sz="800" b="1" baseline="80000" dirty="0">
                <a:solidFill>
                  <a:schemeClr val="accent1"/>
                </a:solidFill>
                <a:latin typeface="Georgia Pro" panose="02040502050405020303" pitchFamily="18" charset="0"/>
                <a:cs typeface="Arial"/>
              </a:rPr>
              <a:t>5</a:t>
            </a:r>
            <a:endParaRPr lang="en-US" sz="1300" b="1" baseline="80000" dirty="0">
              <a:solidFill>
                <a:schemeClr val="accent1"/>
              </a:solidFill>
              <a:latin typeface="Georgia Pro" panose="02040502050405020303" pitchFamily="18" charset="0"/>
              <a:cs typeface="Arial"/>
            </a:endParaRPr>
          </a:p>
        </p:txBody>
      </p:sp>
      <p:sp>
        <p:nvSpPr>
          <p:cNvPr id="12" name="Content Placeholder 2">
            <a:extLst>
              <a:ext uri="{FF2B5EF4-FFF2-40B4-BE49-F238E27FC236}">
                <a16:creationId xmlns:a16="http://schemas.microsoft.com/office/drawing/2014/main" id="{B98C385B-B58B-6D4F-8329-4E2FC8DACA39}"/>
              </a:ext>
            </a:extLst>
          </p:cNvPr>
          <p:cNvSpPr txBox="1">
            <a:spLocks/>
          </p:cNvSpPr>
          <p:nvPr/>
        </p:nvSpPr>
        <p:spPr>
          <a:xfrm>
            <a:off x="4491035" y="1884924"/>
            <a:ext cx="3331015" cy="727508"/>
          </a:xfrm>
          <a:prstGeom prst="rect">
            <a:avLst/>
          </a:prstGeom>
        </p:spPr>
        <p:txBody>
          <a:bodyPr>
            <a:noAutofit/>
          </a:bodyPr>
          <a:lstStyle>
            <a:lvl1pPr marL="49212" indent="-49212" algn="l" defTabSz="685783" rtl="0" eaLnBrk="1" latinLnBrk="0" hangingPunct="1">
              <a:lnSpc>
                <a:spcPct val="100000"/>
              </a:lnSpc>
              <a:spcBef>
                <a:spcPts val="0"/>
              </a:spcBef>
              <a:buClr>
                <a:schemeClr val="bg1"/>
              </a:buClr>
              <a:buSzPct val="85000"/>
              <a:buFont typeface="Arial" panose="020B0604020202020204" pitchFamily="34" charset="0"/>
              <a:buChar char="•"/>
              <a:tabLst/>
              <a:defRPr sz="1200" kern="1200">
                <a:solidFill>
                  <a:schemeClr val="tx1"/>
                </a:solidFill>
                <a:latin typeface="+mn-lt"/>
                <a:ea typeface="+mn-ea"/>
                <a:cs typeface="+mn-cs"/>
              </a:defRPr>
            </a:lvl1pPr>
            <a:lvl2pPr marL="204783" indent="-146046" algn="l" defTabSz="685783" rtl="0" eaLnBrk="1" latinLnBrk="0" hangingPunct="1">
              <a:lnSpc>
                <a:spcPct val="100000"/>
              </a:lnSpc>
              <a:spcBef>
                <a:spcPts val="0"/>
              </a:spcBef>
              <a:buClr>
                <a:schemeClr val="tx1"/>
              </a:buClr>
              <a:buSzPct val="85000"/>
              <a:buFont typeface="Arial" panose="020B0604020202020204" pitchFamily="34" charset="0"/>
              <a:buChar char="•"/>
              <a:tabLst/>
              <a:defRPr sz="1200" kern="1200">
                <a:solidFill>
                  <a:schemeClr val="tx1"/>
                </a:solidFill>
                <a:latin typeface="+mn-lt"/>
                <a:ea typeface="+mn-ea"/>
                <a:cs typeface="+mn-cs"/>
              </a:defRPr>
            </a:lvl2pPr>
            <a:lvl3pPr marL="341305" indent="-117472" algn="l" defTabSz="685783" rtl="0" eaLnBrk="1" latinLnBrk="0" hangingPunct="1">
              <a:lnSpc>
                <a:spcPct val="100000"/>
              </a:lnSpc>
              <a:spcBef>
                <a:spcPts val="0"/>
              </a:spcBef>
              <a:spcAft>
                <a:spcPts val="600"/>
              </a:spcAft>
              <a:buClr>
                <a:schemeClr val="tx1"/>
              </a:buClr>
              <a:buSzPct val="85000"/>
              <a:buFont typeface="System Font Regular"/>
              <a:buChar char="-"/>
              <a:tabLst/>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Many People Lack a Safety Net</a:t>
            </a:r>
          </a:p>
          <a:p>
            <a:pPr marL="138113" lvl="1" indent="-130175"/>
            <a:r>
              <a:rPr lang="en-US" dirty="0"/>
              <a:t>About 1 in 3 of Americans could not cover an unexpected $400 expense with savings</a:t>
            </a:r>
            <a:r>
              <a:rPr lang="en-US" baseline="30000" dirty="0">
                <a:latin typeface="Calibri" panose="020F0502020204030204" pitchFamily="34" charset="0"/>
                <a:cs typeface="Calibri" panose="020F0502020204030204" pitchFamily="34" charset="0"/>
              </a:rPr>
              <a:t>3</a:t>
            </a:r>
            <a:endParaRPr lang="en-US" dirty="0">
              <a:solidFill>
                <a:srgbClr val="EC00FF"/>
              </a:solidFill>
              <a:latin typeface="Calibri" panose="020F0502020204030204" pitchFamily="34" charset="0"/>
              <a:cs typeface="Calibri" panose="020F0502020204030204" pitchFamily="34" charset="0"/>
            </a:endParaRPr>
          </a:p>
          <a:p>
            <a:pPr marL="58737" lvl="1" indent="0">
              <a:buFont typeface="Arial" panose="020B0604020202020204" pitchFamily="34" charset="0"/>
              <a:buNone/>
            </a:pPr>
            <a:endParaRPr lang="en-US" sz="1050" baseline="30000" dirty="0">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BA85510F-563A-D343-8B70-4ED3EB09EF7E}"/>
              </a:ext>
            </a:extLst>
          </p:cNvPr>
          <p:cNvSpPr txBox="1">
            <a:spLocks/>
          </p:cNvSpPr>
          <p:nvPr/>
        </p:nvSpPr>
        <p:spPr>
          <a:xfrm>
            <a:off x="482135" y="1884923"/>
            <a:ext cx="3577281" cy="705310"/>
          </a:xfrm>
          <a:prstGeom prst="rect">
            <a:avLst/>
          </a:prstGeom>
        </p:spPr>
        <p:txBody>
          <a:bodyPr>
            <a:noAutofit/>
          </a:bodyPr>
          <a:lstStyle>
            <a:lvl1pPr marL="49212" indent="-49212" algn="l" defTabSz="685783" rtl="0" eaLnBrk="1" latinLnBrk="0" hangingPunct="1">
              <a:lnSpc>
                <a:spcPct val="100000"/>
              </a:lnSpc>
              <a:spcBef>
                <a:spcPts val="0"/>
              </a:spcBef>
              <a:buClr>
                <a:schemeClr val="bg1"/>
              </a:buClr>
              <a:buSzPct val="85000"/>
              <a:buFont typeface="Arial" panose="020B0604020202020204" pitchFamily="34" charset="0"/>
              <a:buChar char="•"/>
              <a:tabLst/>
              <a:defRPr sz="1200" kern="1200">
                <a:solidFill>
                  <a:schemeClr val="tx1"/>
                </a:solidFill>
                <a:latin typeface="+mn-lt"/>
                <a:ea typeface="+mn-ea"/>
                <a:cs typeface="+mn-cs"/>
              </a:defRPr>
            </a:lvl1pPr>
            <a:lvl2pPr marL="204783" indent="-146046" algn="l" defTabSz="685783" rtl="0" eaLnBrk="1" latinLnBrk="0" hangingPunct="1">
              <a:lnSpc>
                <a:spcPct val="100000"/>
              </a:lnSpc>
              <a:spcBef>
                <a:spcPts val="0"/>
              </a:spcBef>
              <a:buClr>
                <a:schemeClr val="tx1"/>
              </a:buClr>
              <a:buSzPct val="85000"/>
              <a:buFont typeface="Arial" panose="020B0604020202020204" pitchFamily="34" charset="0"/>
              <a:buChar char="•"/>
              <a:tabLst/>
              <a:defRPr sz="1200" kern="1200">
                <a:solidFill>
                  <a:schemeClr val="tx1"/>
                </a:solidFill>
                <a:latin typeface="+mn-lt"/>
                <a:ea typeface="+mn-ea"/>
                <a:cs typeface="+mn-cs"/>
              </a:defRPr>
            </a:lvl2pPr>
            <a:lvl3pPr marL="341305" indent="-117472" algn="l" defTabSz="685783" rtl="0" eaLnBrk="1" latinLnBrk="0" hangingPunct="1">
              <a:lnSpc>
                <a:spcPct val="100000"/>
              </a:lnSpc>
              <a:spcBef>
                <a:spcPts val="0"/>
              </a:spcBef>
              <a:spcAft>
                <a:spcPts val="600"/>
              </a:spcAft>
              <a:buClr>
                <a:schemeClr val="tx1"/>
              </a:buClr>
              <a:buSzPct val="85000"/>
              <a:buFont typeface="System Font Regular"/>
              <a:buChar char="-"/>
              <a:tabLst/>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Financial Stress A Reality for Many</a:t>
            </a:r>
          </a:p>
          <a:p>
            <a:pPr marL="138113" lvl="1" indent="-130175"/>
            <a:r>
              <a:rPr lang="en-US" dirty="0">
                <a:ea typeface="Georgia" charset="0"/>
                <a:cs typeface="Calibri" panose="020F0502020204030204" pitchFamily="34" charset="0"/>
              </a:rPr>
              <a:t>65% of U.S. adults say money is a significant source of stress, the highest recorded percentage since 2015</a:t>
            </a:r>
            <a:r>
              <a:rPr lang="en-US" baseline="30000" dirty="0">
                <a:ea typeface="Georgia" charset="0"/>
                <a:cs typeface="Calibri" panose="020F0502020204030204" pitchFamily="34" charset="0"/>
              </a:rPr>
              <a:t>1</a:t>
            </a:r>
            <a:endParaRPr lang="en-US" sz="1050" baseline="30000" dirty="0">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7BE8A3EA-62D9-3246-8926-4A65F0D487F0}"/>
              </a:ext>
            </a:extLst>
          </p:cNvPr>
          <p:cNvSpPr txBox="1">
            <a:spLocks/>
          </p:cNvSpPr>
          <p:nvPr/>
        </p:nvSpPr>
        <p:spPr>
          <a:xfrm>
            <a:off x="4491035" y="2951824"/>
            <a:ext cx="3331015" cy="877819"/>
          </a:xfrm>
          <a:prstGeom prst="rect">
            <a:avLst/>
          </a:prstGeom>
        </p:spPr>
        <p:txBody>
          <a:bodyPr>
            <a:noAutofit/>
          </a:bodyPr>
          <a:lstStyle>
            <a:lvl1pPr marL="49212" indent="-49212" algn="l" defTabSz="685783" rtl="0" eaLnBrk="1" latinLnBrk="0" hangingPunct="1">
              <a:lnSpc>
                <a:spcPct val="100000"/>
              </a:lnSpc>
              <a:spcBef>
                <a:spcPts val="0"/>
              </a:spcBef>
              <a:buClr>
                <a:schemeClr val="bg1"/>
              </a:buClr>
              <a:buSzPct val="85000"/>
              <a:buFont typeface="Arial" panose="020B0604020202020204" pitchFamily="34" charset="0"/>
              <a:buChar char="•"/>
              <a:tabLst/>
              <a:defRPr sz="1200" kern="1200">
                <a:solidFill>
                  <a:schemeClr val="tx1"/>
                </a:solidFill>
                <a:latin typeface="+mn-lt"/>
                <a:ea typeface="+mn-ea"/>
                <a:cs typeface="+mn-cs"/>
              </a:defRPr>
            </a:lvl1pPr>
            <a:lvl2pPr marL="204783" indent="-146046" algn="l" defTabSz="685783" rtl="0" eaLnBrk="1" latinLnBrk="0" hangingPunct="1">
              <a:lnSpc>
                <a:spcPct val="100000"/>
              </a:lnSpc>
              <a:spcBef>
                <a:spcPts val="0"/>
              </a:spcBef>
              <a:buClr>
                <a:schemeClr val="tx1"/>
              </a:buClr>
              <a:buSzPct val="85000"/>
              <a:buFont typeface="Arial" panose="020B0604020202020204" pitchFamily="34" charset="0"/>
              <a:buChar char="•"/>
              <a:tabLst/>
              <a:defRPr sz="1200" kern="1200">
                <a:solidFill>
                  <a:schemeClr val="tx1"/>
                </a:solidFill>
                <a:latin typeface="+mn-lt"/>
                <a:ea typeface="+mn-ea"/>
                <a:cs typeface="+mn-cs"/>
              </a:defRPr>
            </a:lvl2pPr>
            <a:lvl3pPr marL="341305" indent="-117472" algn="l" defTabSz="685783" rtl="0" eaLnBrk="1" latinLnBrk="0" hangingPunct="1">
              <a:lnSpc>
                <a:spcPct val="100000"/>
              </a:lnSpc>
              <a:spcBef>
                <a:spcPts val="0"/>
              </a:spcBef>
              <a:spcAft>
                <a:spcPts val="600"/>
              </a:spcAft>
              <a:buClr>
                <a:schemeClr val="tx1"/>
              </a:buClr>
              <a:buSzPct val="85000"/>
              <a:buFont typeface="System Font Regular"/>
              <a:buChar char="-"/>
              <a:tabLst/>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Debt Getting in the Way </a:t>
            </a:r>
          </a:p>
          <a:p>
            <a:pPr marL="155575" lvl="1" indent="-150813"/>
            <a:r>
              <a:rPr lang="en-US" dirty="0"/>
              <a:t>Nearly half of American workers (49%) agree with the statement “Debt is interfering with my ability to save for retirement”</a:t>
            </a:r>
            <a:r>
              <a:rPr lang="en-US" baseline="30000" dirty="0"/>
              <a:t>4</a:t>
            </a:r>
            <a:endParaRPr lang="en-US" baseline="30000" dirty="0">
              <a:solidFill>
                <a:srgbClr val="EC00FF"/>
              </a:solidFill>
              <a:latin typeface="Calibri" panose="020F0502020204030204" pitchFamily="34" charset="0"/>
              <a:cs typeface="Calibri" panose="020F0502020204030204" pitchFamily="34" charset="0"/>
            </a:endParaRPr>
          </a:p>
          <a:p>
            <a:pPr marL="58737" lvl="1" indent="0">
              <a:buFont typeface="Arial" panose="020B0604020202020204" pitchFamily="34" charset="0"/>
              <a:buNone/>
            </a:pPr>
            <a:endParaRPr lang="en-US" sz="1050" baseline="300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181251E8-1532-C644-9CDC-DC3AF3834602}"/>
              </a:ext>
            </a:extLst>
          </p:cNvPr>
          <p:cNvSpPr txBox="1">
            <a:spLocks/>
          </p:cNvSpPr>
          <p:nvPr/>
        </p:nvSpPr>
        <p:spPr>
          <a:xfrm>
            <a:off x="482135" y="2951824"/>
            <a:ext cx="3577281" cy="877819"/>
          </a:xfrm>
          <a:prstGeom prst="rect">
            <a:avLst/>
          </a:prstGeom>
        </p:spPr>
        <p:txBody>
          <a:bodyPr>
            <a:noAutofit/>
          </a:bodyPr>
          <a:lstStyle>
            <a:lvl1pPr marL="49212" indent="-49212" algn="l" defTabSz="685783" rtl="0" eaLnBrk="1" latinLnBrk="0" hangingPunct="1">
              <a:lnSpc>
                <a:spcPct val="100000"/>
              </a:lnSpc>
              <a:spcBef>
                <a:spcPts val="0"/>
              </a:spcBef>
              <a:buClr>
                <a:schemeClr val="bg1"/>
              </a:buClr>
              <a:buSzPct val="85000"/>
              <a:buFont typeface="Arial" panose="020B0604020202020204" pitchFamily="34" charset="0"/>
              <a:buChar char="•"/>
              <a:tabLst/>
              <a:defRPr sz="1200" kern="1200">
                <a:solidFill>
                  <a:schemeClr val="tx1"/>
                </a:solidFill>
                <a:latin typeface="+mn-lt"/>
                <a:ea typeface="+mn-ea"/>
                <a:cs typeface="+mn-cs"/>
              </a:defRPr>
            </a:lvl1pPr>
            <a:lvl2pPr marL="204783" indent="-146046" algn="l" defTabSz="685783" rtl="0" eaLnBrk="1" latinLnBrk="0" hangingPunct="1">
              <a:lnSpc>
                <a:spcPct val="100000"/>
              </a:lnSpc>
              <a:spcBef>
                <a:spcPts val="0"/>
              </a:spcBef>
              <a:buClr>
                <a:schemeClr val="tx1"/>
              </a:buClr>
              <a:buSzPct val="85000"/>
              <a:buFont typeface="Arial" panose="020B0604020202020204" pitchFamily="34" charset="0"/>
              <a:buChar char="•"/>
              <a:tabLst/>
              <a:defRPr sz="1200" kern="1200">
                <a:solidFill>
                  <a:schemeClr val="tx1"/>
                </a:solidFill>
                <a:latin typeface="+mn-lt"/>
                <a:ea typeface="+mn-ea"/>
                <a:cs typeface="+mn-cs"/>
              </a:defRPr>
            </a:lvl2pPr>
            <a:lvl3pPr marL="341305" indent="-117472" algn="l" defTabSz="685783" rtl="0" eaLnBrk="1" latinLnBrk="0" hangingPunct="1">
              <a:lnSpc>
                <a:spcPct val="100000"/>
              </a:lnSpc>
              <a:spcBef>
                <a:spcPts val="0"/>
              </a:spcBef>
              <a:spcAft>
                <a:spcPts val="600"/>
              </a:spcAft>
              <a:buClr>
                <a:schemeClr val="tx1"/>
              </a:buClr>
              <a:buSzPct val="85000"/>
              <a:buFont typeface="System Font Regular"/>
              <a:buChar char="-"/>
              <a:tabLst/>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Choices Today Can Impact Your Future </a:t>
            </a:r>
          </a:p>
          <a:p>
            <a:pPr marL="133350" lvl="1" indent="-119063"/>
            <a:r>
              <a:rPr lang="en-US" dirty="0"/>
              <a:t>One-third of people in the workforce have taken a loan, early withdrawal, and/or hardship withdrawal from their 401(k) or similar plan or IRA</a:t>
            </a:r>
            <a:r>
              <a:rPr lang="en-US" baseline="30000" dirty="0">
                <a:latin typeface="Calibri" panose="020F0502020204030204" pitchFamily="34" charset="0"/>
                <a:ea typeface="Georgia" charset="0"/>
                <a:cs typeface="Calibri" panose="020F0502020204030204" pitchFamily="34" charset="0"/>
              </a:rPr>
              <a:t>2</a:t>
            </a:r>
            <a:endParaRPr lang="en-US" sz="1050" baseline="300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E17EBBA-2260-5A42-8200-FD13D5596718}"/>
              </a:ext>
            </a:extLst>
          </p:cNvPr>
          <p:cNvCxnSpPr>
            <a:cxnSpLocks/>
          </p:cNvCxnSpPr>
          <p:nvPr/>
        </p:nvCxnSpPr>
        <p:spPr>
          <a:xfrm>
            <a:off x="4120649" y="1884923"/>
            <a:ext cx="0" cy="1919668"/>
          </a:xfrm>
          <a:prstGeom prst="line">
            <a:avLst/>
          </a:prstGeom>
          <a:ln w="31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338B4C-F6AA-1546-80D6-E2C1AFC9AA98}"/>
              </a:ext>
            </a:extLst>
          </p:cNvPr>
          <p:cNvCxnSpPr>
            <a:cxnSpLocks/>
          </p:cNvCxnSpPr>
          <p:nvPr/>
        </p:nvCxnSpPr>
        <p:spPr>
          <a:xfrm flipH="1">
            <a:off x="549213" y="2844757"/>
            <a:ext cx="7142872" cy="0"/>
          </a:xfrm>
          <a:prstGeom prst="line">
            <a:avLst/>
          </a:prstGeom>
          <a:ln w="31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F02AE-9321-794A-9179-36B7AF9062D7}"/>
              </a:ext>
            </a:extLst>
          </p:cNvPr>
          <p:cNvSpPr>
            <a:spLocks noGrp="1"/>
          </p:cNvSpPr>
          <p:nvPr>
            <p:ph type="sldNum" sz="quarter" idx="10"/>
          </p:nvPr>
        </p:nvSpPr>
        <p:spPr/>
        <p:txBody>
          <a:bodyPr/>
          <a:lstStyle/>
          <a:p>
            <a:fld id="{716BC1C3-C832-FA4C-9911-3E1C355083BA}" type="slidenum">
              <a:rPr lang="en-US" smtClean="0"/>
              <a:pPr/>
              <a:t>30</a:t>
            </a:fld>
            <a:endParaRPr lang="en-US" dirty="0"/>
          </a:p>
        </p:txBody>
      </p:sp>
      <p:sp>
        <p:nvSpPr>
          <p:cNvPr id="18" name="Title 17">
            <a:extLst>
              <a:ext uri="{FF2B5EF4-FFF2-40B4-BE49-F238E27FC236}">
                <a16:creationId xmlns:a16="http://schemas.microsoft.com/office/drawing/2014/main" id="{9EE96BB3-6814-4E4C-80C8-E362EA22790C}"/>
              </a:ext>
            </a:extLst>
          </p:cNvPr>
          <p:cNvSpPr>
            <a:spLocks noGrp="1"/>
          </p:cNvSpPr>
          <p:nvPr>
            <p:ph type="title"/>
          </p:nvPr>
        </p:nvSpPr>
        <p:spPr/>
        <p:txBody>
          <a:bodyPr/>
          <a:lstStyle/>
          <a:p>
            <a:r>
              <a:rPr lang="en-US" dirty="0"/>
              <a:t>Avoid the debt cycle</a:t>
            </a:r>
          </a:p>
        </p:txBody>
      </p:sp>
      <p:grpSp>
        <p:nvGrpSpPr>
          <p:cNvPr id="4" name="Group 3">
            <a:extLst>
              <a:ext uri="{FF2B5EF4-FFF2-40B4-BE49-F238E27FC236}">
                <a16:creationId xmlns:a16="http://schemas.microsoft.com/office/drawing/2014/main" id="{2C56FF6F-4294-E74E-9C01-5ACD862B5703}"/>
              </a:ext>
            </a:extLst>
          </p:cNvPr>
          <p:cNvGrpSpPr/>
          <p:nvPr/>
        </p:nvGrpSpPr>
        <p:grpSpPr>
          <a:xfrm>
            <a:off x="2360792" y="634207"/>
            <a:ext cx="4653164" cy="4682831"/>
            <a:chOff x="3710187" y="23964"/>
            <a:chExt cx="5305427" cy="5339253"/>
          </a:xfrm>
        </p:grpSpPr>
        <p:pic>
          <p:nvPicPr>
            <p:cNvPr id="19" name="Graphic 18">
              <a:extLst>
                <a:ext uri="{FF2B5EF4-FFF2-40B4-BE49-F238E27FC236}">
                  <a16:creationId xmlns:a16="http://schemas.microsoft.com/office/drawing/2014/main" id="{59F5954F-8ED7-1B42-9024-2384841F16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3602788" y="131363"/>
              <a:ext cx="5339253" cy="5124455"/>
            </a:xfrm>
            <a:prstGeom prst="rect">
              <a:avLst/>
            </a:prstGeom>
          </p:spPr>
        </p:pic>
        <p:grpSp>
          <p:nvGrpSpPr>
            <p:cNvPr id="15" name="Group 14">
              <a:extLst>
                <a:ext uri="{FF2B5EF4-FFF2-40B4-BE49-F238E27FC236}">
                  <a16:creationId xmlns:a16="http://schemas.microsoft.com/office/drawing/2014/main" id="{9F665C3B-BF82-EA4D-BFD3-9B9117C0CD83}"/>
                </a:ext>
              </a:extLst>
            </p:cNvPr>
            <p:cNvGrpSpPr/>
            <p:nvPr/>
          </p:nvGrpSpPr>
          <p:grpSpPr>
            <a:xfrm>
              <a:off x="3859513" y="913754"/>
              <a:ext cx="5156101" cy="3604971"/>
              <a:chOff x="6159684" y="968755"/>
              <a:chExt cx="5156101" cy="3604971"/>
            </a:xfrm>
          </p:grpSpPr>
          <p:sp>
            <p:nvSpPr>
              <p:cNvPr id="6" name="TextBox 5">
                <a:extLst>
                  <a:ext uri="{FF2B5EF4-FFF2-40B4-BE49-F238E27FC236}">
                    <a16:creationId xmlns:a16="http://schemas.microsoft.com/office/drawing/2014/main" id="{93D8F1F5-6557-7D4F-B276-59D4AF1DAF15}"/>
                  </a:ext>
                </a:extLst>
              </p:cNvPr>
              <p:cNvSpPr txBox="1"/>
              <p:nvPr/>
            </p:nvSpPr>
            <p:spPr>
              <a:xfrm>
                <a:off x="8233819" y="968755"/>
                <a:ext cx="868918" cy="350920"/>
              </a:xfrm>
              <a:prstGeom prst="rect">
                <a:avLst/>
              </a:prstGeom>
              <a:noFill/>
            </p:spPr>
            <p:txBody>
              <a:bodyPr wrap="square" rtlCol="0">
                <a:spAutoFit/>
              </a:bodyPr>
              <a:lstStyle/>
              <a:p>
                <a:pPr algn="ctr"/>
                <a:r>
                  <a:rPr lang="en-US" sz="1400" b="1" dirty="0">
                    <a:solidFill>
                      <a:schemeClr val="bg1"/>
                    </a:solidFill>
                    <a:latin typeface="Arial"/>
                    <a:cs typeface="Arial"/>
                  </a:rPr>
                  <a:t>Debt</a:t>
                </a:r>
                <a:endParaRPr lang="en-US" sz="1200" b="1" dirty="0">
                  <a:solidFill>
                    <a:schemeClr val="bg1"/>
                  </a:solidFill>
                  <a:latin typeface="Arial"/>
                  <a:cs typeface="Arial"/>
                </a:endParaRPr>
              </a:p>
            </p:txBody>
          </p:sp>
          <p:sp>
            <p:nvSpPr>
              <p:cNvPr id="7" name="TextBox 6">
                <a:extLst>
                  <a:ext uri="{FF2B5EF4-FFF2-40B4-BE49-F238E27FC236}">
                    <a16:creationId xmlns:a16="http://schemas.microsoft.com/office/drawing/2014/main" id="{C7B8BC27-5C3C-7A43-BFA7-10760EAAF246}"/>
                  </a:ext>
                </a:extLst>
              </p:cNvPr>
              <p:cNvSpPr txBox="1"/>
              <p:nvPr/>
            </p:nvSpPr>
            <p:spPr>
              <a:xfrm>
                <a:off x="8935051" y="2397816"/>
                <a:ext cx="2380734" cy="684293"/>
              </a:xfrm>
              <a:prstGeom prst="rect">
                <a:avLst/>
              </a:prstGeom>
              <a:solidFill>
                <a:schemeClr val="bg1"/>
              </a:solidFill>
            </p:spPr>
            <p:txBody>
              <a:bodyPr wrap="square" rtlCol="0">
                <a:spAutoFit/>
              </a:bodyPr>
              <a:lstStyle/>
              <a:p>
                <a:pPr algn="ctr"/>
                <a:r>
                  <a:rPr lang="en-US" sz="1100" dirty="0">
                    <a:latin typeface="Arial"/>
                    <a:cs typeface="Arial"/>
                  </a:rPr>
                  <a:t>Putting all your energy </a:t>
                </a:r>
                <a:br>
                  <a:rPr lang="en-US" sz="1100" dirty="0">
                    <a:latin typeface="Arial"/>
                    <a:cs typeface="Arial"/>
                  </a:rPr>
                </a:br>
                <a:r>
                  <a:rPr lang="en-US" sz="1100" dirty="0">
                    <a:latin typeface="Arial"/>
                    <a:cs typeface="Arial"/>
                  </a:rPr>
                  <a:t>+ money into paying off </a:t>
                </a:r>
                <a:br>
                  <a:rPr lang="en-US" sz="1100" dirty="0">
                    <a:latin typeface="Arial"/>
                    <a:cs typeface="Arial"/>
                  </a:rPr>
                </a:br>
                <a:r>
                  <a:rPr lang="en-US" sz="1100" dirty="0">
                    <a:latin typeface="Arial"/>
                    <a:cs typeface="Arial"/>
                  </a:rPr>
                  <a:t>debt </a:t>
                </a:r>
                <a:r>
                  <a:rPr lang="en-US" sz="1100" b="1" dirty="0">
                    <a:latin typeface="Arial"/>
                    <a:cs typeface="Arial"/>
                  </a:rPr>
                  <a:t>without saving</a:t>
                </a:r>
              </a:p>
            </p:txBody>
          </p:sp>
          <p:sp>
            <p:nvSpPr>
              <p:cNvPr id="8" name="TextBox 7">
                <a:extLst>
                  <a:ext uri="{FF2B5EF4-FFF2-40B4-BE49-F238E27FC236}">
                    <a16:creationId xmlns:a16="http://schemas.microsoft.com/office/drawing/2014/main" id="{29DB53CA-44E0-DC43-95E3-4DE2FFD97A0A}"/>
                  </a:ext>
                </a:extLst>
              </p:cNvPr>
              <p:cNvSpPr txBox="1"/>
              <p:nvPr/>
            </p:nvSpPr>
            <p:spPr>
              <a:xfrm>
                <a:off x="7283638" y="4059044"/>
                <a:ext cx="2113014" cy="514682"/>
              </a:xfrm>
              <a:prstGeom prst="rect">
                <a:avLst/>
              </a:prstGeom>
              <a:noFill/>
            </p:spPr>
            <p:txBody>
              <a:bodyPr wrap="square" rtlCol="0">
                <a:spAutoFit/>
              </a:bodyPr>
              <a:lstStyle/>
              <a:p>
                <a:pPr algn="ctr">
                  <a:lnSpc>
                    <a:spcPts val="1400"/>
                  </a:lnSpc>
                </a:pPr>
                <a:r>
                  <a:rPr lang="en-US" sz="1200" b="1" dirty="0">
                    <a:solidFill>
                      <a:schemeClr val="bg1"/>
                    </a:solidFill>
                    <a:latin typeface="Arial"/>
                    <a:cs typeface="Arial"/>
                  </a:rPr>
                  <a:t>Unexpected</a:t>
                </a:r>
              </a:p>
              <a:p>
                <a:pPr algn="ctr">
                  <a:lnSpc>
                    <a:spcPts val="1400"/>
                  </a:lnSpc>
                </a:pPr>
                <a:r>
                  <a:rPr lang="en-US" sz="1200" b="1" dirty="0">
                    <a:solidFill>
                      <a:schemeClr val="bg1"/>
                    </a:solidFill>
                    <a:latin typeface="Arial"/>
                    <a:cs typeface="Arial"/>
                  </a:rPr>
                  <a:t>expense</a:t>
                </a:r>
              </a:p>
            </p:txBody>
          </p:sp>
          <p:sp>
            <p:nvSpPr>
              <p:cNvPr id="9" name="TextBox 8">
                <a:extLst>
                  <a:ext uri="{FF2B5EF4-FFF2-40B4-BE49-F238E27FC236}">
                    <a16:creationId xmlns:a16="http://schemas.microsoft.com/office/drawing/2014/main" id="{975282D9-5D25-8748-8DD0-8E84305296E9}"/>
                  </a:ext>
                </a:extLst>
              </p:cNvPr>
              <p:cNvSpPr txBox="1"/>
              <p:nvPr/>
            </p:nvSpPr>
            <p:spPr>
              <a:xfrm>
                <a:off x="6159684" y="2425425"/>
                <a:ext cx="1562879" cy="491287"/>
              </a:xfrm>
              <a:prstGeom prst="rect">
                <a:avLst/>
              </a:prstGeom>
              <a:solidFill>
                <a:schemeClr val="bg1"/>
              </a:solidFill>
            </p:spPr>
            <p:txBody>
              <a:bodyPr wrap="square" rtlCol="0">
                <a:spAutoFit/>
              </a:bodyPr>
              <a:lstStyle/>
              <a:p>
                <a:pPr algn="ctr"/>
                <a:r>
                  <a:rPr lang="en-US" sz="1100" b="1" dirty="0">
                    <a:latin typeface="Arial"/>
                    <a:cs typeface="Arial"/>
                  </a:rPr>
                  <a:t>More debt</a:t>
                </a:r>
                <a:r>
                  <a:rPr lang="en-US" sz="1100" dirty="0">
                    <a:latin typeface="Arial"/>
                    <a:cs typeface="Arial"/>
                  </a:rPr>
                  <a:t>, since nothing is saved</a:t>
                </a:r>
                <a:endParaRPr lang="en-US" sz="1100" b="1" dirty="0">
                  <a:latin typeface="Arial"/>
                  <a:cs typeface="Arial"/>
                </a:endParaRPr>
              </a:p>
            </p:txBody>
          </p:sp>
        </p:grpSp>
      </p:grpSp>
    </p:spTree>
    <p:extLst>
      <p:ext uri="{BB962C8B-B14F-4D97-AF65-F5344CB8AC3E}">
        <p14:creationId xmlns:p14="http://schemas.microsoft.com/office/powerpoint/2010/main" val="197271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017FB-5AB6-43CB-8F34-E0E2DD83FA70}"/>
              </a:ext>
            </a:extLst>
          </p:cNvPr>
          <p:cNvSpPr>
            <a:spLocks noGrp="1"/>
          </p:cNvSpPr>
          <p:nvPr>
            <p:ph type="sldNum" sz="quarter" idx="10"/>
          </p:nvPr>
        </p:nvSpPr>
        <p:spPr/>
        <p:txBody>
          <a:bodyPr/>
          <a:lstStyle/>
          <a:p>
            <a:fld id="{716BC1C3-C832-FA4C-9911-3E1C355083BA}" type="slidenum">
              <a:rPr lang="en-US" smtClean="0">
                <a:solidFill>
                  <a:schemeClr val="bg1"/>
                </a:solidFill>
              </a:rPr>
              <a:pPr/>
              <a:t>31</a:t>
            </a:fld>
            <a:endParaRPr lang="en-US" dirty="0">
              <a:solidFill>
                <a:schemeClr val="bg1"/>
              </a:solidFill>
            </a:endParaRPr>
          </a:p>
        </p:txBody>
      </p:sp>
      <p:sp>
        <p:nvSpPr>
          <p:cNvPr id="4" name="Title 3">
            <a:extLst>
              <a:ext uri="{FF2B5EF4-FFF2-40B4-BE49-F238E27FC236}">
                <a16:creationId xmlns:a16="http://schemas.microsoft.com/office/drawing/2014/main" id="{435F7E5A-0F8A-4041-8447-4CBC542D02CA}"/>
              </a:ext>
            </a:extLst>
          </p:cNvPr>
          <p:cNvSpPr>
            <a:spLocks noGrp="1"/>
          </p:cNvSpPr>
          <p:nvPr>
            <p:ph type="title"/>
          </p:nvPr>
        </p:nvSpPr>
        <p:spPr>
          <a:xfrm>
            <a:off x="4207513" y="1742081"/>
            <a:ext cx="4425703" cy="320913"/>
          </a:xfrm>
        </p:spPr>
        <p:txBody>
          <a:bodyPr/>
          <a:lstStyle/>
          <a:p>
            <a:r>
              <a:rPr lang="en-US" dirty="0"/>
              <a:t>reduce debt </a:t>
            </a:r>
            <a:r>
              <a:rPr lang="en-US" i="1" dirty="0"/>
              <a:t>and</a:t>
            </a:r>
            <a:r>
              <a:rPr lang="en-US" dirty="0"/>
              <a:t>  save for retirement</a:t>
            </a:r>
          </a:p>
        </p:txBody>
      </p:sp>
      <p:sp>
        <p:nvSpPr>
          <p:cNvPr id="5" name="Content Placeholder 2">
            <a:extLst>
              <a:ext uri="{FF2B5EF4-FFF2-40B4-BE49-F238E27FC236}">
                <a16:creationId xmlns:a16="http://schemas.microsoft.com/office/drawing/2014/main" id="{100FD3D2-CAAC-764B-8ED3-055DBE4EE330}"/>
              </a:ext>
            </a:extLst>
          </p:cNvPr>
          <p:cNvSpPr txBox="1">
            <a:spLocks/>
          </p:cNvSpPr>
          <p:nvPr/>
        </p:nvSpPr>
        <p:spPr>
          <a:xfrm>
            <a:off x="4207513" y="2257489"/>
            <a:ext cx="3540173" cy="279300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Lucida Grande"/>
              <a:buNone/>
            </a:pPr>
            <a:r>
              <a:rPr lang="en-US" sz="1200" b="1" dirty="0">
                <a:solidFill>
                  <a:schemeClr val="accent1"/>
                </a:solidFill>
              </a:rPr>
              <a:t>IT DOESN’T HAVE TO BE ALL-OR-NOTHING</a:t>
            </a:r>
          </a:p>
          <a:p>
            <a:pPr marL="0" indent="0">
              <a:spcBef>
                <a:spcPts val="600"/>
              </a:spcBef>
              <a:buFont typeface="Lucida Grande"/>
              <a:buNone/>
            </a:pPr>
            <a:r>
              <a:rPr lang="en-US" sz="1200" dirty="0"/>
              <a:t>Be sure to participate in your employer-sponsored retirement plan</a:t>
            </a:r>
          </a:p>
          <a:p>
            <a:pPr marL="114300" lvl="1" indent="-114300">
              <a:spcBef>
                <a:spcPts val="400"/>
              </a:spcBef>
              <a:spcAft>
                <a:spcPts val="200"/>
              </a:spcAft>
            </a:pPr>
            <a:r>
              <a:rPr lang="en-US" sz="1200" dirty="0"/>
              <a:t>Find a manageable contribution rate </a:t>
            </a:r>
            <a:br>
              <a:rPr lang="en-US" sz="1200" dirty="0"/>
            </a:br>
            <a:r>
              <a:rPr lang="en-US" sz="1200" dirty="0"/>
              <a:t>for now – 3% instead of 10%</a:t>
            </a:r>
          </a:p>
          <a:p>
            <a:pPr marL="114300" lvl="1" indent="-114300">
              <a:spcBef>
                <a:spcPts val="400"/>
              </a:spcBef>
              <a:spcAft>
                <a:spcPts val="200"/>
              </a:spcAft>
            </a:pPr>
            <a:r>
              <a:rPr lang="en-US" sz="1200" dirty="0"/>
              <a:t>Take full advantage of any employer </a:t>
            </a:r>
            <a:br>
              <a:rPr lang="en-US" sz="1200" dirty="0"/>
            </a:br>
            <a:r>
              <a:rPr lang="en-US" sz="1200" dirty="0"/>
              <a:t>matching contribution – or you’ll miss </a:t>
            </a:r>
            <a:br>
              <a:rPr lang="en-US" sz="1200" dirty="0"/>
            </a:br>
            <a:r>
              <a:rPr lang="en-US" sz="1200" dirty="0"/>
              <a:t>out on money you’ve earned</a:t>
            </a:r>
          </a:p>
          <a:p>
            <a:pPr marL="114300" lvl="1" indent="-114300">
              <a:spcBef>
                <a:spcPts val="400"/>
              </a:spcBef>
              <a:spcAft>
                <a:spcPts val="200"/>
              </a:spcAft>
            </a:pPr>
            <a:r>
              <a:rPr lang="en-US" sz="1200" dirty="0"/>
              <a:t>As you pay off debt, increase your </a:t>
            </a:r>
            <a:br>
              <a:rPr lang="en-US" sz="1200" dirty="0"/>
            </a:br>
            <a:r>
              <a:rPr lang="en-US" sz="1200" dirty="0"/>
              <a:t>contribution by 1% or 2% – small </a:t>
            </a:r>
            <a:br>
              <a:rPr lang="en-US" sz="1200" dirty="0"/>
            </a:br>
            <a:r>
              <a:rPr lang="en-US" sz="1200" dirty="0"/>
              <a:t>steps can add up over time</a:t>
            </a:r>
          </a:p>
        </p:txBody>
      </p:sp>
      <p:pic>
        <p:nvPicPr>
          <p:cNvPr id="6" name="Picture 5">
            <a:extLst>
              <a:ext uri="{FF2B5EF4-FFF2-40B4-BE49-F238E27FC236}">
                <a16:creationId xmlns:a16="http://schemas.microsoft.com/office/drawing/2014/main" id="{586F6925-8E67-2047-93A4-789D3A26459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a:ext>
            </a:extLst>
          </a:blip>
          <a:srcRect/>
          <a:stretch/>
        </p:blipFill>
        <p:spPr>
          <a:xfrm>
            <a:off x="-29452" y="-7494"/>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7" name="Rectangle 1">
            <a:extLst>
              <a:ext uri="{FF2B5EF4-FFF2-40B4-BE49-F238E27FC236}">
                <a16:creationId xmlns:a16="http://schemas.microsoft.com/office/drawing/2014/main" id="{5245012B-8DD2-194B-9CD9-37126EDC1F37}"/>
              </a:ext>
            </a:extLst>
          </p:cNvPr>
          <p:cNvSpPr/>
          <p:nvPr/>
        </p:nvSpPr>
        <p:spPr>
          <a:xfrm>
            <a:off x="-18789"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40706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903655E-3404-0B43-95C4-D7782FFBF335}"/>
              </a:ext>
            </a:extLst>
          </p:cNvPr>
          <p:cNvGrpSpPr/>
          <p:nvPr/>
        </p:nvGrpSpPr>
        <p:grpSpPr>
          <a:xfrm>
            <a:off x="5010552" y="802551"/>
            <a:ext cx="3244952" cy="4338239"/>
            <a:chOff x="866856" y="1022249"/>
            <a:chExt cx="2743200" cy="2617708"/>
          </a:xfrm>
        </p:grpSpPr>
        <p:sp>
          <p:nvSpPr>
            <p:cNvPr id="10" name="Rectangle 95">
              <a:extLst>
                <a:ext uri="{FF2B5EF4-FFF2-40B4-BE49-F238E27FC236}">
                  <a16:creationId xmlns:a16="http://schemas.microsoft.com/office/drawing/2014/main" id="{85787BE5-C99F-7A44-A78D-92933173143C}"/>
                </a:ext>
              </a:extLst>
            </p:cNvPr>
            <p:cNvSpPr/>
            <p:nvPr/>
          </p:nvSpPr>
          <p:spPr>
            <a:xfrm>
              <a:off x="866856" y="1022249"/>
              <a:ext cx="2743200" cy="2617708"/>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11" name="Rectangle 10">
              <a:extLst>
                <a:ext uri="{FF2B5EF4-FFF2-40B4-BE49-F238E27FC236}">
                  <a16:creationId xmlns:a16="http://schemas.microsoft.com/office/drawing/2014/main" id="{394F5764-7ACD-334D-B8F3-A200C0938B8E}"/>
                </a:ext>
              </a:extLst>
            </p:cNvPr>
            <p:cNvSpPr/>
            <p:nvPr/>
          </p:nvSpPr>
          <p:spPr>
            <a:xfrm>
              <a:off x="958956" y="1099372"/>
              <a:ext cx="2563579" cy="2356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sp>
        <p:nvSpPr>
          <p:cNvPr id="2" name="Slide Number Placeholder 1">
            <a:extLst>
              <a:ext uri="{FF2B5EF4-FFF2-40B4-BE49-F238E27FC236}">
                <a16:creationId xmlns:a16="http://schemas.microsoft.com/office/drawing/2014/main" id="{93373B84-1127-4FF9-9D91-033A7C1AC39E}"/>
              </a:ext>
            </a:extLst>
          </p:cNvPr>
          <p:cNvSpPr>
            <a:spLocks noGrp="1"/>
          </p:cNvSpPr>
          <p:nvPr>
            <p:ph type="sldNum" sz="quarter" idx="10"/>
          </p:nvPr>
        </p:nvSpPr>
        <p:spPr/>
        <p:txBody>
          <a:bodyPr/>
          <a:lstStyle/>
          <a:p>
            <a:fld id="{716BC1C3-C832-FA4C-9911-3E1C355083BA}" type="slidenum">
              <a:rPr lang="en-US" smtClean="0"/>
              <a:pPr/>
              <a:t>32</a:t>
            </a:fld>
            <a:endParaRPr lang="en-US" dirty="0"/>
          </a:p>
        </p:txBody>
      </p:sp>
      <p:sp>
        <p:nvSpPr>
          <p:cNvPr id="4" name="Title 3">
            <a:extLst>
              <a:ext uri="{FF2B5EF4-FFF2-40B4-BE49-F238E27FC236}">
                <a16:creationId xmlns:a16="http://schemas.microsoft.com/office/drawing/2014/main" id="{5C18F937-56B8-4295-842F-57D3393C38DA}"/>
              </a:ext>
            </a:extLst>
          </p:cNvPr>
          <p:cNvSpPr>
            <a:spLocks noGrp="1"/>
          </p:cNvSpPr>
          <p:nvPr>
            <p:ph type="title"/>
          </p:nvPr>
        </p:nvSpPr>
        <p:spPr/>
        <p:txBody>
          <a:bodyPr/>
          <a:lstStyle/>
          <a:p>
            <a:r>
              <a:rPr lang="en-US" dirty="0"/>
              <a:t>mortgages at a glance</a:t>
            </a:r>
          </a:p>
        </p:txBody>
      </p:sp>
      <p:graphicFrame>
        <p:nvGraphicFramePr>
          <p:cNvPr id="5" name="Table 5">
            <a:extLst>
              <a:ext uri="{FF2B5EF4-FFF2-40B4-BE49-F238E27FC236}">
                <a16:creationId xmlns:a16="http://schemas.microsoft.com/office/drawing/2014/main" id="{6AB04850-8105-4DEB-B45A-18841FD13F0F}"/>
              </a:ext>
            </a:extLst>
          </p:cNvPr>
          <p:cNvGraphicFramePr>
            <a:graphicFrameLocks noGrp="1"/>
          </p:cNvGraphicFramePr>
          <p:nvPr>
            <p:extLst>
              <p:ext uri="{D42A27DB-BD31-4B8C-83A1-F6EECF244321}">
                <p14:modId xmlns:p14="http://schemas.microsoft.com/office/powerpoint/2010/main" val="3320493740"/>
              </p:ext>
            </p:extLst>
          </p:nvPr>
        </p:nvGraphicFramePr>
        <p:xfrm>
          <a:off x="372383" y="1224740"/>
          <a:ext cx="4299216" cy="1036320"/>
        </p:xfrm>
        <a:graphic>
          <a:graphicData uri="http://schemas.openxmlformats.org/drawingml/2006/table">
            <a:tbl>
              <a:tblPr firstRow="1" bandRow="1">
                <a:tableStyleId>{5C22544A-7EE6-4342-B048-85BDC9FD1C3A}</a:tableStyleId>
              </a:tblPr>
              <a:tblGrid>
                <a:gridCol w="1336208">
                  <a:extLst>
                    <a:ext uri="{9D8B030D-6E8A-4147-A177-3AD203B41FA5}">
                      <a16:colId xmlns:a16="http://schemas.microsoft.com/office/drawing/2014/main" val="412039863"/>
                    </a:ext>
                  </a:extLst>
                </a:gridCol>
                <a:gridCol w="1529936">
                  <a:extLst>
                    <a:ext uri="{9D8B030D-6E8A-4147-A177-3AD203B41FA5}">
                      <a16:colId xmlns:a16="http://schemas.microsoft.com/office/drawing/2014/main" val="33384023"/>
                    </a:ext>
                  </a:extLst>
                </a:gridCol>
                <a:gridCol w="1433072">
                  <a:extLst>
                    <a:ext uri="{9D8B030D-6E8A-4147-A177-3AD203B41FA5}">
                      <a16:colId xmlns:a16="http://schemas.microsoft.com/office/drawing/2014/main" val="3994664071"/>
                    </a:ext>
                  </a:extLst>
                </a:gridCol>
              </a:tblGrid>
              <a:tr h="219121">
                <a:tc>
                  <a:txBody>
                    <a:bodyPr/>
                    <a:lstStyle/>
                    <a:p>
                      <a:r>
                        <a:rPr lang="en-US" sz="1100" dirty="0"/>
                        <a:t>Loan types</a:t>
                      </a:r>
                    </a:p>
                  </a:txBody>
                  <a:tcPr>
                    <a:solidFill>
                      <a:schemeClr val="accent6"/>
                    </a:solidFill>
                  </a:tcPr>
                </a:tc>
                <a:tc>
                  <a:txBody>
                    <a:bodyPr/>
                    <a:lstStyle/>
                    <a:p>
                      <a:r>
                        <a:rPr lang="en-US" sz="1100" dirty="0"/>
                        <a:t>Term lengths</a:t>
                      </a:r>
                    </a:p>
                  </a:txBody>
                  <a:tcPr>
                    <a:solidFill>
                      <a:schemeClr val="accent6"/>
                    </a:solidFill>
                  </a:tcPr>
                </a:tc>
                <a:tc>
                  <a:txBody>
                    <a:bodyPr/>
                    <a:lstStyle/>
                    <a:p>
                      <a:r>
                        <a:rPr lang="en-US" sz="1100" dirty="0"/>
                        <a:t>Interest rate</a:t>
                      </a:r>
                    </a:p>
                  </a:txBody>
                  <a:tcPr>
                    <a:solidFill>
                      <a:schemeClr val="accent6"/>
                    </a:solidFill>
                  </a:tcPr>
                </a:tc>
                <a:extLst>
                  <a:ext uri="{0D108BD9-81ED-4DB2-BD59-A6C34878D82A}">
                    <a16:rowId xmlns:a16="http://schemas.microsoft.com/office/drawing/2014/main" val="857708801"/>
                  </a:ext>
                </a:extLst>
              </a:tr>
              <a:tr h="219121">
                <a:tc>
                  <a:txBody>
                    <a:bodyPr/>
                    <a:lstStyle/>
                    <a:p>
                      <a:r>
                        <a:rPr lang="en-US" sz="1100" dirty="0"/>
                        <a:t>Conventional</a:t>
                      </a:r>
                    </a:p>
                  </a:txBody>
                  <a:tcPr>
                    <a:lnB w="3175" cap="flat" cmpd="sng" algn="ctr">
                      <a:solidFill>
                        <a:schemeClr val="tx1"/>
                      </a:solidFill>
                      <a:prstDash val="solid"/>
                      <a:round/>
                      <a:headEnd type="none" w="med" len="med"/>
                      <a:tailEnd type="none" w="med" len="med"/>
                    </a:lnB>
                    <a:solidFill>
                      <a:schemeClr val="bg1"/>
                    </a:solidFill>
                  </a:tcPr>
                </a:tc>
                <a:tc>
                  <a:txBody>
                    <a:bodyPr/>
                    <a:lstStyle/>
                    <a:p>
                      <a:r>
                        <a:rPr lang="en-US" sz="1100" dirty="0"/>
                        <a:t>15 years</a:t>
                      </a:r>
                    </a:p>
                  </a:txBody>
                  <a:tcPr>
                    <a:lnB w="3175" cap="flat" cmpd="sng" algn="ctr">
                      <a:solidFill>
                        <a:schemeClr val="tx1"/>
                      </a:solidFill>
                      <a:prstDash val="solid"/>
                      <a:round/>
                      <a:headEnd type="none" w="med" len="med"/>
                      <a:tailEnd type="none" w="med" len="med"/>
                    </a:lnB>
                    <a:solidFill>
                      <a:schemeClr val="bg1"/>
                    </a:solidFill>
                  </a:tcPr>
                </a:tc>
                <a:tc>
                  <a:txBody>
                    <a:bodyPr/>
                    <a:lstStyle/>
                    <a:p>
                      <a:r>
                        <a:rPr lang="en-US" sz="1100" dirty="0"/>
                        <a:t>Fixed</a:t>
                      </a:r>
                    </a:p>
                  </a:txBody>
                  <a:tcPr>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2729489"/>
                  </a:ext>
                </a:extLst>
              </a:tr>
              <a:tr h="219121">
                <a:tc>
                  <a:txBody>
                    <a:bodyPr/>
                    <a:lstStyle/>
                    <a:p>
                      <a:r>
                        <a:rPr lang="en-US" sz="1100" dirty="0"/>
                        <a:t>FHA</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100" dirty="0"/>
                        <a:t>20 years</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100" dirty="0"/>
                        <a:t>Interest only</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5358098"/>
                  </a:ext>
                </a:extLst>
              </a:tr>
              <a:tr h="219121">
                <a:tc>
                  <a:txBody>
                    <a:bodyPr/>
                    <a:lstStyle/>
                    <a:p>
                      <a:r>
                        <a:rPr lang="en-US" sz="1100" dirty="0"/>
                        <a:t>VA</a:t>
                      </a:r>
                    </a:p>
                  </a:txBody>
                  <a:tcP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30 years</a:t>
                      </a:r>
                    </a:p>
                  </a:txBody>
                  <a:tcP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Adjustable rate</a:t>
                      </a:r>
                    </a:p>
                  </a:txBody>
                  <a:tcPr>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11652937"/>
                  </a:ext>
                </a:extLst>
              </a:tr>
            </a:tbl>
          </a:graphicData>
        </a:graphic>
      </p:graphicFrame>
      <p:pic>
        <p:nvPicPr>
          <p:cNvPr id="7" name="Picture 6">
            <a:extLst>
              <a:ext uri="{FF2B5EF4-FFF2-40B4-BE49-F238E27FC236}">
                <a16:creationId xmlns:a16="http://schemas.microsoft.com/office/drawing/2014/main" id="{E40912E6-0198-4E64-86C5-E5ADAB10B9E0}"/>
              </a:ext>
            </a:extLst>
          </p:cNvPr>
          <p:cNvPicPr>
            <a:picLocks noChangeAspect="1"/>
          </p:cNvPicPr>
          <p:nvPr/>
        </p:nvPicPr>
        <p:blipFill>
          <a:blip r:embed="rId3"/>
          <a:stretch>
            <a:fillRect/>
          </a:stretch>
        </p:blipFill>
        <p:spPr>
          <a:xfrm>
            <a:off x="5164440" y="966457"/>
            <a:ext cx="2952789" cy="3833446"/>
          </a:xfrm>
          <a:prstGeom prst="rect">
            <a:avLst/>
          </a:prstGeom>
        </p:spPr>
      </p:pic>
      <p:sp>
        <p:nvSpPr>
          <p:cNvPr id="8" name="Content Placeholder 2">
            <a:extLst>
              <a:ext uri="{FF2B5EF4-FFF2-40B4-BE49-F238E27FC236}">
                <a16:creationId xmlns:a16="http://schemas.microsoft.com/office/drawing/2014/main" id="{7ADEBE92-8EE7-BD4B-98F9-4576F2491DFE}"/>
              </a:ext>
            </a:extLst>
          </p:cNvPr>
          <p:cNvSpPr txBox="1">
            <a:spLocks/>
          </p:cNvSpPr>
          <p:nvPr/>
        </p:nvSpPr>
        <p:spPr>
          <a:xfrm>
            <a:off x="302263" y="2360342"/>
            <a:ext cx="4774000" cy="216762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800" b="1" dirty="0">
                <a:solidFill>
                  <a:schemeClr val="accent1"/>
                </a:solidFill>
              </a:rPr>
              <a:t> </a:t>
            </a:r>
            <a:r>
              <a:rPr lang="en-US" b="1" dirty="0">
                <a:solidFill>
                  <a:schemeClr val="accent1"/>
                </a:solidFill>
              </a:rPr>
              <a:t>WHAT A PITI</a:t>
            </a:r>
          </a:p>
          <a:p>
            <a:pPr marL="0" indent="0">
              <a:spcBef>
                <a:spcPts val="300"/>
              </a:spcBef>
              <a:buFont typeface="Lucida Grande"/>
              <a:buNone/>
            </a:pPr>
            <a:r>
              <a:rPr lang="en-US" sz="1200" b="1" dirty="0"/>
              <a:t>  Principal: </a:t>
            </a:r>
            <a:r>
              <a:rPr lang="en-US" sz="1200" dirty="0"/>
              <a:t>Loan amount before interest</a:t>
            </a:r>
            <a:endParaRPr lang="en-US" sz="1200" b="1" dirty="0"/>
          </a:p>
          <a:p>
            <a:pPr marL="0" indent="0">
              <a:spcBef>
                <a:spcPts val="300"/>
              </a:spcBef>
              <a:buFont typeface="Lucida Grande"/>
              <a:buNone/>
            </a:pPr>
            <a:r>
              <a:rPr lang="en-US" sz="1200" b="1" dirty="0"/>
              <a:t>  + Interest: </a:t>
            </a:r>
            <a:r>
              <a:rPr lang="en-US" sz="1200" dirty="0"/>
              <a:t>The cost of borrowing</a:t>
            </a:r>
            <a:endParaRPr lang="en-US" sz="1200" b="1" dirty="0"/>
          </a:p>
          <a:p>
            <a:pPr marL="0" indent="0">
              <a:spcBef>
                <a:spcPts val="300"/>
              </a:spcBef>
              <a:buFont typeface="Lucida Grande"/>
              <a:buNone/>
            </a:pPr>
            <a:r>
              <a:rPr lang="en-US" sz="1200" b="1" dirty="0"/>
              <a:t>  + Taxes: </a:t>
            </a:r>
            <a:r>
              <a:rPr lang="en-US" sz="1200" dirty="0"/>
              <a:t>Property taxes vary based on your city, county, and state</a:t>
            </a:r>
            <a:endParaRPr lang="en-US" sz="1200" b="1" dirty="0"/>
          </a:p>
          <a:p>
            <a:pPr marL="0" indent="0">
              <a:spcBef>
                <a:spcPts val="300"/>
              </a:spcBef>
              <a:buFont typeface="Lucida Grande"/>
              <a:buNone/>
            </a:pPr>
            <a:r>
              <a:rPr lang="en-US" sz="1200" b="1" u="sng" dirty="0"/>
              <a:t>  + Insurance: </a:t>
            </a:r>
            <a:r>
              <a:rPr lang="en-US" sz="1200" u="sng" dirty="0">
                <a:cs typeface="Calibri"/>
              </a:rPr>
              <a:t>Protection against property loss or damage</a:t>
            </a:r>
            <a:endParaRPr lang="en-US" sz="1200" b="1" u="sng" dirty="0"/>
          </a:p>
          <a:p>
            <a:pPr marL="0" indent="0">
              <a:spcBef>
                <a:spcPts val="300"/>
              </a:spcBef>
              <a:buFont typeface="Lucida Grande"/>
              <a:buNone/>
            </a:pPr>
            <a:r>
              <a:rPr lang="en-US" sz="1200" b="1" dirty="0"/>
              <a:t>  = Your monthly mortgage payment</a:t>
            </a:r>
          </a:p>
          <a:p>
            <a:endParaRPr lang="en-US" sz="1200" dirty="0"/>
          </a:p>
          <a:p>
            <a:pPr marL="0" indent="0">
              <a:buFont typeface="Lucida Grande"/>
              <a:buNone/>
            </a:pPr>
            <a:r>
              <a:rPr lang="en-US" sz="1200" b="1" dirty="0"/>
              <a:t>ESCROW:</a:t>
            </a:r>
            <a:r>
              <a:rPr lang="en-US" sz="1200" dirty="0"/>
              <a:t> Money the lender puts aside each month to cover property taxes and insurance</a:t>
            </a:r>
          </a:p>
        </p:txBody>
      </p:sp>
    </p:spTree>
    <p:extLst>
      <p:ext uri="{BB962C8B-B14F-4D97-AF65-F5344CB8AC3E}">
        <p14:creationId xmlns:p14="http://schemas.microsoft.com/office/powerpoint/2010/main" val="157305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878F2-D360-4742-82BE-1460736A43E3}"/>
              </a:ext>
            </a:extLst>
          </p:cNvPr>
          <p:cNvSpPr>
            <a:spLocks noGrp="1"/>
          </p:cNvSpPr>
          <p:nvPr>
            <p:ph type="sldNum" sz="quarter" idx="10"/>
          </p:nvPr>
        </p:nvSpPr>
        <p:spPr/>
        <p:txBody>
          <a:bodyPr/>
          <a:lstStyle/>
          <a:p>
            <a:fld id="{716BC1C3-C832-FA4C-9911-3E1C355083BA}" type="slidenum">
              <a:rPr lang="en-US" smtClean="0">
                <a:solidFill>
                  <a:schemeClr val="bg1"/>
                </a:solidFill>
              </a:rPr>
              <a:pPr/>
              <a:t>33</a:t>
            </a:fld>
            <a:endParaRPr lang="en-US" dirty="0">
              <a:solidFill>
                <a:schemeClr val="bg1"/>
              </a:solidFill>
            </a:endParaRPr>
          </a:p>
        </p:txBody>
      </p:sp>
      <p:sp>
        <p:nvSpPr>
          <p:cNvPr id="4" name="Title 3">
            <a:extLst>
              <a:ext uri="{FF2B5EF4-FFF2-40B4-BE49-F238E27FC236}">
                <a16:creationId xmlns:a16="http://schemas.microsoft.com/office/drawing/2014/main" id="{C5A648A9-EDBC-4561-8865-6E1A54B26A6C}"/>
              </a:ext>
            </a:extLst>
          </p:cNvPr>
          <p:cNvSpPr>
            <a:spLocks noGrp="1"/>
          </p:cNvSpPr>
          <p:nvPr>
            <p:ph type="title"/>
          </p:nvPr>
        </p:nvSpPr>
        <p:spPr/>
        <p:txBody>
          <a:bodyPr/>
          <a:lstStyle/>
          <a:p>
            <a:r>
              <a:rPr lang="en-US" dirty="0"/>
              <a:t>Important ratios to understand</a:t>
            </a:r>
          </a:p>
        </p:txBody>
      </p:sp>
      <p:sp>
        <p:nvSpPr>
          <p:cNvPr id="3" name="Content Placeholder 2">
            <a:extLst>
              <a:ext uri="{FF2B5EF4-FFF2-40B4-BE49-F238E27FC236}">
                <a16:creationId xmlns:a16="http://schemas.microsoft.com/office/drawing/2014/main" id="{EDB990C1-23C7-4BFF-A729-CCDEB10E67EF}"/>
              </a:ext>
            </a:extLst>
          </p:cNvPr>
          <p:cNvSpPr>
            <a:spLocks noGrp="1"/>
          </p:cNvSpPr>
          <p:nvPr>
            <p:ph idx="4294967295"/>
          </p:nvPr>
        </p:nvSpPr>
        <p:spPr>
          <a:xfrm>
            <a:off x="359413" y="1255713"/>
            <a:ext cx="6387218" cy="3086100"/>
          </a:xfrm>
          <a:prstGeom prst="rect">
            <a:avLst/>
          </a:prstGeom>
        </p:spPr>
        <p:txBody>
          <a:bodyPr/>
          <a:lstStyle/>
          <a:p>
            <a:pPr marL="0" indent="0">
              <a:buNone/>
            </a:pPr>
            <a:r>
              <a:rPr lang="en-US" sz="1200" b="1" dirty="0">
                <a:solidFill>
                  <a:schemeClr val="accent1"/>
                </a:solidFill>
                <a:ea typeface="+mn-lt"/>
                <a:cs typeface="+mn-lt"/>
              </a:rPr>
              <a:t>Debt-to-income ratio (DTI): </a:t>
            </a:r>
            <a:r>
              <a:rPr lang="en-US" sz="1200" dirty="0">
                <a:solidFill>
                  <a:schemeClr val="accent1"/>
                </a:solidFill>
                <a:ea typeface="+mn-lt"/>
                <a:cs typeface="+mn-lt"/>
              </a:rPr>
              <a:t>Ability to make monthly mortgage payments</a:t>
            </a:r>
            <a:endParaRPr lang="en-US" sz="1200" dirty="0">
              <a:solidFill>
                <a:schemeClr val="accent1"/>
              </a:solidFill>
              <a:ea typeface="+mn-lt"/>
            </a:endParaRPr>
          </a:p>
          <a:p>
            <a:pPr>
              <a:buClr>
                <a:schemeClr val="tx1"/>
              </a:buClr>
              <a:buSzPct val="85000"/>
              <a:buFont typeface="Arial" panose="020B0604020202020204" pitchFamily="34" charset="0"/>
              <a:buChar char="•"/>
            </a:pPr>
            <a:r>
              <a:rPr lang="en-US" sz="1200" dirty="0">
                <a:cs typeface="Calibri"/>
              </a:rPr>
              <a:t>Calculated: Total monthly debt payments ÷ gross monthly income</a:t>
            </a:r>
          </a:p>
          <a:p>
            <a:pPr>
              <a:buClr>
                <a:schemeClr val="tx1"/>
              </a:buClr>
              <a:buSzPct val="85000"/>
              <a:buFont typeface="Arial" panose="020B0604020202020204" pitchFamily="34" charset="0"/>
              <a:buChar char="•"/>
            </a:pPr>
            <a:r>
              <a:rPr lang="en-US" sz="1200" dirty="0">
                <a:ea typeface="+mn-lt"/>
                <a:cs typeface="+mn-lt"/>
              </a:rPr>
              <a:t>Good DTI considered to be below 36%</a:t>
            </a:r>
          </a:p>
          <a:p>
            <a:pPr>
              <a:buClr>
                <a:schemeClr val="tx1"/>
              </a:buClr>
              <a:buSzPct val="85000"/>
              <a:buFont typeface="Arial" panose="020B0604020202020204" pitchFamily="34" charset="0"/>
              <a:buChar char="•"/>
            </a:pPr>
            <a:r>
              <a:rPr lang="en-US" sz="1200" dirty="0">
                <a:ea typeface="+mn-lt"/>
                <a:cs typeface="+mn-lt"/>
              </a:rPr>
              <a:t>Anything above 43% may preclude you from getting a loan</a:t>
            </a:r>
          </a:p>
          <a:p>
            <a:pPr>
              <a:buClr>
                <a:schemeClr val="bg2"/>
              </a:buClr>
              <a:buFont typeface="Arial" panose="020B0604020202020204" pitchFamily="34" charset="0"/>
              <a:buChar char="•"/>
            </a:pPr>
            <a:endParaRPr lang="en-US" sz="1200" dirty="0">
              <a:ea typeface="+mn-lt"/>
              <a:cs typeface="+mn-lt"/>
            </a:endParaRPr>
          </a:p>
          <a:p>
            <a:pPr marL="0" indent="0">
              <a:buNone/>
            </a:pPr>
            <a:r>
              <a:rPr lang="en-US" sz="1200" b="1" dirty="0">
                <a:solidFill>
                  <a:schemeClr val="accent1"/>
                </a:solidFill>
                <a:ea typeface="+mn-lt"/>
                <a:cs typeface="+mn-lt"/>
              </a:rPr>
              <a:t>Housing expense ratio: </a:t>
            </a:r>
            <a:r>
              <a:rPr lang="en-US" sz="1200" dirty="0">
                <a:solidFill>
                  <a:schemeClr val="accent1"/>
                </a:solidFill>
                <a:ea typeface="+mn-lt"/>
                <a:cs typeface="+mn-lt"/>
              </a:rPr>
              <a:t>Compares housing expenses to annual gross income</a:t>
            </a:r>
            <a:endParaRPr lang="en-US" sz="1200" dirty="0">
              <a:cs typeface="Calibri"/>
            </a:endParaRPr>
          </a:p>
          <a:p>
            <a:pPr>
              <a:buClr>
                <a:schemeClr val="tx1"/>
              </a:buClr>
              <a:buSzPct val="85000"/>
              <a:buFont typeface="Arial" panose="020B0604020202020204" pitchFamily="34" charset="0"/>
              <a:buChar char="•"/>
            </a:pPr>
            <a:r>
              <a:rPr lang="en-US" sz="1200" dirty="0">
                <a:cs typeface="Calibri"/>
              </a:rPr>
              <a:t>Calculated: Housing expenses ÷ gross income</a:t>
            </a:r>
          </a:p>
          <a:p>
            <a:pPr>
              <a:buClr>
                <a:schemeClr val="tx1"/>
              </a:buClr>
              <a:buSzPct val="85000"/>
              <a:buFont typeface="Arial" panose="020B0604020202020204" pitchFamily="34" charset="0"/>
              <a:buChar char="•"/>
            </a:pPr>
            <a:r>
              <a:rPr lang="en-US" sz="1200" dirty="0">
                <a:ea typeface="+mn-lt"/>
                <a:cs typeface="+mn-lt"/>
              </a:rPr>
              <a:t>Includes operating expenses, such as future mortgage principal and interest expenses, property insurance costs and taxes, housing association fees, etc.</a:t>
            </a:r>
          </a:p>
          <a:p>
            <a:pPr>
              <a:buClr>
                <a:schemeClr val="tx1"/>
              </a:buClr>
              <a:buSzPct val="85000"/>
              <a:buFont typeface="Arial" panose="020B0604020202020204" pitchFamily="34" charset="0"/>
              <a:buChar char="•"/>
            </a:pPr>
            <a:r>
              <a:rPr lang="en-US" sz="1200" dirty="0">
                <a:ea typeface="+mn-lt"/>
                <a:cs typeface="+mn-lt"/>
              </a:rPr>
              <a:t>Threshold set by lenders for mortgage loan approvals is typically equal to 28%</a:t>
            </a:r>
            <a:endParaRPr lang="en-US" sz="1200" dirty="0">
              <a:cs typeface="Calibri"/>
            </a:endParaRPr>
          </a:p>
        </p:txBody>
      </p:sp>
    </p:spTree>
    <p:extLst>
      <p:ext uri="{BB962C8B-B14F-4D97-AF65-F5344CB8AC3E}">
        <p14:creationId xmlns:p14="http://schemas.microsoft.com/office/powerpoint/2010/main" val="183261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8D930EBC-6313-0045-B440-4A347B3DCCEE}"/>
              </a:ext>
            </a:extLst>
          </p:cNvPr>
          <p:cNvSpPr/>
          <p:nvPr/>
        </p:nvSpPr>
        <p:spPr>
          <a:xfrm>
            <a:off x="0" y="0"/>
            <a:ext cx="5719269" cy="514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nvGrpSpPr>
          <p:cNvPr id="8" name="Group 7">
            <a:extLst>
              <a:ext uri="{FF2B5EF4-FFF2-40B4-BE49-F238E27FC236}">
                <a16:creationId xmlns:a16="http://schemas.microsoft.com/office/drawing/2014/main" id="{56D09695-B734-EF47-AFED-F7844CE9BF96}"/>
              </a:ext>
            </a:extLst>
          </p:cNvPr>
          <p:cNvGrpSpPr/>
          <p:nvPr/>
        </p:nvGrpSpPr>
        <p:grpSpPr>
          <a:xfrm>
            <a:off x="6029353" y="3114030"/>
            <a:ext cx="2405445" cy="1817716"/>
            <a:chOff x="2831581" y="2785599"/>
            <a:chExt cx="2801046" cy="2116659"/>
          </a:xfrm>
        </p:grpSpPr>
        <p:grpSp>
          <p:nvGrpSpPr>
            <p:cNvPr id="26" name="Group 25">
              <a:extLst>
                <a:ext uri="{FF2B5EF4-FFF2-40B4-BE49-F238E27FC236}">
                  <a16:creationId xmlns:a16="http://schemas.microsoft.com/office/drawing/2014/main" id="{5D94F096-816F-4642-9BF6-1AD4DB967CDC}"/>
                </a:ext>
              </a:extLst>
            </p:cNvPr>
            <p:cNvGrpSpPr/>
            <p:nvPr/>
          </p:nvGrpSpPr>
          <p:grpSpPr>
            <a:xfrm>
              <a:off x="2831581" y="2785599"/>
              <a:ext cx="2801046" cy="2116659"/>
              <a:chOff x="5496095" y="709106"/>
              <a:chExt cx="3014285" cy="2277797"/>
            </a:xfrm>
          </p:grpSpPr>
          <p:sp>
            <p:nvSpPr>
              <p:cNvPr id="27" name="Rectangle 95">
                <a:extLst>
                  <a:ext uri="{FF2B5EF4-FFF2-40B4-BE49-F238E27FC236}">
                    <a16:creationId xmlns:a16="http://schemas.microsoft.com/office/drawing/2014/main" id="{2084A7FE-57C5-8D46-ABB6-8765DD5F2495}"/>
                  </a:ext>
                </a:extLst>
              </p:cNvPr>
              <p:cNvSpPr/>
              <p:nvPr/>
            </p:nvSpPr>
            <p:spPr>
              <a:xfrm>
                <a:off x="5496095" y="709106"/>
                <a:ext cx="3014285" cy="2277797"/>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28" name="Rectangle 27">
                <a:extLst>
                  <a:ext uri="{FF2B5EF4-FFF2-40B4-BE49-F238E27FC236}">
                    <a16:creationId xmlns:a16="http://schemas.microsoft.com/office/drawing/2014/main" id="{F82125A2-0E22-FD4D-8983-643480D9CB63}"/>
                  </a:ext>
                </a:extLst>
              </p:cNvPr>
              <p:cNvSpPr/>
              <p:nvPr/>
            </p:nvSpPr>
            <p:spPr>
              <a:xfrm>
                <a:off x="5584138" y="773145"/>
                <a:ext cx="2838200" cy="1956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pic>
          <p:nvPicPr>
            <p:cNvPr id="34" name="Picture 33">
              <a:extLst>
                <a:ext uri="{FF2B5EF4-FFF2-40B4-BE49-F238E27FC236}">
                  <a16:creationId xmlns:a16="http://schemas.microsoft.com/office/drawing/2014/main" id="{E43D51C2-AF07-4946-AE71-C05BD3A848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5264" y="2919361"/>
              <a:ext cx="2019701" cy="1583729"/>
            </a:xfrm>
            <a:prstGeom prst="rect">
              <a:avLst/>
            </a:prstGeom>
          </p:spPr>
        </p:pic>
      </p:grpSp>
      <p:sp>
        <p:nvSpPr>
          <p:cNvPr id="25" name="Content Placeholder 5">
            <a:extLst>
              <a:ext uri="{FF2B5EF4-FFF2-40B4-BE49-F238E27FC236}">
                <a16:creationId xmlns:a16="http://schemas.microsoft.com/office/drawing/2014/main" id="{68D05B9E-7265-8C4D-9F23-EF25579FFF9C}"/>
              </a:ext>
            </a:extLst>
          </p:cNvPr>
          <p:cNvSpPr txBox="1">
            <a:spLocks/>
          </p:cNvSpPr>
          <p:nvPr/>
        </p:nvSpPr>
        <p:spPr>
          <a:xfrm>
            <a:off x="2052679" y="4723414"/>
            <a:ext cx="3678315" cy="196658"/>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a:solidFill>
                  <a:schemeClr val="accent2"/>
                </a:solidFill>
                <a:hlinkClick r:id="rId4">
                  <a:extLst>
                    <a:ext uri="{A12FA001-AC4F-418D-AE19-62706E023703}">
                      <ahyp:hlinkClr xmlns:ahyp="http://schemas.microsoft.com/office/drawing/2018/hyperlinkcolor" val="tx"/>
                    </a:ext>
                  </a:extLst>
                </a:hlinkClick>
              </a:rPr>
              <a:t>Student Loan Debt Statistics in 2022: A Record $1.7 Trillion</a:t>
            </a:r>
            <a:r>
              <a:rPr lang="en-US" sz="800" dirty="0"/>
              <a:t>,” Forbes, May 2022</a:t>
            </a:r>
          </a:p>
        </p:txBody>
      </p:sp>
      <p:sp>
        <p:nvSpPr>
          <p:cNvPr id="137" name="Title 1">
            <a:extLst>
              <a:ext uri="{FF2B5EF4-FFF2-40B4-BE49-F238E27FC236}">
                <a16:creationId xmlns:a16="http://schemas.microsoft.com/office/drawing/2014/main" id="{1149C991-0532-B244-9E78-4AC261B16715}"/>
              </a:ext>
            </a:extLst>
          </p:cNvPr>
          <p:cNvSpPr txBox="1">
            <a:spLocks/>
          </p:cNvSpPr>
          <p:nvPr/>
        </p:nvSpPr>
        <p:spPr>
          <a:xfrm>
            <a:off x="5984259" y="1157385"/>
            <a:ext cx="2872507" cy="243679"/>
          </a:xfrm>
          <a:prstGeom prst="rect">
            <a:avLst/>
          </a:prstGeom>
        </p:spPr>
        <p:txBody>
          <a:bodyPr anchor="t" anchorCtr="0"/>
          <a:lstStyle>
            <a:lvl1pPr algn="l" defTabSz="457200" rtl="0" eaLnBrk="1" latinLnBrk="0" hangingPunct="1">
              <a:lnSpc>
                <a:spcPct val="100000"/>
              </a:lnSpc>
              <a:spcBef>
                <a:spcPct val="0"/>
              </a:spcBef>
              <a:buNone/>
              <a:defRPr sz="2800" b="0" i="0" kern="0" cap="all" spc="0" baseline="0">
                <a:solidFill>
                  <a:schemeClr val="tx1"/>
                </a:solidFill>
                <a:latin typeface="Impact" panose="020B0806030902050204" pitchFamily="34" charset="0"/>
                <a:ea typeface="+mj-ea"/>
                <a:cs typeface="Impact" panose="020B0806030902050204" pitchFamily="34" charset="0"/>
              </a:defRPr>
            </a:lvl1pPr>
          </a:lstStyle>
          <a:p>
            <a:r>
              <a:rPr lang="en-US" sz="1200" b="1" dirty="0">
                <a:solidFill>
                  <a:schemeClr val="accent1"/>
                </a:solidFill>
                <a:latin typeface="+mn-lt"/>
                <a:ea typeface="Impact" charset="0"/>
                <a:cs typeface="Impact" charset="0"/>
              </a:rPr>
              <a:t>THIS CAN BE YOU ONE DAY!</a:t>
            </a:r>
            <a:endParaRPr lang="en-US" sz="1200" b="1" dirty="0">
              <a:solidFill>
                <a:schemeClr val="accent1"/>
              </a:solidFill>
              <a:latin typeface="+mn-lt"/>
            </a:endParaRPr>
          </a:p>
        </p:txBody>
      </p:sp>
      <p:sp>
        <p:nvSpPr>
          <p:cNvPr id="139" name="Content Placeholder 12">
            <a:extLst>
              <a:ext uri="{FF2B5EF4-FFF2-40B4-BE49-F238E27FC236}">
                <a16:creationId xmlns:a16="http://schemas.microsoft.com/office/drawing/2014/main" id="{E9BF627A-7248-164F-BAF0-1BDD815E4FA2}"/>
              </a:ext>
            </a:extLst>
          </p:cNvPr>
          <p:cNvSpPr txBox="1">
            <a:spLocks/>
          </p:cNvSpPr>
          <p:nvPr/>
        </p:nvSpPr>
        <p:spPr>
          <a:xfrm>
            <a:off x="3316962" y="1839184"/>
            <a:ext cx="2085685" cy="35915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buFont typeface="Arial"/>
              <a:buNone/>
            </a:pPr>
            <a:r>
              <a:rPr lang="en-US" b="1" dirty="0">
                <a:solidFill>
                  <a:schemeClr val="accent4"/>
                </a:solidFill>
                <a:latin typeface="Georgia Pro" panose="02040502050405020303" pitchFamily="18" charset="0"/>
              </a:rPr>
              <a:t>million borrowers</a:t>
            </a:r>
          </a:p>
        </p:txBody>
      </p:sp>
      <p:grpSp>
        <p:nvGrpSpPr>
          <p:cNvPr id="7" name="Group 6">
            <a:extLst>
              <a:ext uri="{FF2B5EF4-FFF2-40B4-BE49-F238E27FC236}">
                <a16:creationId xmlns:a16="http://schemas.microsoft.com/office/drawing/2014/main" id="{5DF2B142-0E20-BA45-B380-68D94B74821C}"/>
              </a:ext>
            </a:extLst>
          </p:cNvPr>
          <p:cNvGrpSpPr/>
          <p:nvPr/>
        </p:nvGrpSpPr>
        <p:grpSpPr>
          <a:xfrm>
            <a:off x="6029353" y="1433316"/>
            <a:ext cx="2405445" cy="1817716"/>
            <a:chOff x="2831581" y="848625"/>
            <a:chExt cx="2801046" cy="2116659"/>
          </a:xfrm>
        </p:grpSpPr>
        <p:grpSp>
          <p:nvGrpSpPr>
            <p:cNvPr id="3" name="Group 2">
              <a:extLst>
                <a:ext uri="{FF2B5EF4-FFF2-40B4-BE49-F238E27FC236}">
                  <a16:creationId xmlns:a16="http://schemas.microsoft.com/office/drawing/2014/main" id="{FC011303-15FB-BF4A-ACA3-4351E0F2EC91}"/>
                </a:ext>
              </a:extLst>
            </p:cNvPr>
            <p:cNvGrpSpPr/>
            <p:nvPr/>
          </p:nvGrpSpPr>
          <p:grpSpPr>
            <a:xfrm>
              <a:off x="2831581" y="848625"/>
              <a:ext cx="2801046" cy="2116659"/>
              <a:chOff x="5496095" y="709106"/>
              <a:chExt cx="3014285" cy="2277797"/>
            </a:xfrm>
          </p:grpSpPr>
          <p:sp>
            <p:nvSpPr>
              <p:cNvPr id="22" name="Rectangle 95">
                <a:extLst>
                  <a:ext uri="{FF2B5EF4-FFF2-40B4-BE49-F238E27FC236}">
                    <a16:creationId xmlns:a16="http://schemas.microsoft.com/office/drawing/2014/main" id="{06DD60E1-78D4-944A-AD78-37B9BC9755A6}"/>
                  </a:ext>
                </a:extLst>
              </p:cNvPr>
              <p:cNvSpPr/>
              <p:nvPr/>
            </p:nvSpPr>
            <p:spPr>
              <a:xfrm>
                <a:off x="5496095" y="709106"/>
                <a:ext cx="3014285" cy="2277797"/>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24" name="Rectangle 23">
                <a:extLst>
                  <a:ext uri="{FF2B5EF4-FFF2-40B4-BE49-F238E27FC236}">
                    <a16:creationId xmlns:a16="http://schemas.microsoft.com/office/drawing/2014/main" id="{91DE1D96-EB87-5B41-9B55-A50A2B6A003A}"/>
                  </a:ext>
                </a:extLst>
              </p:cNvPr>
              <p:cNvSpPr/>
              <p:nvPr/>
            </p:nvSpPr>
            <p:spPr>
              <a:xfrm>
                <a:off x="5584138" y="773145"/>
                <a:ext cx="2838200" cy="1956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pic>
          <p:nvPicPr>
            <p:cNvPr id="37" name="Picture 36">
              <a:extLst>
                <a:ext uri="{FF2B5EF4-FFF2-40B4-BE49-F238E27FC236}">
                  <a16:creationId xmlns:a16="http://schemas.microsoft.com/office/drawing/2014/main" id="{01A0D33D-514D-A14E-8E2C-CDD0F516E9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71947" y="1046864"/>
              <a:ext cx="2019699" cy="1521447"/>
            </a:xfrm>
            <a:prstGeom prst="rect">
              <a:avLst/>
            </a:prstGeom>
          </p:spPr>
        </p:pic>
      </p:grpSp>
      <p:cxnSp>
        <p:nvCxnSpPr>
          <p:cNvPr id="5" name="Straight Connector 4">
            <a:extLst>
              <a:ext uri="{FF2B5EF4-FFF2-40B4-BE49-F238E27FC236}">
                <a16:creationId xmlns:a16="http://schemas.microsoft.com/office/drawing/2014/main" id="{0EE03AEC-8007-AD4A-A6CB-6E50F858D585}"/>
              </a:ext>
            </a:extLst>
          </p:cNvPr>
          <p:cNvCxnSpPr>
            <a:cxnSpLocks/>
          </p:cNvCxnSpPr>
          <p:nvPr/>
        </p:nvCxnSpPr>
        <p:spPr>
          <a:xfrm>
            <a:off x="3535039" y="2277658"/>
            <a:ext cx="1711275" cy="0"/>
          </a:xfrm>
          <a:prstGeom prst="line">
            <a:avLst/>
          </a:prstGeom>
          <a:ln w="6350">
            <a:solidFill>
              <a:schemeClr val="accent4"/>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6" name="Title 1">
            <a:extLst>
              <a:ext uri="{FF2B5EF4-FFF2-40B4-BE49-F238E27FC236}">
                <a16:creationId xmlns:a16="http://schemas.microsoft.com/office/drawing/2014/main" id="{74C41499-FBB2-E444-92B5-8FB023D89DA7}"/>
              </a:ext>
            </a:extLst>
          </p:cNvPr>
          <p:cNvSpPr txBox="1">
            <a:spLocks/>
          </p:cNvSpPr>
          <p:nvPr/>
        </p:nvSpPr>
        <p:spPr>
          <a:xfrm>
            <a:off x="3647274" y="710301"/>
            <a:ext cx="1849452" cy="489465"/>
          </a:xfrm>
          <a:prstGeom prst="rect">
            <a:avLst/>
          </a:prstGeom>
        </p:spPr>
        <p:txBody>
          <a:bodyPr anchor="t" anchorCtr="0"/>
          <a:lstStyle>
            <a:lvl1pPr algn="l" defTabSz="457200" rtl="0" eaLnBrk="1" latinLnBrk="0" hangingPunct="1">
              <a:lnSpc>
                <a:spcPct val="100000"/>
              </a:lnSpc>
              <a:spcBef>
                <a:spcPct val="0"/>
              </a:spcBef>
              <a:buNone/>
              <a:defRPr sz="2800" b="0" i="0" kern="0" cap="all" spc="0" baseline="0">
                <a:solidFill>
                  <a:schemeClr val="tx1"/>
                </a:solidFill>
                <a:latin typeface="Impact" panose="020B0806030902050204" pitchFamily="34" charset="0"/>
                <a:ea typeface="+mj-ea"/>
                <a:cs typeface="Impact" panose="020B0806030902050204" pitchFamily="34" charset="0"/>
              </a:defRPr>
            </a:lvl1pPr>
          </a:lstStyle>
          <a:p>
            <a:r>
              <a:rPr lang="en-US" sz="2000" dirty="0">
                <a:solidFill>
                  <a:schemeClr val="accent4"/>
                </a:solidFill>
                <a:latin typeface="Impact" charset="0"/>
                <a:ea typeface="Impact" charset="0"/>
                <a:cs typeface="Impact" charset="0"/>
              </a:rPr>
              <a:t>STUDENT LOANS</a:t>
            </a:r>
            <a:endParaRPr lang="en-US" sz="2000" dirty="0">
              <a:solidFill>
                <a:schemeClr val="accent4"/>
              </a:solidFill>
            </a:endParaRPr>
          </a:p>
        </p:txBody>
      </p:sp>
      <p:sp>
        <p:nvSpPr>
          <p:cNvPr id="140" name="Content Placeholder 12">
            <a:extLst>
              <a:ext uri="{FF2B5EF4-FFF2-40B4-BE49-F238E27FC236}">
                <a16:creationId xmlns:a16="http://schemas.microsoft.com/office/drawing/2014/main" id="{8359C14E-018A-1444-9C82-9B617CC422B9}"/>
              </a:ext>
            </a:extLst>
          </p:cNvPr>
          <p:cNvSpPr txBox="1">
            <a:spLocks/>
          </p:cNvSpPr>
          <p:nvPr/>
        </p:nvSpPr>
        <p:spPr>
          <a:xfrm>
            <a:off x="3524633" y="2891878"/>
            <a:ext cx="1670343" cy="35915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buFont typeface="Arial"/>
              <a:buNone/>
            </a:pPr>
            <a:r>
              <a:rPr lang="en-US" b="1" dirty="0">
                <a:solidFill>
                  <a:schemeClr val="accent3"/>
                </a:solidFill>
                <a:latin typeface="Georgia Pro" panose="02040502050405020303" pitchFamily="18" charset="0"/>
              </a:rPr>
              <a:t>trillion </a:t>
            </a:r>
            <a:r>
              <a:rPr lang="en-US" b="1" dirty="0">
                <a:solidFill>
                  <a:schemeClr val="accent4"/>
                </a:solidFill>
                <a:latin typeface="Georgia Pro" panose="02040502050405020303" pitchFamily="18" charset="0"/>
              </a:rPr>
              <a:t>in debt</a:t>
            </a:r>
          </a:p>
        </p:txBody>
      </p:sp>
      <p:grpSp>
        <p:nvGrpSpPr>
          <p:cNvPr id="11" name="Group 10">
            <a:extLst>
              <a:ext uri="{FF2B5EF4-FFF2-40B4-BE49-F238E27FC236}">
                <a16:creationId xmlns:a16="http://schemas.microsoft.com/office/drawing/2014/main" id="{04469D6D-8480-1045-865C-C11F445D16D3}"/>
              </a:ext>
            </a:extLst>
          </p:cNvPr>
          <p:cNvGrpSpPr/>
          <p:nvPr/>
        </p:nvGrpSpPr>
        <p:grpSpPr>
          <a:xfrm>
            <a:off x="4121134" y="1497771"/>
            <a:ext cx="477340" cy="288328"/>
            <a:chOff x="3155980" y="3768524"/>
            <a:chExt cx="388581" cy="234715"/>
          </a:xfrm>
          <a:solidFill>
            <a:schemeClr val="accent4"/>
          </a:solidFill>
        </p:grpSpPr>
        <p:sp>
          <p:nvSpPr>
            <p:cNvPr id="43" name="Freeform 42">
              <a:extLst>
                <a:ext uri="{FF2B5EF4-FFF2-40B4-BE49-F238E27FC236}">
                  <a16:creationId xmlns:a16="http://schemas.microsoft.com/office/drawing/2014/main" id="{3F49B05F-05F3-514F-A73D-1BF8B35C95A2}"/>
                </a:ext>
              </a:extLst>
            </p:cNvPr>
            <p:cNvSpPr/>
            <p:nvPr/>
          </p:nvSpPr>
          <p:spPr>
            <a:xfrm>
              <a:off x="3372577" y="3768524"/>
              <a:ext cx="171984" cy="234715"/>
            </a:xfrm>
            <a:custGeom>
              <a:avLst/>
              <a:gdLst/>
              <a:ahLst/>
              <a:cxnLst/>
              <a:rect l="l" t="t" r="r" b="b"/>
              <a:pathLst>
                <a:path w="171984" h="234715">
                  <a:moveTo>
                    <a:pt x="158944" y="0"/>
                  </a:moveTo>
                  <a:lnTo>
                    <a:pt x="168107" y="17269"/>
                  </a:lnTo>
                  <a:cubicBezTo>
                    <a:pt x="152248" y="46520"/>
                    <a:pt x="127578" y="59560"/>
                    <a:pt x="96917" y="59560"/>
                  </a:cubicBezTo>
                  <a:cubicBezTo>
                    <a:pt x="74714" y="59560"/>
                    <a:pt x="57798" y="54978"/>
                    <a:pt x="43701" y="49692"/>
                  </a:cubicBezTo>
                  <a:lnTo>
                    <a:pt x="39472" y="106080"/>
                  </a:lnTo>
                  <a:cubicBezTo>
                    <a:pt x="53569" y="94802"/>
                    <a:pt x="73305" y="88459"/>
                    <a:pt x="93393" y="88459"/>
                  </a:cubicBezTo>
                  <a:cubicBezTo>
                    <a:pt x="149781" y="88459"/>
                    <a:pt x="171984" y="120882"/>
                    <a:pt x="171984" y="156829"/>
                  </a:cubicBezTo>
                  <a:cubicBezTo>
                    <a:pt x="171984" y="196653"/>
                    <a:pt x="143085" y="234715"/>
                    <a:pt x="81763" y="234715"/>
                  </a:cubicBezTo>
                  <a:cubicBezTo>
                    <a:pt x="34186" y="234715"/>
                    <a:pt x="0" y="215332"/>
                    <a:pt x="0" y="184671"/>
                  </a:cubicBezTo>
                  <a:cubicBezTo>
                    <a:pt x="0" y="166697"/>
                    <a:pt x="11630" y="152600"/>
                    <a:pt x="30661" y="152600"/>
                  </a:cubicBezTo>
                  <a:cubicBezTo>
                    <a:pt x="48635" y="152600"/>
                    <a:pt x="57446" y="164935"/>
                    <a:pt x="57446" y="177270"/>
                  </a:cubicBezTo>
                  <a:cubicBezTo>
                    <a:pt x="57446" y="187842"/>
                    <a:pt x="52159" y="196653"/>
                    <a:pt x="44053" y="201587"/>
                  </a:cubicBezTo>
                  <a:cubicBezTo>
                    <a:pt x="49692" y="206169"/>
                    <a:pt x="60617" y="210045"/>
                    <a:pt x="72247" y="210045"/>
                  </a:cubicBezTo>
                  <a:cubicBezTo>
                    <a:pt x="97974" y="210045"/>
                    <a:pt x="112424" y="193129"/>
                    <a:pt x="112424" y="162820"/>
                  </a:cubicBezTo>
                  <a:cubicBezTo>
                    <a:pt x="112424" y="131454"/>
                    <a:pt x="98679" y="117710"/>
                    <a:pt x="72952" y="117710"/>
                  </a:cubicBezTo>
                  <a:cubicBezTo>
                    <a:pt x="59560" y="117710"/>
                    <a:pt x="45111" y="123701"/>
                    <a:pt x="33833" y="132864"/>
                  </a:cubicBezTo>
                  <a:lnTo>
                    <a:pt x="11278" y="126168"/>
                  </a:lnTo>
                  <a:lnTo>
                    <a:pt x="19384" y="9163"/>
                  </a:lnTo>
                  <a:lnTo>
                    <a:pt x="27842" y="1410"/>
                  </a:lnTo>
                  <a:cubicBezTo>
                    <a:pt x="50749" y="9868"/>
                    <a:pt x="79296" y="13392"/>
                    <a:pt x="101146" y="13392"/>
                  </a:cubicBezTo>
                  <a:cubicBezTo>
                    <a:pt x="125816" y="13392"/>
                    <a:pt x="141675" y="8811"/>
                    <a:pt x="1589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42" name="Freeform 41">
              <a:extLst>
                <a:ext uri="{FF2B5EF4-FFF2-40B4-BE49-F238E27FC236}">
                  <a16:creationId xmlns:a16="http://schemas.microsoft.com/office/drawing/2014/main" id="{99F15E7B-E4B8-E74B-9964-F8C3CEA3E6C6}"/>
                </a:ext>
              </a:extLst>
            </p:cNvPr>
            <p:cNvSpPr/>
            <p:nvPr/>
          </p:nvSpPr>
          <p:spPr>
            <a:xfrm>
              <a:off x="3155980" y="3770286"/>
              <a:ext cx="199825" cy="227314"/>
            </a:xfrm>
            <a:custGeom>
              <a:avLst/>
              <a:gdLst/>
              <a:ahLst/>
              <a:cxnLst/>
              <a:rect l="l" t="t" r="r" b="b"/>
              <a:pathLst>
                <a:path w="199825" h="227314">
                  <a:moveTo>
                    <a:pt x="104670" y="0"/>
                  </a:moveTo>
                  <a:lnTo>
                    <a:pt x="157181" y="0"/>
                  </a:lnTo>
                  <a:lnTo>
                    <a:pt x="157181" y="133569"/>
                  </a:lnTo>
                  <a:lnTo>
                    <a:pt x="199825" y="133569"/>
                  </a:lnTo>
                  <a:lnTo>
                    <a:pt x="199825" y="163878"/>
                  </a:lnTo>
                  <a:lnTo>
                    <a:pt x="157181" y="163878"/>
                  </a:lnTo>
                  <a:lnTo>
                    <a:pt x="157181" y="197358"/>
                  </a:lnTo>
                  <a:lnTo>
                    <a:pt x="189957" y="197358"/>
                  </a:lnTo>
                  <a:lnTo>
                    <a:pt x="189957" y="227314"/>
                  </a:lnTo>
                  <a:lnTo>
                    <a:pt x="70132" y="227314"/>
                  </a:lnTo>
                  <a:lnTo>
                    <a:pt x="70132" y="197358"/>
                  </a:lnTo>
                  <a:lnTo>
                    <a:pt x="106432" y="197358"/>
                  </a:lnTo>
                  <a:lnTo>
                    <a:pt x="106432" y="163878"/>
                  </a:lnTo>
                  <a:lnTo>
                    <a:pt x="0" y="163878"/>
                  </a:lnTo>
                  <a:lnTo>
                    <a:pt x="0" y="133569"/>
                  </a:lnTo>
                  <a:lnTo>
                    <a:pt x="104670" y="0"/>
                  </a:lnTo>
                  <a:close/>
                  <a:moveTo>
                    <a:pt x="104670" y="41234"/>
                  </a:moveTo>
                  <a:lnTo>
                    <a:pt x="34185" y="133569"/>
                  </a:lnTo>
                  <a:lnTo>
                    <a:pt x="106432" y="133569"/>
                  </a:lnTo>
                  <a:lnTo>
                    <a:pt x="106432" y="41234"/>
                  </a:lnTo>
                  <a:lnTo>
                    <a:pt x="104670" y="412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grpSp>
      <p:grpSp>
        <p:nvGrpSpPr>
          <p:cNvPr id="10" name="Group 9">
            <a:extLst>
              <a:ext uri="{FF2B5EF4-FFF2-40B4-BE49-F238E27FC236}">
                <a16:creationId xmlns:a16="http://schemas.microsoft.com/office/drawing/2014/main" id="{33191AC0-31A2-3749-B033-3A0B9A0D0BF0}"/>
              </a:ext>
            </a:extLst>
          </p:cNvPr>
          <p:cNvGrpSpPr/>
          <p:nvPr/>
        </p:nvGrpSpPr>
        <p:grpSpPr>
          <a:xfrm>
            <a:off x="4001098" y="2485635"/>
            <a:ext cx="717413" cy="343309"/>
            <a:chOff x="4417476" y="3760344"/>
            <a:chExt cx="584015" cy="279473"/>
          </a:xfrm>
          <a:solidFill>
            <a:schemeClr val="accent4"/>
          </a:solidFill>
        </p:grpSpPr>
        <p:sp>
          <p:nvSpPr>
            <p:cNvPr id="44" name="Freeform 43">
              <a:extLst>
                <a:ext uri="{FF2B5EF4-FFF2-40B4-BE49-F238E27FC236}">
                  <a16:creationId xmlns:a16="http://schemas.microsoft.com/office/drawing/2014/main" id="{9C24EC6A-3210-9D40-825B-E5E054362428}"/>
                </a:ext>
              </a:extLst>
            </p:cNvPr>
            <p:cNvSpPr/>
            <p:nvPr/>
          </p:nvSpPr>
          <p:spPr>
            <a:xfrm>
              <a:off x="4417476" y="3760344"/>
              <a:ext cx="178327" cy="279473"/>
            </a:xfrm>
            <a:custGeom>
              <a:avLst/>
              <a:gdLst/>
              <a:ahLst/>
              <a:cxnLst/>
              <a:rect l="l" t="t" r="r" b="b"/>
              <a:pathLst>
                <a:path w="178327" h="279473">
                  <a:moveTo>
                    <a:pt x="79296" y="0"/>
                  </a:moveTo>
                  <a:lnTo>
                    <a:pt x="106080" y="0"/>
                  </a:lnTo>
                  <a:lnTo>
                    <a:pt x="106080" y="26080"/>
                  </a:lnTo>
                  <a:cubicBezTo>
                    <a:pt x="160001" y="29252"/>
                    <a:pt x="177623" y="54626"/>
                    <a:pt x="177623" y="72600"/>
                  </a:cubicBezTo>
                  <a:cubicBezTo>
                    <a:pt x="177623" y="89164"/>
                    <a:pt x="167402" y="100089"/>
                    <a:pt x="152600" y="100089"/>
                  </a:cubicBezTo>
                  <a:cubicBezTo>
                    <a:pt x="136036" y="100089"/>
                    <a:pt x="125816" y="90221"/>
                    <a:pt x="125816" y="75772"/>
                  </a:cubicBezTo>
                  <a:cubicBezTo>
                    <a:pt x="125816" y="68018"/>
                    <a:pt x="129693" y="60617"/>
                    <a:pt x="134627" y="56388"/>
                  </a:cubicBezTo>
                  <a:cubicBezTo>
                    <a:pt x="129693" y="52512"/>
                    <a:pt x="119120" y="48987"/>
                    <a:pt x="105728" y="47225"/>
                  </a:cubicBezTo>
                  <a:lnTo>
                    <a:pt x="105728" y="114539"/>
                  </a:lnTo>
                  <a:cubicBezTo>
                    <a:pt x="150838" y="126521"/>
                    <a:pt x="178327" y="140266"/>
                    <a:pt x="178327" y="179385"/>
                  </a:cubicBezTo>
                  <a:cubicBezTo>
                    <a:pt x="178327" y="214980"/>
                    <a:pt x="154363" y="244583"/>
                    <a:pt x="106080" y="249517"/>
                  </a:cubicBezTo>
                  <a:lnTo>
                    <a:pt x="106080" y="279473"/>
                  </a:lnTo>
                  <a:lnTo>
                    <a:pt x="79296" y="279473"/>
                  </a:lnTo>
                  <a:lnTo>
                    <a:pt x="79296" y="250222"/>
                  </a:lnTo>
                  <a:cubicBezTo>
                    <a:pt x="24318" y="247403"/>
                    <a:pt x="0" y="224495"/>
                    <a:pt x="0" y="201235"/>
                  </a:cubicBezTo>
                  <a:cubicBezTo>
                    <a:pt x="0" y="186081"/>
                    <a:pt x="11630" y="173746"/>
                    <a:pt x="27137" y="173746"/>
                  </a:cubicBezTo>
                  <a:cubicBezTo>
                    <a:pt x="41587" y="173746"/>
                    <a:pt x="52864" y="184671"/>
                    <a:pt x="52864" y="198768"/>
                  </a:cubicBezTo>
                  <a:cubicBezTo>
                    <a:pt x="52864" y="206521"/>
                    <a:pt x="49340" y="213922"/>
                    <a:pt x="43701" y="218504"/>
                  </a:cubicBezTo>
                  <a:cubicBezTo>
                    <a:pt x="50750" y="222733"/>
                    <a:pt x="63789" y="226962"/>
                    <a:pt x="79296" y="228724"/>
                  </a:cubicBezTo>
                  <a:lnTo>
                    <a:pt x="79296" y="158239"/>
                  </a:lnTo>
                  <a:cubicBezTo>
                    <a:pt x="35948" y="146609"/>
                    <a:pt x="6344" y="134627"/>
                    <a:pt x="6344" y="95860"/>
                  </a:cubicBezTo>
                  <a:cubicBezTo>
                    <a:pt x="6344" y="58503"/>
                    <a:pt x="34891" y="31719"/>
                    <a:pt x="79296" y="26785"/>
                  </a:cubicBezTo>
                  <a:lnTo>
                    <a:pt x="79296" y="0"/>
                  </a:lnTo>
                  <a:close/>
                  <a:moveTo>
                    <a:pt x="80001" y="47578"/>
                  </a:moveTo>
                  <a:cubicBezTo>
                    <a:pt x="59208" y="51102"/>
                    <a:pt x="50397" y="63084"/>
                    <a:pt x="50397" y="77534"/>
                  </a:cubicBezTo>
                  <a:cubicBezTo>
                    <a:pt x="50397" y="94098"/>
                    <a:pt x="59208" y="101499"/>
                    <a:pt x="80001" y="107842"/>
                  </a:cubicBezTo>
                  <a:lnTo>
                    <a:pt x="80001" y="47578"/>
                  </a:lnTo>
                  <a:close/>
                  <a:moveTo>
                    <a:pt x="105023" y="165640"/>
                  </a:moveTo>
                  <a:lnTo>
                    <a:pt x="105023" y="228372"/>
                  </a:lnTo>
                  <a:cubicBezTo>
                    <a:pt x="127578" y="224848"/>
                    <a:pt x="135332" y="212513"/>
                    <a:pt x="135332" y="196654"/>
                  </a:cubicBezTo>
                  <a:cubicBezTo>
                    <a:pt x="135332" y="181147"/>
                    <a:pt x="124054" y="172689"/>
                    <a:pt x="105023" y="1656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40">
              <a:extLst>
                <a:ext uri="{FF2B5EF4-FFF2-40B4-BE49-F238E27FC236}">
                  <a16:creationId xmlns:a16="http://schemas.microsoft.com/office/drawing/2014/main" id="{B4BC8C35-D000-844B-B76C-86A2F0E9A131}"/>
                </a:ext>
              </a:extLst>
            </p:cNvPr>
            <p:cNvSpPr/>
            <p:nvPr/>
          </p:nvSpPr>
          <p:spPr>
            <a:xfrm>
              <a:off x="4821755" y="3781490"/>
              <a:ext cx="179736" cy="234715"/>
            </a:xfrm>
            <a:custGeom>
              <a:avLst/>
              <a:gdLst/>
              <a:ahLst/>
              <a:cxnLst/>
              <a:rect l="l" t="t" r="r" b="b"/>
              <a:pathLst>
                <a:path w="179736" h="234715">
                  <a:moveTo>
                    <a:pt x="154362" y="0"/>
                  </a:moveTo>
                  <a:cubicBezTo>
                    <a:pt x="169868" y="0"/>
                    <a:pt x="179736" y="11277"/>
                    <a:pt x="179736" y="25022"/>
                  </a:cubicBezTo>
                  <a:cubicBezTo>
                    <a:pt x="179736" y="40176"/>
                    <a:pt x="169868" y="51454"/>
                    <a:pt x="158591" y="63789"/>
                  </a:cubicBezTo>
                  <a:cubicBezTo>
                    <a:pt x="134626" y="90573"/>
                    <a:pt x="111718" y="126168"/>
                    <a:pt x="101146" y="202292"/>
                  </a:cubicBezTo>
                  <a:cubicBezTo>
                    <a:pt x="98679" y="220970"/>
                    <a:pt x="90573" y="234715"/>
                    <a:pt x="71189" y="234715"/>
                  </a:cubicBezTo>
                  <a:cubicBezTo>
                    <a:pt x="51806" y="234715"/>
                    <a:pt x="40176" y="223085"/>
                    <a:pt x="40176" y="206169"/>
                  </a:cubicBezTo>
                  <a:cubicBezTo>
                    <a:pt x="40176" y="172336"/>
                    <a:pt x="63436" y="139208"/>
                    <a:pt x="124406" y="74714"/>
                  </a:cubicBezTo>
                  <a:cubicBezTo>
                    <a:pt x="125815" y="73304"/>
                    <a:pt x="140265" y="57798"/>
                    <a:pt x="143084" y="55331"/>
                  </a:cubicBezTo>
                  <a:lnTo>
                    <a:pt x="140970" y="53216"/>
                  </a:lnTo>
                  <a:cubicBezTo>
                    <a:pt x="128282" y="62027"/>
                    <a:pt x="115595" y="65551"/>
                    <a:pt x="103965" y="65551"/>
                  </a:cubicBezTo>
                  <a:cubicBezTo>
                    <a:pt x="82467" y="65551"/>
                    <a:pt x="67313" y="52511"/>
                    <a:pt x="52863" y="52511"/>
                  </a:cubicBezTo>
                  <a:cubicBezTo>
                    <a:pt x="40528" y="52511"/>
                    <a:pt x="34185" y="60969"/>
                    <a:pt x="28898" y="92688"/>
                  </a:cubicBezTo>
                  <a:lnTo>
                    <a:pt x="0" y="92688"/>
                  </a:lnTo>
                  <a:lnTo>
                    <a:pt x="0" y="3172"/>
                  </a:lnTo>
                  <a:lnTo>
                    <a:pt x="31013" y="3172"/>
                  </a:lnTo>
                  <a:lnTo>
                    <a:pt x="34185" y="32423"/>
                  </a:lnTo>
                  <a:lnTo>
                    <a:pt x="36652" y="32423"/>
                  </a:lnTo>
                  <a:cubicBezTo>
                    <a:pt x="43348" y="10220"/>
                    <a:pt x="54625" y="1057"/>
                    <a:pt x="69427" y="1057"/>
                  </a:cubicBezTo>
                  <a:cubicBezTo>
                    <a:pt x="97974" y="1057"/>
                    <a:pt x="108194" y="36652"/>
                    <a:pt x="128282" y="36652"/>
                  </a:cubicBezTo>
                  <a:cubicBezTo>
                    <a:pt x="130749" y="36652"/>
                    <a:pt x="132511" y="36300"/>
                    <a:pt x="133569" y="35947"/>
                  </a:cubicBezTo>
                  <a:cubicBezTo>
                    <a:pt x="131454" y="33480"/>
                    <a:pt x="129340" y="28194"/>
                    <a:pt x="129340" y="23260"/>
                  </a:cubicBezTo>
                  <a:cubicBezTo>
                    <a:pt x="129340" y="9515"/>
                    <a:pt x="138503" y="0"/>
                    <a:pt x="15436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39">
              <a:extLst>
                <a:ext uri="{FF2B5EF4-FFF2-40B4-BE49-F238E27FC236}">
                  <a16:creationId xmlns:a16="http://schemas.microsoft.com/office/drawing/2014/main" id="{230AB7D3-1CBE-B74E-8BF6-D4FAA7E38DED}"/>
                </a:ext>
              </a:extLst>
            </p:cNvPr>
            <p:cNvSpPr/>
            <p:nvPr/>
          </p:nvSpPr>
          <p:spPr>
            <a:xfrm>
              <a:off x="4614671" y="3784309"/>
              <a:ext cx="150486" cy="226257"/>
            </a:xfrm>
            <a:custGeom>
              <a:avLst/>
              <a:gdLst/>
              <a:ahLst/>
              <a:cxnLst/>
              <a:rect l="l" t="t" r="r" b="b"/>
              <a:pathLst>
                <a:path w="150486" h="226257">
                  <a:moveTo>
                    <a:pt x="70486" y="0"/>
                  </a:moveTo>
                  <a:lnTo>
                    <a:pt x="103966" y="0"/>
                  </a:lnTo>
                  <a:lnTo>
                    <a:pt x="103966" y="197006"/>
                  </a:lnTo>
                  <a:lnTo>
                    <a:pt x="150486" y="197006"/>
                  </a:lnTo>
                  <a:lnTo>
                    <a:pt x="150486" y="226257"/>
                  </a:lnTo>
                  <a:lnTo>
                    <a:pt x="1763" y="226257"/>
                  </a:lnTo>
                  <a:lnTo>
                    <a:pt x="1763" y="197006"/>
                  </a:lnTo>
                  <a:lnTo>
                    <a:pt x="49340" y="197006"/>
                  </a:lnTo>
                  <a:lnTo>
                    <a:pt x="49340" y="53921"/>
                  </a:lnTo>
                  <a:cubicBezTo>
                    <a:pt x="44406" y="55683"/>
                    <a:pt x="36653" y="56741"/>
                    <a:pt x="28195" y="56741"/>
                  </a:cubicBezTo>
                  <a:cubicBezTo>
                    <a:pt x="18679" y="56741"/>
                    <a:pt x="7401" y="54979"/>
                    <a:pt x="0" y="52512"/>
                  </a:cubicBezTo>
                  <a:lnTo>
                    <a:pt x="0" y="27842"/>
                  </a:lnTo>
                  <a:cubicBezTo>
                    <a:pt x="31366" y="29252"/>
                    <a:pt x="58503" y="19031"/>
                    <a:pt x="7048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A82B6B27-1BF3-8146-8297-7B56BFA95E66}"/>
                </a:ext>
              </a:extLst>
            </p:cNvPr>
            <p:cNvSpPr/>
            <p:nvPr/>
          </p:nvSpPr>
          <p:spPr>
            <a:xfrm>
              <a:off x="4784798" y="3973990"/>
              <a:ext cx="40919" cy="40462"/>
            </a:xfrm>
            <a:custGeom>
              <a:avLst/>
              <a:gdLst/>
              <a:ahLst/>
              <a:cxnLst/>
              <a:rect l="l" t="t" r="r" b="b"/>
              <a:pathLst>
                <a:path w="40919" h="40462">
                  <a:moveTo>
                    <a:pt x="20574" y="0"/>
                  </a:moveTo>
                  <a:cubicBezTo>
                    <a:pt x="32004" y="0"/>
                    <a:pt x="40919" y="8916"/>
                    <a:pt x="40919" y="20117"/>
                  </a:cubicBezTo>
                  <a:cubicBezTo>
                    <a:pt x="40919" y="31318"/>
                    <a:pt x="32004" y="40462"/>
                    <a:pt x="20345" y="40462"/>
                  </a:cubicBezTo>
                  <a:cubicBezTo>
                    <a:pt x="8915" y="40462"/>
                    <a:pt x="0" y="31547"/>
                    <a:pt x="0" y="20346"/>
                  </a:cubicBezTo>
                  <a:cubicBezTo>
                    <a:pt x="0" y="8916"/>
                    <a:pt x="8915" y="0"/>
                    <a:pt x="205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8" name="Picture 57">
            <a:extLst>
              <a:ext uri="{FF2B5EF4-FFF2-40B4-BE49-F238E27FC236}">
                <a16:creationId xmlns:a16="http://schemas.microsoft.com/office/drawing/2014/main" id="{3434578C-EEAC-5347-A08E-70AFC21B0AA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flipH="1">
            <a:off x="-11725" y="-6981"/>
            <a:ext cx="3874535" cy="5194441"/>
          </a:xfrm>
          <a:custGeom>
            <a:avLst/>
            <a:gdLst>
              <a:gd name="connsiteX0" fmla="*/ 0 w 3846951"/>
              <a:gd name="connsiteY0" fmla="*/ 0 h 5157460"/>
              <a:gd name="connsiteX1" fmla="*/ 1970141 w 3846951"/>
              <a:gd name="connsiteY1" fmla="*/ 5144013 h 5157460"/>
              <a:gd name="connsiteX2" fmla="*/ 3846688 w 3846951"/>
              <a:gd name="connsiteY2" fmla="*/ 5157460 h 5157460"/>
              <a:gd name="connsiteX3" fmla="*/ 3839576 w 3846951"/>
              <a:gd name="connsiteY3" fmla="*/ 513 h 5157460"/>
              <a:gd name="connsiteX4" fmla="*/ 0 w 3846951"/>
              <a:gd name="connsiteY4" fmla="*/ 0 h 515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951" h="5157460">
                <a:moveTo>
                  <a:pt x="0" y="0"/>
                </a:moveTo>
                <a:lnTo>
                  <a:pt x="1970141" y="5144013"/>
                </a:lnTo>
                <a:lnTo>
                  <a:pt x="3846688" y="5157460"/>
                </a:lnTo>
                <a:cubicBezTo>
                  <a:pt x="3848800" y="3442960"/>
                  <a:pt x="3837464" y="1715013"/>
                  <a:pt x="3839576" y="513"/>
                </a:cubicBezTo>
                <a:lnTo>
                  <a:pt x="0" y="0"/>
                </a:lnTo>
                <a:close/>
              </a:path>
            </a:pathLst>
          </a:custGeom>
        </p:spPr>
      </p:pic>
      <p:sp>
        <p:nvSpPr>
          <p:cNvPr id="52" name="Slide Number Placeholder 51">
            <a:extLst>
              <a:ext uri="{FF2B5EF4-FFF2-40B4-BE49-F238E27FC236}">
                <a16:creationId xmlns:a16="http://schemas.microsoft.com/office/drawing/2014/main" id="{7777BEDB-94FA-A044-BB58-1C0CCA6D6051}"/>
              </a:ext>
            </a:extLst>
          </p:cNvPr>
          <p:cNvSpPr>
            <a:spLocks noGrp="1"/>
          </p:cNvSpPr>
          <p:nvPr>
            <p:ph type="sldNum" sz="quarter" idx="10"/>
          </p:nvPr>
        </p:nvSpPr>
        <p:spPr/>
        <p:txBody>
          <a:bodyPr/>
          <a:lstStyle/>
          <a:p>
            <a:fld id="{B860EA5E-C501-EE46-95BA-D6951046621D}" type="slidenum">
              <a:rPr lang="en-US" smtClean="0"/>
              <a:t>34</a:t>
            </a:fld>
            <a:endParaRPr lang="en-US" dirty="0"/>
          </a:p>
        </p:txBody>
      </p:sp>
    </p:spTree>
    <p:extLst>
      <p:ext uri="{BB962C8B-B14F-4D97-AF65-F5344CB8AC3E}">
        <p14:creationId xmlns:p14="http://schemas.microsoft.com/office/powerpoint/2010/main" val="18201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8BC1B9-55D7-406A-92D3-57FC0E21975C}"/>
              </a:ext>
            </a:extLst>
          </p:cNvPr>
          <p:cNvSpPr>
            <a:spLocks noGrp="1"/>
          </p:cNvSpPr>
          <p:nvPr>
            <p:ph type="sldNum" sz="quarter" idx="10"/>
          </p:nvPr>
        </p:nvSpPr>
        <p:spPr/>
        <p:txBody>
          <a:bodyPr/>
          <a:lstStyle/>
          <a:p>
            <a:fld id="{716BC1C3-C832-FA4C-9911-3E1C355083BA}" type="slidenum">
              <a:rPr lang="en-US" smtClean="0">
                <a:solidFill>
                  <a:schemeClr val="bg1"/>
                </a:solidFill>
              </a:rPr>
              <a:pPr/>
              <a:t>35</a:t>
            </a:fld>
            <a:endParaRPr lang="en-US" dirty="0">
              <a:solidFill>
                <a:schemeClr val="bg1"/>
              </a:solidFill>
            </a:endParaRPr>
          </a:p>
        </p:txBody>
      </p:sp>
      <p:sp>
        <p:nvSpPr>
          <p:cNvPr id="3" name="Title 2">
            <a:extLst>
              <a:ext uri="{FF2B5EF4-FFF2-40B4-BE49-F238E27FC236}">
                <a16:creationId xmlns:a16="http://schemas.microsoft.com/office/drawing/2014/main" id="{93819564-3773-4CCC-AF42-6D96B0C1E1B2}"/>
              </a:ext>
            </a:extLst>
          </p:cNvPr>
          <p:cNvSpPr>
            <a:spLocks noGrp="1"/>
          </p:cNvSpPr>
          <p:nvPr>
            <p:ph type="title"/>
          </p:nvPr>
        </p:nvSpPr>
        <p:spPr/>
        <p:txBody>
          <a:bodyPr/>
          <a:lstStyle/>
          <a:p>
            <a:r>
              <a:rPr lang="en-US" dirty="0"/>
              <a:t>Public Service student Loan Forgiveness </a:t>
            </a:r>
          </a:p>
        </p:txBody>
      </p:sp>
      <p:sp>
        <p:nvSpPr>
          <p:cNvPr id="4" name="Text Placeholder 3">
            <a:extLst>
              <a:ext uri="{FF2B5EF4-FFF2-40B4-BE49-F238E27FC236}">
                <a16:creationId xmlns:a16="http://schemas.microsoft.com/office/drawing/2014/main" id="{C3EE8904-7D7C-4B49-ABBF-585B0CBB119A}"/>
              </a:ext>
            </a:extLst>
          </p:cNvPr>
          <p:cNvSpPr>
            <a:spLocks noGrp="1"/>
          </p:cNvSpPr>
          <p:nvPr>
            <p:ph idx="4294967295"/>
          </p:nvPr>
        </p:nvSpPr>
        <p:spPr>
          <a:xfrm>
            <a:off x="359413" y="1298575"/>
            <a:ext cx="3216125" cy="3654425"/>
          </a:xfrm>
          <a:prstGeom prst="rect">
            <a:avLst/>
          </a:prstGeom>
        </p:spPr>
        <p:txBody>
          <a:bodyPr/>
          <a:lstStyle/>
          <a:p>
            <a:pPr marL="0" indent="0">
              <a:buClr>
                <a:schemeClr val="tx1"/>
              </a:buClr>
              <a:buSzPct val="85000"/>
              <a:buNone/>
            </a:pPr>
            <a:r>
              <a:rPr lang="en-US" sz="1200" b="1" dirty="0"/>
              <a:t>Who qualifies for the program?</a:t>
            </a:r>
          </a:p>
          <a:p>
            <a:pPr>
              <a:buClr>
                <a:schemeClr val="tx1"/>
              </a:buClr>
              <a:buSzPct val="85000"/>
            </a:pPr>
            <a:r>
              <a:rPr lang="en-US" sz="1200" dirty="0"/>
              <a:t>Federal, state, local, or tribal government employees</a:t>
            </a:r>
          </a:p>
          <a:p>
            <a:pPr>
              <a:buClr>
                <a:schemeClr val="tx1"/>
              </a:buClr>
              <a:buSzPct val="85000"/>
            </a:pPr>
            <a:r>
              <a:rPr lang="en-US" sz="1200" dirty="0"/>
              <a:t>Employees of not-for-profit organizations (hospitals, universities, charities)</a:t>
            </a:r>
          </a:p>
          <a:p>
            <a:pPr marL="0" indent="0">
              <a:buClr>
                <a:schemeClr val="tx1"/>
              </a:buClr>
              <a:buSzPct val="85000"/>
              <a:buNone/>
            </a:pPr>
            <a:endParaRPr lang="en-US" sz="1200" dirty="0"/>
          </a:p>
          <a:p>
            <a:pPr marL="0" indent="0">
              <a:buClr>
                <a:schemeClr val="tx1"/>
              </a:buClr>
              <a:buSzPct val="85000"/>
              <a:buNone/>
            </a:pPr>
            <a:r>
              <a:rPr lang="en-US" sz="1200" b="1" dirty="0"/>
              <a:t>Other qualifications</a:t>
            </a:r>
          </a:p>
          <a:p>
            <a:pPr>
              <a:buClr>
                <a:schemeClr val="tx1"/>
              </a:buClr>
              <a:buSzPct val="85000"/>
            </a:pPr>
            <a:r>
              <a:rPr lang="en-US" sz="1200" dirty="0"/>
              <a:t>Work full-time</a:t>
            </a:r>
          </a:p>
          <a:p>
            <a:pPr>
              <a:buClr>
                <a:schemeClr val="tx1"/>
              </a:buClr>
              <a:buSzPct val="85000"/>
            </a:pPr>
            <a:r>
              <a:rPr lang="en-US" sz="1200" dirty="0"/>
              <a:t>Have direct loans (or consolidate other federal student loans into a direct loan)</a:t>
            </a:r>
          </a:p>
          <a:p>
            <a:pPr>
              <a:buClr>
                <a:schemeClr val="tx1"/>
              </a:buClr>
              <a:buSzPct val="85000"/>
            </a:pPr>
            <a:r>
              <a:rPr lang="en-US" sz="1200" dirty="0"/>
              <a:t>Repay your loans under an income-driven repayment plan</a:t>
            </a:r>
          </a:p>
          <a:p>
            <a:pPr>
              <a:buClr>
                <a:schemeClr val="tx1"/>
              </a:buClr>
              <a:buSzPct val="85000"/>
            </a:pPr>
            <a:r>
              <a:rPr lang="en-US" sz="1200" dirty="0"/>
              <a:t>Make 120 qualifying payments. (All payments made after November 1, 2007 and includes the suspension period as if you were making payments)</a:t>
            </a:r>
          </a:p>
          <a:p>
            <a:pPr>
              <a:buClr>
                <a:schemeClr val="tx1"/>
              </a:buClr>
              <a:buSzPct val="85000"/>
            </a:pPr>
            <a:endParaRPr lang="en-US" sz="1200" dirty="0"/>
          </a:p>
        </p:txBody>
      </p:sp>
      <p:sp>
        <p:nvSpPr>
          <p:cNvPr id="5" name="Text Placeholder 3">
            <a:extLst>
              <a:ext uri="{FF2B5EF4-FFF2-40B4-BE49-F238E27FC236}">
                <a16:creationId xmlns:a16="http://schemas.microsoft.com/office/drawing/2014/main" id="{11261C7E-2269-834D-89B3-5D8A0A2A0326}"/>
              </a:ext>
            </a:extLst>
          </p:cNvPr>
          <p:cNvSpPr txBox="1">
            <a:spLocks/>
          </p:cNvSpPr>
          <p:nvPr/>
        </p:nvSpPr>
        <p:spPr>
          <a:xfrm>
            <a:off x="4485937" y="1298575"/>
            <a:ext cx="2689564" cy="33940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tx1"/>
              </a:buClr>
              <a:buSzPct val="85000"/>
              <a:buFont typeface="Arial" panose="020B0604020202020204" pitchFamily="34" charset="0"/>
              <a:buNone/>
            </a:pPr>
            <a:r>
              <a:rPr lang="en-US" sz="1200" b="1" dirty="0"/>
              <a:t>Process:</a:t>
            </a:r>
          </a:p>
          <a:p>
            <a:pPr>
              <a:buClr>
                <a:schemeClr val="tx1"/>
              </a:buClr>
              <a:buSzPct val="85000"/>
            </a:pPr>
            <a:r>
              <a:rPr lang="en-US" sz="1200" dirty="0"/>
              <a:t>Go to </a:t>
            </a:r>
            <a:r>
              <a:rPr lang="en-US" sz="1200" dirty="0">
                <a:solidFill>
                  <a:schemeClr val="accent2"/>
                </a:solidFill>
                <a:hlinkClick r:id="rId3">
                  <a:extLst>
                    <a:ext uri="{A12FA001-AC4F-418D-AE19-62706E023703}">
                      <ahyp:hlinkClr xmlns:ahyp="http://schemas.microsoft.com/office/drawing/2018/hyperlinkcolor" val="tx"/>
                    </a:ext>
                  </a:extLst>
                </a:hlinkClick>
              </a:rPr>
              <a:t>studentaid.gov</a:t>
            </a:r>
            <a:r>
              <a:rPr lang="en-US" sz="1200" dirty="0">
                <a:solidFill>
                  <a:schemeClr val="accent2"/>
                </a:solidFill>
              </a:rPr>
              <a:t> </a:t>
            </a:r>
            <a:r>
              <a:rPr lang="en-US" sz="1200" dirty="0"/>
              <a:t>and submit the PSLF form</a:t>
            </a:r>
          </a:p>
          <a:p>
            <a:pPr>
              <a:buClr>
                <a:schemeClr val="tx1"/>
              </a:buClr>
              <a:buSzPct val="85000"/>
            </a:pPr>
            <a:r>
              <a:rPr lang="en-US" sz="1200" dirty="0"/>
              <a:t>The form will help you determine if you are on course with payment forgiveness or if you already qualify for total loan forgiveness</a:t>
            </a:r>
          </a:p>
        </p:txBody>
      </p:sp>
    </p:spTree>
    <p:extLst>
      <p:ext uri="{BB962C8B-B14F-4D97-AF65-F5344CB8AC3E}">
        <p14:creationId xmlns:p14="http://schemas.microsoft.com/office/powerpoint/2010/main" val="3829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36</a:t>
            </a:fld>
            <a:endParaRPr lang="en-US" dirty="0"/>
          </a:p>
        </p:txBody>
      </p:sp>
      <p:sp>
        <p:nvSpPr>
          <p:cNvPr id="4" name="Title 3">
            <a:extLst>
              <a:ext uri="{FF2B5EF4-FFF2-40B4-BE49-F238E27FC236}">
                <a16:creationId xmlns:a16="http://schemas.microsoft.com/office/drawing/2014/main" id="{120957EC-F5DB-9D48-877B-C0327F550C52}"/>
              </a:ext>
            </a:extLst>
          </p:cNvPr>
          <p:cNvSpPr>
            <a:spLocks noGrp="1"/>
          </p:cNvSpPr>
          <p:nvPr>
            <p:ph type="title"/>
          </p:nvPr>
        </p:nvSpPr>
        <p:spPr/>
        <p:txBody>
          <a:bodyPr/>
          <a:lstStyle/>
          <a:p>
            <a:r>
              <a:rPr lang="en-US" dirty="0"/>
              <a:t>Next steps</a:t>
            </a:r>
          </a:p>
        </p:txBody>
      </p:sp>
      <p:sp>
        <p:nvSpPr>
          <p:cNvPr id="13" name="Shape 111">
            <a:extLst>
              <a:ext uri="{FF2B5EF4-FFF2-40B4-BE49-F238E27FC236}">
                <a16:creationId xmlns:a16="http://schemas.microsoft.com/office/drawing/2014/main" id="{03B2EFE7-12BF-514A-8A31-6A7BF4238CE2}"/>
              </a:ext>
            </a:extLst>
          </p:cNvPr>
          <p:cNvSpPr/>
          <p:nvPr/>
        </p:nvSpPr>
        <p:spPr>
          <a:xfrm>
            <a:off x="8697685" y="4730470"/>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2" name="TextBox 1">
            <a:extLst>
              <a:ext uri="{FF2B5EF4-FFF2-40B4-BE49-F238E27FC236}">
                <a16:creationId xmlns:a16="http://schemas.microsoft.com/office/drawing/2014/main" id="{44072305-878B-C145-BBA3-F2ABDB20AABD}"/>
              </a:ext>
            </a:extLst>
          </p:cNvPr>
          <p:cNvSpPr txBox="1"/>
          <p:nvPr/>
        </p:nvSpPr>
        <p:spPr>
          <a:xfrm>
            <a:off x="5386192" y="2525616"/>
            <a:ext cx="3300984" cy="2034743"/>
          </a:xfrm>
          <a:prstGeom prst="rect">
            <a:avLst/>
          </a:prstGeom>
          <a:noFill/>
        </p:spPr>
        <p:txBody>
          <a:bodyPr wrap="square" lIns="0" tIns="0" rIns="0" bIns="0" rtlCol="0">
            <a:noAutofit/>
          </a:bodyPr>
          <a:lstStyle/>
          <a:p>
            <a:pPr marL="139700" indent="-139700">
              <a:spcAft>
                <a:spcPts val="600"/>
              </a:spcAft>
              <a:buClr>
                <a:schemeClr val="tx1"/>
              </a:buClr>
              <a:buSzPct val="85000"/>
              <a:buFont typeface="Arial" panose="020B0604020202020204" pitchFamily="34" charset="0"/>
              <a:buChar char="•"/>
            </a:pPr>
            <a:r>
              <a:rPr lang="en-US" sz="1100" dirty="0">
                <a:cs typeface="Arial"/>
              </a:rPr>
              <a:t>Put a budget into place</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Create an emergency fund and add to it regularly</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Have a strategy to reduce debt</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Consider short- and long-term financial goals</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Automate savings where possible</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Check your credit score regularly</a:t>
            </a:r>
          </a:p>
          <a:p>
            <a:pPr marL="139700" indent="-139700">
              <a:spcAft>
                <a:spcPts val="600"/>
              </a:spcAft>
              <a:buClr>
                <a:schemeClr val="tx1"/>
              </a:buClr>
              <a:buSzPct val="85000"/>
              <a:buFont typeface="Arial" panose="020B0604020202020204" pitchFamily="34" charset="0"/>
              <a:buChar char="•"/>
            </a:pPr>
            <a:r>
              <a:rPr lang="en-US" sz="1100" dirty="0">
                <a:latin typeface="Arial"/>
                <a:cs typeface="Arial"/>
              </a:rPr>
              <a:t>Take advantage of your employer-sponsored retirement plan</a:t>
            </a:r>
          </a:p>
          <a:p>
            <a:pPr algn="just"/>
            <a:endParaRPr lang="en-US" sz="1100" b="1" dirty="0">
              <a:solidFill>
                <a:schemeClr val="accent1"/>
              </a:solidFill>
              <a:latin typeface="Arial"/>
              <a:cs typeface="Arial"/>
            </a:endParaRPr>
          </a:p>
          <a:p>
            <a:pPr algn="just"/>
            <a:endParaRPr lang="en-US" sz="1100" b="1" dirty="0">
              <a:solidFill>
                <a:schemeClr val="accent1"/>
              </a:solidFill>
              <a:latin typeface="Arial"/>
              <a:cs typeface="Arial"/>
            </a:endParaRPr>
          </a:p>
          <a:p>
            <a:pPr algn="just"/>
            <a:endParaRPr lang="en-US" sz="1100" b="1" dirty="0">
              <a:solidFill>
                <a:schemeClr val="accent1"/>
              </a:solidFill>
              <a:latin typeface="Arial"/>
              <a:cs typeface="Arial"/>
            </a:endParaRPr>
          </a:p>
        </p:txBody>
      </p:sp>
      <p:pic>
        <p:nvPicPr>
          <p:cNvPr id="11" name="Picture 10">
            <a:extLst>
              <a:ext uri="{FF2B5EF4-FFF2-40B4-BE49-F238E27FC236}">
                <a16:creationId xmlns:a16="http://schemas.microsoft.com/office/drawing/2014/main" id="{A7873757-9842-6E43-91D7-508A1193D33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053147"/>
            <a:ext cx="5386192" cy="3090353"/>
          </a:xfrm>
          <a:custGeom>
            <a:avLst/>
            <a:gdLst>
              <a:gd name="connsiteX0" fmla="*/ 6570092 w 6570092"/>
              <a:gd name="connsiteY0" fmla="*/ 0 h 3769621"/>
              <a:gd name="connsiteX1" fmla="*/ 5278711 w 6570092"/>
              <a:gd name="connsiteY1" fmla="*/ 3769621 h 3769621"/>
              <a:gd name="connsiteX2" fmla="*/ 0 w 6570092"/>
              <a:gd name="connsiteY2" fmla="*/ 3768492 h 3769621"/>
              <a:gd name="connsiteX3" fmla="*/ 0 w 6570092"/>
              <a:gd name="connsiteY3" fmla="*/ 1130 h 3769621"/>
              <a:gd name="connsiteX4" fmla="*/ 6570092 w 6570092"/>
              <a:gd name="connsiteY4" fmla="*/ 0 h 376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092" h="3769621">
                <a:moveTo>
                  <a:pt x="6570092" y="0"/>
                </a:moveTo>
                <a:lnTo>
                  <a:pt x="5278711" y="3769621"/>
                </a:lnTo>
                <a:lnTo>
                  <a:pt x="0" y="3768492"/>
                </a:lnTo>
                <a:lnTo>
                  <a:pt x="0" y="1130"/>
                </a:lnTo>
                <a:cubicBezTo>
                  <a:pt x="2190215" y="753"/>
                  <a:pt x="4379878" y="377"/>
                  <a:pt x="6570092" y="0"/>
                </a:cubicBezTo>
                <a:close/>
              </a:path>
            </a:pathLst>
          </a:custGeom>
        </p:spPr>
      </p:pic>
    </p:spTree>
    <p:extLst>
      <p:ext uri="{BB962C8B-B14F-4D97-AF65-F5344CB8AC3E}">
        <p14:creationId xmlns:p14="http://schemas.microsoft.com/office/powerpoint/2010/main" val="178153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0"/>
          </p:nvPr>
        </p:nvSpPr>
        <p:spPr/>
        <p:txBody>
          <a:bodyPr/>
          <a:lstStyle/>
          <a:p>
            <a:fld id="{716BC1C3-C832-FA4C-9911-3E1C355083BA}" type="slidenum">
              <a:rPr lang="en-US" smtClean="0"/>
              <a:pPr/>
              <a:t>37</a:t>
            </a:fld>
            <a:endParaRPr lang="en-US" dirty="0"/>
          </a:p>
        </p:txBody>
      </p:sp>
      <p:sp>
        <p:nvSpPr>
          <p:cNvPr id="2" name="Title 1">
            <a:extLst>
              <a:ext uri="{FF2B5EF4-FFF2-40B4-BE49-F238E27FC236}">
                <a16:creationId xmlns:a16="http://schemas.microsoft.com/office/drawing/2014/main" id="{D386D419-6246-0841-BC18-3049C058AEF4}"/>
              </a:ext>
            </a:extLst>
          </p:cNvPr>
          <p:cNvSpPr>
            <a:spLocks noGrp="1"/>
          </p:cNvSpPr>
          <p:nvPr>
            <p:ph type="title"/>
          </p:nvPr>
        </p:nvSpPr>
        <p:spPr>
          <a:xfrm>
            <a:off x="359413" y="1142137"/>
            <a:ext cx="7310117" cy="320913"/>
          </a:xfrm>
        </p:spPr>
        <p:txBody>
          <a:bodyPr/>
          <a:lstStyle/>
          <a:p>
            <a:r>
              <a:rPr lang="en-US" dirty="0"/>
              <a:t>Where to go:</a:t>
            </a:r>
          </a:p>
        </p:txBody>
      </p:sp>
      <p:cxnSp>
        <p:nvCxnSpPr>
          <p:cNvPr id="14" name="Straight Connector 13"/>
          <p:cNvCxnSpPr>
            <a:cxnSpLocks/>
          </p:cNvCxnSpPr>
          <p:nvPr/>
        </p:nvCxnSpPr>
        <p:spPr>
          <a:xfrm>
            <a:off x="4476176" y="1710081"/>
            <a:ext cx="0" cy="1678209"/>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32" name="Content Placeholder 23">
            <a:extLst>
              <a:ext uri="{FF2B5EF4-FFF2-40B4-BE49-F238E27FC236}">
                <a16:creationId xmlns:a16="http://schemas.microsoft.com/office/drawing/2014/main" id="{8D402B0D-310E-6842-9639-9D3666026130}"/>
              </a:ext>
            </a:extLst>
          </p:cNvPr>
          <p:cNvSpPr txBox="1">
            <a:spLocks/>
          </p:cNvSpPr>
          <p:nvPr/>
        </p:nvSpPr>
        <p:spPr>
          <a:xfrm>
            <a:off x="235864" y="1991201"/>
            <a:ext cx="4182340" cy="119041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buFont typeface="Arial"/>
              <a:buNone/>
            </a:pPr>
            <a:r>
              <a:rPr lang="en-US" sz="1100" dirty="0">
                <a:solidFill>
                  <a:schemeClr val="tx1"/>
                </a:solidFill>
              </a:rPr>
              <a:t>Log in: </a:t>
            </a:r>
            <a:r>
              <a:rPr lang="en-US" sz="1100" b="1" dirty="0">
                <a:solidFill>
                  <a:schemeClr val="tx1"/>
                </a:solidFill>
              </a:rPr>
              <a:t>[transamerica.com/portal/home]</a:t>
            </a:r>
          </a:p>
          <a:p>
            <a:pPr marL="133350" lvl="1" indent="0">
              <a:buFont typeface="Arial"/>
              <a:buNone/>
            </a:pPr>
            <a:endParaRPr lang="en-US" sz="1100" b="1" dirty="0">
              <a:solidFill>
                <a:schemeClr val="tx1"/>
              </a:solidFill>
            </a:endParaRPr>
          </a:p>
          <a:p>
            <a:pPr marL="541338" lvl="2" indent="-176213"/>
            <a:r>
              <a:rPr lang="en-US" sz="1100" dirty="0">
                <a:solidFill>
                  <a:schemeClr val="tx1"/>
                </a:solidFill>
              </a:rPr>
              <a:t>Find the</a:t>
            </a:r>
            <a:r>
              <a:rPr lang="en-US" sz="1100" b="1" dirty="0">
                <a:solidFill>
                  <a:schemeClr val="tx1"/>
                </a:solidFill>
              </a:rPr>
              <a:t> Financial Wellness Center </a:t>
            </a:r>
            <a:r>
              <a:rPr lang="en-US" sz="1100" dirty="0">
                <a:solidFill>
                  <a:schemeClr val="tx1"/>
                </a:solidFill>
              </a:rPr>
              <a:t>before logging in</a:t>
            </a:r>
            <a:endParaRPr lang="en-US" sz="1100" b="1" dirty="0">
              <a:solidFill>
                <a:schemeClr val="tx1"/>
              </a:solidFill>
            </a:endParaRPr>
          </a:p>
          <a:p>
            <a:pPr marL="133350" lvl="1" indent="0">
              <a:buFont typeface="Arial"/>
              <a:buNone/>
            </a:pPr>
            <a:endParaRPr lang="en-US" sz="1100" dirty="0">
              <a:solidFill>
                <a:schemeClr val="tx1"/>
              </a:solidFill>
            </a:endParaRPr>
          </a:p>
          <a:p>
            <a:pPr marL="133350" lvl="1" indent="0">
              <a:buFont typeface="Arial"/>
              <a:buNone/>
            </a:pPr>
            <a:r>
              <a:rPr lang="en-US" sz="1100" dirty="0">
                <a:solidFill>
                  <a:schemeClr val="tx1"/>
                </a:solidFill>
              </a:rPr>
              <a:t>For help accessing your account: </a:t>
            </a:r>
            <a:r>
              <a:rPr lang="en-US" sz="1100" b="1" dirty="0">
                <a:solidFill>
                  <a:schemeClr val="tx1"/>
                </a:solidFill>
              </a:rPr>
              <a:t>[800-755-5801]</a:t>
            </a:r>
          </a:p>
          <a:p>
            <a:pPr marL="133350" lvl="1" indent="0">
              <a:buFont typeface="Arial"/>
              <a:buNone/>
            </a:pPr>
            <a:endParaRPr lang="en-US" sz="1100" b="1" dirty="0">
              <a:solidFill>
                <a:schemeClr val="tx1"/>
              </a:solidFill>
            </a:endParaRPr>
          </a:p>
          <a:p>
            <a:pPr marL="133350" lvl="1" indent="0">
              <a:buFont typeface="Arial"/>
              <a:buNone/>
            </a:pPr>
            <a:endParaRPr lang="en-US" sz="1100" b="1" dirty="0">
              <a:solidFill>
                <a:schemeClr val="tx1"/>
              </a:solidFill>
            </a:endParaRPr>
          </a:p>
          <a:p>
            <a:pPr marL="133350" lvl="1" indent="0">
              <a:buFont typeface="Arial"/>
              <a:buNone/>
            </a:pPr>
            <a:endParaRPr lang="en-US" sz="1100" b="1" dirty="0">
              <a:solidFill>
                <a:schemeClr val="tx1"/>
              </a:solidFill>
            </a:endParaRPr>
          </a:p>
        </p:txBody>
      </p:sp>
      <p:sp>
        <p:nvSpPr>
          <p:cNvPr id="33" name="Content Placeholder 23">
            <a:extLst>
              <a:ext uri="{FF2B5EF4-FFF2-40B4-BE49-F238E27FC236}">
                <a16:creationId xmlns:a16="http://schemas.microsoft.com/office/drawing/2014/main" id="{87DD8097-9C94-CC4E-812D-2A4348FC9050}"/>
              </a:ext>
            </a:extLst>
          </p:cNvPr>
          <p:cNvSpPr txBox="1">
            <a:spLocks/>
          </p:cNvSpPr>
          <p:nvPr/>
        </p:nvSpPr>
        <p:spPr>
          <a:xfrm>
            <a:off x="4617721" y="1991200"/>
            <a:ext cx="4290416" cy="157871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buNone/>
            </a:pPr>
            <a:r>
              <a:rPr lang="en-US" sz="1100" dirty="0">
                <a:solidFill>
                  <a:schemeClr val="tx1"/>
                </a:solidFill>
              </a:rPr>
              <a:t>Financial Literacy and Education Commission: </a:t>
            </a:r>
            <a:r>
              <a:rPr lang="en-US" sz="1100" b="1" dirty="0">
                <a:solidFill>
                  <a:schemeClr val="tx1"/>
                </a:solidFill>
              </a:rPr>
              <a:t>MyMoney.gov </a:t>
            </a:r>
          </a:p>
          <a:p>
            <a:pPr marL="133350" lvl="1" indent="0">
              <a:buNone/>
            </a:pPr>
            <a:endParaRPr lang="en-US" sz="1100" b="1" dirty="0">
              <a:solidFill>
                <a:schemeClr val="tx1"/>
              </a:solidFill>
            </a:endParaRPr>
          </a:p>
          <a:p>
            <a:pPr marL="133350" lvl="1" indent="0">
              <a:buNone/>
            </a:pPr>
            <a:r>
              <a:rPr lang="en-US" sz="1100" dirty="0">
                <a:solidFill>
                  <a:schemeClr val="tx1"/>
                </a:solidFill>
              </a:rPr>
              <a:t>Security and Fraud Prevention </a:t>
            </a:r>
            <a:br>
              <a:rPr lang="en-US" sz="1100" dirty="0">
                <a:solidFill>
                  <a:schemeClr val="tx1"/>
                </a:solidFill>
              </a:rPr>
            </a:br>
            <a:r>
              <a:rPr lang="en-US" sz="1100" dirty="0">
                <a:solidFill>
                  <a:schemeClr val="tx1"/>
                </a:solidFill>
              </a:rPr>
              <a:t>Tips: </a:t>
            </a:r>
            <a:r>
              <a:rPr lang="en-US" sz="1100" b="1" dirty="0">
                <a:solidFill>
                  <a:schemeClr val="tx1"/>
                </a:solidFill>
              </a:rPr>
              <a:t>IdentityTheft.gov</a:t>
            </a:r>
          </a:p>
          <a:p>
            <a:pPr marL="133350" lvl="1" indent="0">
              <a:buNone/>
            </a:pPr>
            <a:endParaRPr lang="en-US" sz="1100" b="1" dirty="0">
              <a:solidFill>
                <a:schemeClr val="tx1"/>
              </a:solidFill>
            </a:endParaRPr>
          </a:p>
          <a:p>
            <a:pPr marL="133350" lvl="1" indent="0">
              <a:buNone/>
            </a:pPr>
            <a:r>
              <a:rPr lang="en-US" sz="1100" dirty="0">
                <a:solidFill>
                  <a:schemeClr val="tx1"/>
                </a:solidFill>
              </a:rPr>
              <a:t>Credit report: </a:t>
            </a:r>
            <a:r>
              <a:rPr lang="en-US" sz="1100" b="1" dirty="0">
                <a:solidFill>
                  <a:schemeClr val="tx1"/>
                </a:solidFill>
              </a:rPr>
              <a:t>AnnualCreditReport.com</a:t>
            </a:r>
          </a:p>
          <a:p>
            <a:pPr marL="133350" lvl="1" indent="0">
              <a:buNone/>
            </a:pPr>
            <a:endParaRPr lang="en-US" sz="1100" b="1" dirty="0">
              <a:solidFill>
                <a:schemeClr val="tx1"/>
              </a:solidFill>
            </a:endParaRPr>
          </a:p>
          <a:p>
            <a:pPr marL="133350" lvl="1" indent="0">
              <a:buNone/>
            </a:pPr>
            <a:r>
              <a:rPr lang="en-US" sz="1100" dirty="0">
                <a:solidFill>
                  <a:schemeClr val="tx1"/>
                </a:solidFill>
              </a:rPr>
              <a:t>National Foundation for Credit Counseling: </a:t>
            </a:r>
            <a:r>
              <a:rPr lang="en-US" sz="1100" b="1" dirty="0">
                <a:solidFill>
                  <a:schemeClr val="tx1"/>
                </a:solidFill>
              </a:rPr>
              <a:t>nfcc.org</a:t>
            </a:r>
            <a:r>
              <a:rPr lang="en-US" sz="1100" dirty="0">
                <a:solidFill>
                  <a:schemeClr val="tx1"/>
                </a:solidFill>
              </a:rPr>
              <a:t> </a:t>
            </a:r>
          </a:p>
          <a:p>
            <a:pPr marL="133350" lvl="1" indent="0">
              <a:buNone/>
            </a:pPr>
            <a:endParaRPr lang="en-US" sz="1100" b="1" dirty="0">
              <a:solidFill>
                <a:schemeClr val="tx1"/>
              </a:solidFill>
            </a:endParaRPr>
          </a:p>
        </p:txBody>
      </p:sp>
      <p:sp>
        <p:nvSpPr>
          <p:cNvPr id="84" name="TextBox 83">
            <a:extLst>
              <a:ext uri="{FF2B5EF4-FFF2-40B4-BE49-F238E27FC236}">
                <a16:creationId xmlns:a16="http://schemas.microsoft.com/office/drawing/2014/main" id="{4B741D66-E566-A24B-8B18-781B97F0134C}"/>
              </a:ext>
            </a:extLst>
          </p:cNvPr>
          <p:cNvSpPr txBox="1"/>
          <p:nvPr/>
        </p:nvSpPr>
        <p:spPr>
          <a:xfrm>
            <a:off x="449705" y="1710081"/>
            <a:ext cx="3642610" cy="377656"/>
          </a:xfrm>
          <a:prstGeom prst="rect">
            <a:avLst/>
          </a:prstGeom>
          <a:noFill/>
        </p:spPr>
        <p:txBody>
          <a:bodyPr wrap="square" lIns="0" tIns="0" rIns="0" bIns="0" rtlCol="0">
            <a:noAutofit/>
          </a:bodyPr>
          <a:lstStyle/>
          <a:p>
            <a:r>
              <a:rPr lang="en-US" sz="1200" b="1" dirty="0">
                <a:solidFill>
                  <a:schemeClr val="accent1"/>
                </a:solidFill>
                <a:latin typeface="Arial"/>
                <a:cs typeface="Arial"/>
              </a:rPr>
              <a:t>TRANSAMERICA RESOURCES</a:t>
            </a:r>
          </a:p>
        </p:txBody>
      </p:sp>
      <p:sp>
        <p:nvSpPr>
          <p:cNvPr id="85" name="TextBox 84">
            <a:extLst>
              <a:ext uri="{FF2B5EF4-FFF2-40B4-BE49-F238E27FC236}">
                <a16:creationId xmlns:a16="http://schemas.microsoft.com/office/drawing/2014/main" id="{36FDC598-CC72-0648-A853-C7F931A5EA7F}"/>
              </a:ext>
            </a:extLst>
          </p:cNvPr>
          <p:cNvSpPr txBox="1"/>
          <p:nvPr/>
        </p:nvSpPr>
        <p:spPr>
          <a:xfrm>
            <a:off x="4841869" y="1710081"/>
            <a:ext cx="3642610" cy="377656"/>
          </a:xfrm>
          <a:prstGeom prst="rect">
            <a:avLst/>
          </a:prstGeom>
          <a:noFill/>
        </p:spPr>
        <p:txBody>
          <a:bodyPr wrap="square" lIns="0" tIns="0" rIns="0" bIns="0" rtlCol="0">
            <a:noAutofit/>
          </a:bodyPr>
          <a:lstStyle/>
          <a:p>
            <a:r>
              <a:rPr lang="en-US" sz="1200" b="1" dirty="0">
                <a:solidFill>
                  <a:schemeClr val="accent1"/>
                </a:solidFill>
                <a:latin typeface="Arial"/>
                <a:cs typeface="Arial"/>
              </a:rPr>
              <a:t>ADDITIONAL RESOURCES</a:t>
            </a:r>
          </a:p>
        </p:txBody>
      </p:sp>
    </p:spTree>
    <p:extLst>
      <p:ext uri="{BB962C8B-B14F-4D97-AF65-F5344CB8AC3E}">
        <p14:creationId xmlns:p14="http://schemas.microsoft.com/office/powerpoint/2010/main" val="66317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702" y="4652647"/>
            <a:ext cx="7719318" cy="502181"/>
          </a:xfrm>
          <a:prstGeom prst="rect">
            <a:avLst/>
          </a:prstGeom>
          <a:noFill/>
        </p:spPr>
        <p:txBody>
          <a:bodyPr wrap="square" lIns="0" tIns="0" rIns="0" bIns="0" rtlCol="0">
            <a:noAutofit/>
          </a:bodyPr>
          <a:lstStyle/>
          <a:p>
            <a:pPr defTabSz="685783"/>
            <a:r>
              <a:rPr lang="en-US" sz="1000" dirty="0">
                <a:ea typeface="Calibri" panose="020F0502020204030204" pitchFamily="34" charset="0"/>
                <a:cs typeface="Arial" panose="020B0604020202020204" pitchFamily="34" charset="0"/>
              </a:rPr>
              <a:t>Registered representative of [firm name], [member FINRA/registered investment advisor], [address].</a:t>
            </a:r>
          </a:p>
          <a:p>
            <a:pPr defTabSz="685783"/>
            <a:r>
              <a:rPr lang="en-US" sz="1000" dirty="0"/>
              <a:t>Transamerica is not affiliated with [FA firm name] or [Client Name].</a:t>
            </a:r>
          </a:p>
          <a:p>
            <a:endParaRPr lang="en-US" sz="1000" dirty="0"/>
          </a:p>
        </p:txBody>
      </p:sp>
      <p:sp>
        <p:nvSpPr>
          <p:cNvPr id="8" name="Content Placeholder 23"/>
          <p:cNvSpPr>
            <a:spLocks noGrp="1"/>
          </p:cNvSpPr>
          <p:nvPr>
            <p:ph idx="1"/>
          </p:nvPr>
        </p:nvSpPr>
        <p:spPr>
          <a:xfrm>
            <a:off x="281584" y="1246679"/>
            <a:ext cx="4290416" cy="2087114"/>
          </a:xfrm>
        </p:spPr>
        <p:txBody>
          <a:bodyPr/>
          <a:lstStyle/>
          <a:p>
            <a:pPr marL="133350" lvl="1" indent="0">
              <a:buNone/>
            </a:pPr>
            <a:r>
              <a:rPr lang="en-US" sz="1800" dirty="0"/>
              <a:t>[FA NAME]</a:t>
            </a:r>
          </a:p>
          <a:p>
            <a:pPr marL="133350" lvl="1" indent="0">
              <a:buNone/>
            </a:pPr>
            <a:endParaRPr lang="en-US" sz="1800" dirty="0"/>
          </a:p>
          <a:p>
            <a:pPr marL="133350" lvl="1" indent="0">
              <a:buNone/>
            </a:pPr>
            <a:r>
              <a:rPr lang="en-US" sz="1800" dirty="0"/>
              <a:t>[FA email address]</a:t>
            </a:r>
          </a:p>
          <a:p>
            <a:pPr marL="133350" lvl="1" indent="0">
              <a:buNone/>
            </a:pPr>
            <a:endParaRPr lang="en-US" sz="1800" dirty="0"/>
          </a:p>
          <a:p>
            <a:pPr marL="133350" lvl="1" indent="0">
              <a:buNone/>
            </a:pPr>
            <a:r>
              <a:rPr lang="en-US" sz="1800" dirty="0"/>
              <a:t>[FA phone number]  </a:t>
            </a:r>
          </a:p>
          <a:p>
            <a:pPr marL="133350" lvl="1" indent="0">
              <a:buNone/>
            </a:pPr>
            <a:endParaRPr lang="en-US" sz="1800" dirty="0"/>
          </a:p>
          <a:p>
            <a:pPr marL="133350" lvl="1" indent="0">
              <a:buNone/>
            </a:pPr>
            <a:endParaRPr lang="en-US" sz="1800" dirty="0"/>
          </a:p>
        </p:txBody>
      </p:sp>
      <p:grpSp>
        <p:nvGrpSpPr>
          <p:cNvPr id="4" name="Group 3">
            <a:extLst>
              <a:ext uri="{FF2B5EF4-FFF2-40B4-BE49-F238E27FC236}">
                <a16:creationId xmlns:a16="http://schemas.microsoft.com/office/drawing/2014/main" id="{42F4FDCA-7EEA-4D45-AE8C-7697D5793797}"/>
              </a:ext>
            </a:extLst>
          </p:cNvPr>
          <p:cNvGrpSpPr/>
          <p:nvPr/>
        </p:nvGrpSpPr>
        <p:grpSpPr>
          <a:xfrm>
            <a:off x="0" y="356616"/>
            <a:ext cx="2302728" cy="429768"/>
            <a:chOff x="0" y="356616"/>
            <a:chExt cx="2302728" cy="429768"/>
          </a:xfrm>
        </p:grpSpPr>
        <p:sp>
          <p:nvSpPr>
            <p:cNvPr id="23" name="Freeform 22">
              <a:extLst>
                <a:ext uri="{FF2B5EF4-FFF2-40B4-BE49-F238E27FC236}">
                  <a16:creationId xmlns:a16="http://schemas.microsoft.com/office/drawing/2014/main" id="{39951EAF-05CD-AC4B-AC07-7CD1368E0A53}"/>
                </a:ext>
              </a:extLst>
            </p:cNvPr>
            <p:cNvSpPr/>
            <p:nvPr/>
          </p:nvSpPr>
          <p:spPr>
            <a:xfrm>
              <a:off x="0" y="356616"/>
              <a:ext cx="2302728" cy="429768"/>
            </a:xfrm>
            <a:custGeom>
              <a:avLst/>
              <a:gdLst/>
              <a:ahLst/>
              <a:cxnLst/>
              <a:rect l="l" t="t" r="r" b="b"/>
              <a:pathLst>
                <a:path w="2302728" h="429768">
                  <a:moveTo>
                    <a:pt x="0" y="0"/>
                  </a:moveTo>
                  <a:lnTo>
                    <a:pt x="2302728" y="0"/>
                  </a:lnTo>
                  <a:lnTo>
                    <a:pt x="2302728" y="429768"/>
                  </a:lnTo>
                  <a:lnTo>
                    <a:pt x="0" y="429768"/>
                  </a:lnTo>
                  <a:lnTo>
                    <a:pt x="0" y="0"/>
                  </a:lnTo>
                  <a:close/>
                  <a:moveTo>
                    <a:pt x="539123" y="54735"/>
                  </a:moveTo>
                  <a:cubicBezTo>
                    <a:pt x="498841" y="54735"/>
                    <a:pt x="478699" y="75174"/>
                    <a:pt x="478699" y="116052"/>
                  </a:cubicBezTo>
                  <a:lnTo>
                    <a:pt x="478699" y="294646"/>
                  </a:lnTo>
                  <a:cubicBezTo>
                    <a:pt x="478699" y="335623"/>
                    <a:pt x="498841" y="356112"/>
                    <a:pt x="539123" y="356112"/>
                  </a:cubicBezTo>
                  <a:cubicBezTo>
                    <a:pt x="579505" y="356012"/>
                    <a:pt x="599696" y="335524"/>
                    <a:pt x="599696" y="294646"/>
                  </a:cubicBezTo>
                  <a:lnTo>
                    <a:pt x="599696" y="255355"/>
                  </a:lnTo>
                  <a:lnTo>
                    <a:pt x="557578" y="255355"/>
                  </a:lnTo>
                  <a:lnTo>
                    <a:pt x="557578" y="294646"/>
                  </a:lnTo>
                  <a:cubicBezTo>
                    <a:pt x="557578" y="307842"/>
                    <a:pt x="551426" y="314440"/>
                    <a:pt x="539123" y="314440"/>
                  </a:cubicBezTo>
                  <a:cubicBezTo>
                    <a:pt x="526919" y="314440"/>
                    <a:pt x="520817" y="307842"/>
                    <a:pt x="520818" y="294646"/>
                  </a:cubicBezTo>
                  <a:lnTo>
                    <a:pt x="520818" y="116052"/>
                  </a:lnTo>
                  <a:cubicBezTo>
                    <a:pt x="520817" y="102856"/>
                    <a:pt x="526870" y="96258"/>
                    <a:pt x="538975" y="96258"/>
                  </a:cubicBezTo>
                  <a:lnTo>
                    <a:pt x="539272" y="96258"/>
                  </a:lnTo>
                  <a:cubicBezTo>
                    <a:pt x="551476" y="96357"/>
                    <a:pt x="557578" y="102955"/>
                    <a:pt x="557578" y="116052"/>
                  </a:cubicBezTo>
                  <a:lnTo>
                    <a:pt x="557578" y="155342"/>
                  </a:lnTo>
                  <a:lnTo>
                    <a:pt x="599696" y="155342"/>
                  </a:lnTo>
                  <a:lnTo>
                    <a:pt x="599696" y="116052"/>
                  </a:lnTo>
                  <a:cubicBezTo>
                    <a:pt x="599696" y="75174"/>
                    <a:pt x="579505" y="54735"/>
                    <a:pt x="539123" y="54735"/>
                  </a:cubicBezTo>
                  <a:close/>
                  <a:moveTo>
                    <a:pt x="691523" y="54735"/>
                  </a:moveTo>
                  <a:cubicBezTo>
                    <a:pt x="651241" y="54735"/>
                    <a:pt x="631099" y="75174"/>
                    <a:pt x="631099" y="116052"/>
                  </a:cubicBezTo>
                  <a:lnTo>
                    <a:pt x="631099" y="294646"/>
                  </a:lnTo>
                  <a:cubicBezTo>
                    <a:pt x="631099" y="335623"/>
                    <a:pt x="651241" y="356112"/>
                    <a:pt x="691523" y="356112"/>
                  </a:cubicBezTo>
                  <a:cubicBezTo>
                    <a:pt x="731905" y="356012"/>
                    <a:pt x="752096" y="335524"/>
                    <a:pt x="752096" y="294646"/>
                  </a:cubicBezTo>
                  <a:lnTo>
                    <a:pt x="752096" y="116052"/>
                  </a:lnTo>
                  <a:cubicBezTo>
                    <a:pt x="752096" y="75174"/>
                    <a:pt x="731905" y="54735"/>
                    <a:pt x="691523" y="54735"/>
                  </a:cubicBezTo>
                  <a:close/>
                  <a:moveTo>
                    <a:pt x="1282073" y="54735"/>
                  </a:moveTo>
                  <a:cubicBezTo>
                    <a:pt x="1241791" y="54735"/>
                    <a:pt x="1221649" y="75174"/>
                    <a:pt x="1221649" y="116052"/>
                  </a:cubicBezTo>
                  <a:lnTo>
                    <a:pt x="1221649" y="294646"/>
                  </a:lnTo>
                  <a:cubicBezTo>
                    <a:pt x="1221649" y="335623"/>
                    <a:pt x="1241791" y="356112"/>
                    <a:pt x="1282073" y="356112"/>
                  </a:cubicBezTo>
                  <a:cubicBezTo>
                    <a:pt x="1322455" y="356012"/>
                    <a:pt x="1342646" y="335524"/>
                    <a:pt x="1342646" y="294646"/>
                  </a:cubicBezTo>
                  <a:lnTo>
                    <a:pt x="1342646" y="255355"/>
                  </a:lnTo>
                  <a:lnTo>
                    <a:pt x="1300528" y="255355"/>
                  </a:lnTo>
                  <a:lnTo>
                    <a:pt x="1300528" y="294646"/>
                  </a:lnTo>
                  <a:cubicBezTo>
                    <a:pt x="1300528" y="307842"/>
                    <a:pt x="1294377" y="314440"/>
                    <a:pt x="1282073" y="314440"/>
                  </a:cubicBezTo>
                  <a:cubicBezTo>
                    <a:pt x="1269869" y="314440"/>
                    <a:pt x="1263768" y="307842"/>
                    <a:pt x="1263768" y="294646"/>
                  </a:cubicBezTo>
                  <a:lnTo>
                    <a:pt x="1263768" y="116052"/>
                  </a:lnTo>
                  <a:cubicBezTo>
                    <a:pt x="1263768" y="102856"/>
                    <a:pt x="1269820" y="96258"/>
                    <a:pt x="1281925" y="96258"/>
                  </a:cubicBezTo>
                  <a:lnTo>
                    <a:pt x="1282222" y="96258"/>
                  </a:lnTo>
                  <a:cubicBezTo>
                    <a:pt x="1294426" y="96357"/>
                    <a:pt x="1300528" y="102955"/>
                    <a:pt x="1300528" y="116052"/>
                  </a:cubicBezTo>
                  <a:lnTo>
                    <a:pt x="1300528" y="155342"/>
                  </a:lnTo>
                  <a:lnTo>
                    <a:pt x="1342646" y="155342"/>
                  </a:lnTo>
                  <a:lnTo>
                    <a:pt x="1342646" y="116052"/>
                  </a:lnTo>
                  <a:cubicBezTo>
                    <a:pt x="1342646" y="75174"/>
                    <a:pt x="1322455" y="54735"/>
                    <a:pt x="1282073" y="54735"/>
                  </a:cubicBezTo>
                  <a:close/>
                  <a:moveTo>
                    <a:pt x="2034548" y="54735"/>
                  </a:moveTo>
                  <a:cubicBezTo>
                    <a:pt x="1994266" y="54735"/>
                    <a:pt x="1974124" y="75174"/>
                    <a:pt x="1974124" y="116052"/>
                  </a:cubicBezTo>
                  <a:lnTo>
                    <a:pt x="1974124" y="294646"/>
                  </a:lnTo>
                  <a:cubicBezTo>
                    <a:pt x="1974124" y="335623"/>
                    <a:pt x="1994266" y="356112"/>
                    <a:pt x="2034548" y="356112"/>
                  </a:cubicBezTo>
                  <a:cubicBezTo>
                    <a:pt x="2074930" y="356012"/>
                    <a:pt x="2095121" y="335524"/>
                    <a:pt x="2095121" y="294646"/>
                  </a:cubicBezTo>
                  <a:lnTo>
                    <a:pt x="2095121" y="116052"/>
                  </a:lnTo>
                  <a:cubicBezTo>
                    <a:pt x="2095121" y="75174"/>
                    <a:pt x="2074930" y="54735"/>
                    <a:pt x="2034548" y="54735"/>
                  </a:cubicBezTo>
                  <a:close/>
                  <a:moveTo>
                    <a:pt x="1365119" y="59348"/>
                  </a:moveTo>
                  <a:lnTo>
                    <a:pt x="1365119" y="100871"/>
                  </a:lnTo>
                  <a:lnTo>
                    <a:pt x="1404559" y="100871"/>
                  </a:lnTo>
                  <a:lnTo>
                    <a:pt x="1404559" y="351349"/>
                  </a:lnTo>
                  <a:lnTo>
                    <a:pt x="1446677" y="351349"/>
                  </a:lnTo>
                  <a:lnTo>
                    <a:pt x="1446677" y="100871"/>
                  </a:lnTo>
                  <a:lnTo>
                    <a:pt x="1486117" y="100871"/>
                  </a:lnTo>
                  <a:lnTo>
                    <a:pt x="1486117" y="59348"/>
                  </a:lnTo>
                  <a:lnTo>
                    <a:pt x="1365119" y="59348"/>
                  </a:lnTo>
                  <a:close/>
                  <a:moveTo>
                    <a:pt x="1596845" y="59348"/>
                  </a:moveTo>
                  <a:lnTo>
                    <a:pt x="1596845" y="351349"/>
                  </a:lnTo>
                  <a:lnTo>
                    <a:pt x="1638963" y="351349"/>
                  </a:lnTo>
                  <a:lnTo>
                    <a:pt x="1638963" y="59348"/>
                  </a:lnTo>
                  <a:lnTo>
                    <a:pt x="1596845" y="59348"/>
                  </a:lnTo>
                  <a:close/>
                  <a:moveTo>
                    <a:pt x="1681826" y="59348"/>
                  </a:moveTo>
                  <a:lnTo>
                    <a:pt x="1681826" y="351349"/>
                  </a:lnTo>
                  <a:lnTo>
                    <a:pt x="1722307" y="351349"/>
                  </a:lnTo>
                  <a:lnTo>
                    <a:pt x="1722307" y="187340"/>
                  </a:lnTo>
                  <a:lnTo>
                    <a:pt x="1760705" y="351349"/>
                  </a:lnTo>
                  <a:lnTo>
                    <a:pt x="1802823" y="351349"/>
                  </a:lnTo>
                  <a:lnTo>
                    <a:pt x="1802823" y="59348"/>
                  </a:lnTo>
                  <a:lnTo>
                    <a:pt x="1763830" y="59348"/>
                  </a:lnTo>
                  <a:lnTo>
                    <a:pt x="1763830" y="228715"/>
                  </a:lnTo>
                  <a:lnTo>
                    <a:pt x="1723944" y="59348"/>
                  </a:lnTo>
                  <a:lnTo>
                    <a:pt x="1681826" y="59348"/>
                  </a:lnTo>
                  <a:close/>
                  <a:moveTo>
                    <a:pt x="1843751" y="59348"/>
                  </a:moveTo>
                  <a:lnTo>
                    <a:pt x="1843751" y="351349"/>
                  </a:lnTo>
                  <a:lnTo>
                    <a:pt x="1885869" y="351349"/>
                  </a:lnTo>
                  <a:lnTo>
                    <a:pt x="1885869" y="226185"/>
                  </a:lnTo>
                  <a:lnTo>
                    <a:pt x="1943614" y="226185"/>
                  </a:lnTo>
                  <a:lnTo>
                    <a:pt x="1943614" y="184513"/>
                  </a:lnTo>
                  <a:lnTo>
                    <a:pt x="1885869" y="184513"/>
                  </a:lnTo>
                  <a:lnTo>
                    <a:pt x="1885869" y="100871"/>
                  </a:lnTo>
                  <a:lnTo>
                    <a:pt x="1952991" y="100871"/>
                  </a:lnTo>
                  <a:lnTo>
                    <a:pt x="1952991" y="59348"/>
                  </a:lnTo>
                  <a:lnTo>
                    <a:pt x="1843751" y="59348"/>
                  </a:lnTo>
                  <a:close/>
                  <a:moveTo>
                    <a:pt x="786476" y="59348"/>
                  </a:moveTo>
                  <a:lnTo>
                    <a:pt x="786476" y="351349"/>
                  </a:lnTo>
                  <a:lnTo>
                    <a:pt x="826957" y="351349"/>
                  </a:lnTo>
                  <a:lnTo>
                    <a:pt x="826957" y="187340"/>
                  </a:lnTo>
                  <a:lnTo>
                    <a:pt x="865355" y="351349"/>
                  </a:lnTo>
                  <a:lnTo>
                    <a:pt x="907473" y="351349"/>
                  </a:lnTo>
                  <a:lnTo>
                    <a:pt x="907473" y="59348"/>
                  </a:lnTo>
                  <a:lnTo>
                    <a:pt x="868480" y="59348"/>
                  </a:lnTo>
                  <a:lnTo>
                    <a:pt x="868480" y="228715"/>
                  </a:lnTo>
                  <a:lnTo>
                    <a:pt x="828594" y="59348"/>
                  </a:lnTo>
                  <a:lnTo>
                    <a:pt x="786476" y="59348"/>
                  </a:lnTo>
                  <a:close/>
                  <a:moveTo>
                    <a:pt x="936494" y="59348"/>
                  </a:moveTo>
                  <a:lnTo>
                    <a:pt x="936494" y="100871"/>
                  </a:lnTo>
                  <a:lnTo>
                    <a:pt x="975934" y="100871"/>
                  </a:lnTo>
                  <a:lnTo>
                    <a:pt x="975934" y="351349"/>
                  </a:lnTo>
                  <a:lnTo>
                    <a:pt x="1018052" y="351349"/>
                  </a:lnTo>
                  <a:lnTo>
                    <a:pt x="1018052" y="100871"/>
                  </a:lnTo>
                  <a:lnTo>
                    <a:pt x="1057492" y="100871"/>
                  </a:lnTo>
                  <a:lnTo>
                    <a:pt x="1057492" y="59348"/>
                  </a:lnTo>
                  <a:lnTo>
                    <a:pt x="936494" y="59348"/>
                  </a:lnTo>
                  <a:close/>
                  <a:moveTo>
                    <a:pt x="1102289" y="59348"/>
                  </a:moveTo>
                  <a:lnTo>
                    <a:pt x="1072523" y="248211"/>
                  </a:lnTo>
                  <a:lnTo>
                    <a:pt x="1058831" y="351349"/>
                  </a:lnTo>
                  <a:lnTo>
                    <a:pt x="1101247" y="351349"/>
                  </a:lnTo>
                  <a:lnTo>
                    <a:pt x="1109582" y="289437"/>
                  </a:lnTo>
                  <a:lnTo>
                    <a:pt x="1152593" y="289437"/>
                  </a:lnTo>
                  <a:lnTo>
                    <a:pt x="1160778" y="351349"/>
                  </a:lnTo>
                  <a:lnTo>
                    <a:pt x="1203343" y="351349"/>
                  </a:lnTo>
                  <a:lnTo>
                    <a:pt x="1189651" y="247765"/>
                  </a:lnTo>
                  <a:lnTo>
                    <a:pt x="1160034" y="59348"/>
                  </a:lnTo>
                  <a:lnTo>
                    <a:pt x="1102289" y="59348"/>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2" name="Freeform 21">
              <a:extLst>
                <a:ext uri="{FF2B5EF4-FFF2-40B4-BE49-F238E27FC236}">
                  <a16:creationId xmlns:a16="http://schemas.microsoft.com/office/drawing/2014/main" id="{D19AA120-997D-B448-911C-737704772B47}"/>
                </a:ext>
              </a:extLst>
            </p:cNvPr>
            <p:cNvSpPr/>
            <p:nvPr/>
          </p:nvSpPr>
          <p:spPr>
            <a:xfrm>
              <a:off x="673218" y="452874"/>
              <a:ext cx="36760" cy="218182"/>
            </a:xfrm>
            <a:custGeom>
              <a:avLst/>
              <a:gdLst/>
              <a:ahLst/>
              <a:cxnLst/>
              <a:rect l="l" t="t" r="r" b="b"/>
              <a:pathLst>
                <a:path w="36760" h="218182">
                  <a:moveTo>
                    <a:pt x="18157" y="0"/>
                  </a:moveTo>
                  <a:lnTo>
                    <a:pt x="18454" y="0"/>
                  </a:lnTo>
                  <a:cubicBezTo>
                    <a:pt x="30658" y="99"/>
                    <a:pt x="36760" y="6697"/>
                    <a:pt x="36760" y="19794"/>
                  </a:cubicBezTo>
                  <a:lnTo>
                    <a:pt x="36760" y="198388"/>
                  </a:lnTo>
                  <a:cubicBezTo>
                    <a:pt x="36760" y="211584"/>
                    <a:pt x="30609" y="218182"/>
                    <a:pt x="18305" y="218182"/>
                  </a:cubicBezTo>
                  <a:cubicBezTo>
                    <a:pt x="6101" y="218182"/>
                    <a:pt x="0" y="211584"/>
                    <a:pt x="0" y="198388"/>
                  </a:cubicBezTo>
                  <a:lnTo>
                    <a:pt x="0" y="19794"/>
                  </a:lnTo>
                  <a:cubicBezTo>
                    <a:pt x="0" y="6598"/>
                    <a:pt x="6052" y="0"/>
                    <a:pt x="18157"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1" name="Freeform 20">
              <a:extLst>
                <a:ext uri="{FF2B5EF4-FFF2-40B4-BE49-F238E27FC236}">
                  <a16:creationId xmlns:a16="http://schemas.microsoft.com/office/drawing/2014/main" id="{9F749239-18CD-5144-AEFF-5407B34B4481}"/>
                </a:ext>
              </a:extLst>
            </p:cNvPr>
            <p:cNvSpPr/>
            <p:nvPr/>
          </p:nvSpPr>
          <p:spPr>
            <a:xfrm>
              <a:off x="2016243" y="452874"/>
              <a:ext cx="36760" cy="218182"/>
            </a:xfrm>
            <a:custGeom>
              <a:avLst/>
              <a:gdLst/>
              <a:ahLst/>
              <a:cxnLst/>
              <a:rect l="l" t="t" r="r" b="b"/>
              <a:pathLst>
                <a:path w="36760" h="218182">
                  <a:moveTo>
                    <a:pt x="18157" y="0"/>
                  </a:moveTo>
                  <a:lnTo>
                    <a:pt x="18454" y="0"/>
                  </a:lnTo>
                  <a:cubicBezTo>
                    <a:pt x="30658" y="99"/>
                    <a:pt x="36760" y="6697"/>
                    <a:pt x="36760" y="19794"/>
                  </a:cubicBezTo>
                  <a:lnTo>
                    <a:pt x="36760" y="198388"/>
                  </a:lnTo>
                  <a:cubicBezTo>
                    <a:pt x="36760" y="211584"/>
                    <a:pt x="30608" y="218182"/>
                    <a:pt x="18305" y="218182"/>
                  </a:cubicBezTo>
                  <a:cubicBezTo>
                    <a:pt x="6101" y="218182"/>
                    <a:pt x="0" y="211584"/>
                    <a:pt x="0" y="198388"/>
                  </a:cubicBezTo>
                  <a:lnTo>
                    <a:pt x="0" y="19794"/>
                  </a:lnTo>
                  <a:cubicBezTo>
                    <a:pt x="0" y="6598"/>
                    <a:pt x="6052" y="0"/>
                    <a:pt x="18157"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 name="Freeform 19">
              <a:extLst>
                <a:ext uri="{FF2B5EF4-FFF2-40B4-BE49-F238E27FC236}">
                  <a16:creationId xmlns:a16="http://schemas.microsoft.com/office/drawing/2014/main" id="{358D5913-D050-8D42-99E7-A87086048CF1}"/>
                </a:ext>
              </a:extLst>
            </p:cNvPr>
            <p:cNvSpPr/>
            <p:nvPr/>
          </p:nvSpPr>
          <p:spPr>
            <a:xfrm>
              <a:off x="1114940" y="482937"/>
              <a:ext cx="32147" cy="121444"/>
            </a:xfrm>
            <a:custGeom>
              <a:avLst/>
              <a:gdLst/>
              <a:ahLst/>
              <a:cxnLst/>
              <a:rect l="l" t="t" r="r" b="b"/>
              <a:pathLst>
                <a:path w="32147" h="121444">
                  <a:moveTo>
                    <a:pt x="16074" y="0"/>
                  </a:moveTo>
                  <a:lnTo>
                    <a:pt x="32147" y="121444"/>
                  </a:lnTo>
                  <a:lnTo>
                    <a:pt x="0" y="121444"/>
                  </a:lnTo>
                  <a:lnTo>
                    <a:pt x="16074"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5" name="Slide Number Placeholder 1"/>
          <p:cNvSpPr>
            <a:spLocks noGrp="1"/>
          </p:cNvSpPr>
          <p:nvPr>
            <p:ph type="sldNum" sz="quarter" idx="12"/>
          </p:nvPr>
        </p:nvSpPr>
        <p:spPr/>
        <p:txBody>
          <a:bodyPr/>
          <a:lstStyle/>
          <a:p>
            <a:fld id="{716BC1C3-C832-FA4C-9911-3E1C355083BA}" type="slidenum">
              <a:rPr lang="en-US" smtClean="0">
                <a:solidFill>
                  <a:schemeClr val="tx1"/>
                </a:solidFill>
              </a:rPr>
              <a:pPr/>
              <a:t>38</a:t>
            </a:fld>
            <a:endParaRPr lang="en-US" dirty="0">
              <a:solidFill>
                <a:schemeClr val="tx1"/>
              </a:solidFill>
            </a:endParaRPr>
          </a:p>
        </p:txBody>
      </p:sp>
      <p:sp>
        <p:nvSpPr>
          <p:cNvPr id="37" name="Shape 111">
            <a:extLst>
              <a:ext uri="{FF2B5EF4-FFF2-40B4-BE49-F238E27FC236}">
                <a16:creationId xmlns:a16="http://schemas.microsoft.com/office/drawing/2014/main" id="{13E58CB7-D8BD-F745-A13D-F98304F7E38D}"/>
              </a:ext>
            </a:extLst>
          </p:cNvPr>
          <p:cNvSpPr/>
          <p:nvPr/>
        </p:nvSpPr>
        <p:spPr>
          <a:xfrm>
            <a:off x="8693240"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3" name="Rectangle 12">
            <a:extLst>
              <a:ext uri="{FF2B5EF4-FFF2-40B4-BE49-F238E27FC236}">
                <a16:creationId xmlns:a16="http://schemas.microsoft.com/office/drawing/2014/main" id="{EFF4C73C-A5FA-4923-8826-23DBA1E673FC}"/>
              </a:ext>
            </a:extLst>
          </p:cNvPr>
          <p:cNvSpPr/>
          <p:nvPr/>
        </p:nvSpPr>
        <p:spPr>
          <a:xfrm>
            <a:off x="4329399" y="1246679"/>
            <a:ext cx="4096461" cy="923330"/>
          </a:xfrm>
          <a:prstGeom prst="rect">
            <a:avLst/>
          </a:prstGeom>
        </p:spPr>
        <p:txBody>
          <a:bodyPr wrap="square">
            <a:spAutoFit/>
          </a:bodyPr>
          <a:lstStyle/>
          <a:p>
            <a:pPr marL="133350" lvl="1" indent="0">
              <a:buNone/>
            </a:pPr>
            <a:r>
              <a:rPr lang="en-US" b="1" dirty="0">
                <a:solidFill>
                  <a:schemeClr val="accent1"/>
                </a:solidFill>
              </a:rPr>
              <a:t>ACCESS YOUR ACCOUNT</a:t>
            </a:r>
          </a:p>
          <a:p>
            <a:pPr marL="133350" lvl="1" indent="0">
              <a:buNone/>
            </a:pPr>
            <a:endParaRPr lang="en-US" dirty="0"/>
          </a:p>
          <a:p>
            <a:pPr marL="133350" lvl="1" indent="0">
              <a:buNone/>
            </a:pPr>
            <a:r>
              <a:rPr lang="en-US" b="1" dirty="0"/>
              <a:t>[Transamerica.com/portal/home]</a:t>
            </a:r>
          </a:p>
        </p:txBody>
      </p:sp>
    </p:spTree>
    <p:extLst>
      <p:ext uri="{BB962C8B-B14F-4D97-AF65-F5344CB8AC3E}">
        <p14:creationId xmlns:p14="http://schemas.microsoft.com/office/powerpoint/2010/main" val="348839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CC32-5533-4448-A8B4-639A8422AF84}"/>
              </a:ext>
            </a:extLst>
          </p:cNvPr>
          <p:cNvSpPr>
            <a:spLocks noGrp="1"/>
          </p:cNvSpPr>
          <p:nvPr>
            <p:ph type="title"/>
          </p:nvPr>
        </p:nvSpPr>
        <p:spPr/>
        <p:txBody>
          <a:bodyPr/>
          <a:lstStyle/>
          <a:p>
            <a:r>
              <a:rPr lang="en-US" dirty="0"/>
              <a:t>disclosures</a:t>
            </a:r>
          </a:p>
        </p:txBody>
      </p:sp>
      <p:sp>
        <p:nvSpPr>
          <p:cNvPr id="3" name="Text Placeholder 2">
            <a:extLst>
              <a:ext uri="{FF2B5EF4-FFF2-40B4-BE49-F238E27FC236}">
                <a16:creationId xmlns:a16="http://schemas.microsoft.com/office/drawing/2014/main" id="{FE700F6B-85B7-1549-9721-738A3923DF95}"/>
              </a:ext>
            </a:extLst>
          </p:cNvPr>
          <p:cNvSpPr>
            <a:spLocks noGrp="1"/>
          </p:cNvSpPr>
          <p:nvPr>
            <p:ph type="body" sz="quarter" idx="15"/>
          </p:nvPr>
        </p:nvSpPr>
        <p:spPr>
          <a:xfrm>
            <a:off x="368335" y="1804945"/>
            <a:ext cx="8402378" cy="2703555"/>
          </a:xfrm>
        </p:spPr>
        <p:txBody>
          <a:bodyPr/>
          <a:lstStyle/>
          <a:p>
            <a:r>
              <a:rPr lang="en-US" b="1" dirty="0">
                <a:solidFill>
                  <a:srgbClr val="212529"/>
                </a:solidFill>
              </a:rPr>
              <a:t>Important: The projections or other information generated by the advice engine (which produces </a:t>
            </a:r>
            <a:r>
              <a:rPr lang="en-US" b="1" i="1" dirty="0">
                <a:solidFill>
                  <a:srgbClr val="212529"/>
                </a:solidFill>
              </a:rPr>
              <a:t>Your Retirement Outlook</a:t>
            </a:r>
            <a:r>
              <a:rPr lang="en-US" sz="600" b="1" baseline="60000" dirty="0">
                <a:solidFill>
                  <a:srgbClr val="212529"/>
                </a:solidFill>
              </a:rPr>
              <a:t>®</a:t>
            </a:r>
            <a:r>
              <a:rPr lang="en-US" b="1" dirty="0">
                <a:solidFill>
                  <a:srgbClr val="212529"/>
                </a:solidFill>
              </a:rPr>
              <a:t>) regarding the likelihood of various investment outcomes are hypothetical, do not reflect actual investment results, and are not guarantees of future results. Results derived from the tool may vary with each use and over time.</a:t>
            </a:r>
            <a:r>
              <a:rPr lang="en-US" dirty="0">
                <a:solidFill>
                  <a:srgbClr val="212529"/>
                </a:solidFill>
              </a:rPr>
              <a:t> Please visit your plan website for more information regarding the criteria and methodology used, the engine's limitations and key assumptions, and other important information.</a:t>
            </a:r>
          </a:p>
          <a:p>
            <a:endParaRPr lang="en-US" dirty="0">
              <a:solidFill>
                <a:srgbClr val="212529"/>
              </a:solidFill>
            </a:endParaRPr>
          </a:p>
          <a:p>
            <a:r>
              <a:rPr lang="en-US" dirty="0">
                <a:solidFill>
                  <a:srgbClr val="212529"/>
                </a:solidFill>
              </a:rPr>
              <a:t>While reasonable efforts to obtain information from reliable sources has been made, we make no representation or warranties as to the accuracy, reliability or completeness of third party information presented herein.</a:t>
            </a:r>
          </a:p>
          <a:p>
            <a:endParaRPr lang="en-US" dirty="0">
              <a:solidFill>
                <a:srgbClr val="212529"/>
              </a:solidFill>
            </a:endParaRPr>
          </a:p>
          <a:p>
            <a:r>
              <a:rPr lang="en-US" dirty="0">
                <a:solidFill>
                  <a:srgbClr val="212529"/>
                </a:solidFill>
              </a:rPr>
              <a:t>Securities offered through Transamerica Investors Securities Corporation (TISC), member FINRA, 440 Mamaroneck Avenue, Harrison, NY 10528. Investment advisory services are offered through Transamerica Retirement Advisors, LLC (TRA), registered investment advisor. All Transamerica companies identified are affiliated, but are not affiliated with any other organization referenced.</a:t>
            </a:r>
          </a:p>
          <a:p>
            <a:endParaRPr lang="en-US" dirty="0">
              <a:solidFill>
                <a:srgbClr val="212529"/>
              </a:solidFill>
            </a:endParaRPr>
          </a:p>
          <a:p>
            <a:r>
              <a:rPr lang="en-US" dirty="0">
                <a:solidFill>
                  <a:srgbClr val="000000"/>
                </a:solidFill>
                <a:latin typeface="Arial" panose="020B0604020202020204" pitchFamily="34" charset="0"/>
                <a:cs typeface="Arial" panose="020B0604020202020204" pitchFamily="34" charset="0"/>
              </a:rPr>
              <a:t>This material was prepared for general distribution. It is being provided for informational purposes only and should not be viewed as an investment recommendation. If you need advice regarding your particular investment needs, contact your financial professional.</a:t>
            </a:r>
            <a:endParaRPr lang="en-US" dirty="0">
              <a:solidFill>
                <a:srgbClr val="212529"/>
              </a:solidFill>
              <a:latin typeface="Arial" panose="020B0604020202020204" pitchFamily="34" charset="0"/>
              <a:cs typeface="Arial" panose="020B0604020202020204" pitchFamily="34" charset="0"/>
            </a:endParaRPr>
          </a:p>
          <a:p>
            <a:pPr>
              <a:lnSpc>
                <a:spcPts val="1200"/>
              </a:lnSpc>
            </a:pPr>
            <a:endParaRPr lang="en-US" sz="800" dirty="0"/>
          </a:p>
          <a:p>
            <a:endParaRPr lang="en-US" dirty="0"/>
          </a:p>
        </p:txBody>
      </p:sp>
      <p:sp>
        <p:nvSpPr>
          <p:cNvPr id="4" name="Slide Number Placeholder 3">
            <a:extLst>
              <a:ext uri="{FF2B5EF4-FFF2-40B4-BE49-F238E27FC236}">
                <a16:creationId xmlns:a16="http://schemas.microsoft.com/office/drawing/2014/main" id="{2257EBDE-E862-BC4C-9238-27D05165CC18}"/>
              </a:ext>
            </a:extLst>
          </p:cNvPr>
          <p:cNvSpPr>
            <a:spLocks noGrp="1"/>
          </p:cNvSpPr>
          <p:nvPr>
            <p:ph type="sldNum" sz="quarter" idx="10"/>
          </p:nvPr>
        </p:nvSpPr>
        <p:spPr/>
        <p:txBody>
          <a:bodyPr/>
          <a:lstStyle/>
          <a:p>
            <a:fld id="{B860EA5E-C501-EE46-95BA-D6951046621D}" type="slidenum">
              <a:rPr lang="en-US" smtClean="0"/>
              <a:pPr/>
              <a:t>39</a:t>
            </a:fld>
            <a:endParaRPr lang="en-US" dirty="0"/>
          </a:p>
        </p:txBody>
      </p:sp>
    </p:spTree>
    <p:extLst>
      <p:ext uri="{BB962C8B-B14F-4D97-AF65-F5344CB8AC3E}">
        <p14:creationId xmlns:p14="http://schemas.microsoft.com/office/powerpoint/2010/main" val="31038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457178">
              <a:defRPr/>
            </a:pPr>
            <a:fld id="{716BC1C3-C832-FA4C-9911-3E1C355083BA}" type="slidenum">
              <a:rPr lang="en-US">
                <a:solidFill>
                  <a:srgbClr val="474747"/>
                </a:solidFill>
                <a:latin typeface="Arial"/>
              </a:rPr>
              <a:pPr defTabSz="457178">
                <a:defRPr/>
              </a:pPr>
              <a:t>4</a:t>
            </a:fld>
            <a:endParaRPr lang="en-US" dirty="0">
              <a:solidFill>
                <a:srgbClr val="474747"/>
              </a:solidFill>
              <a:latin typeface="Arial"/>
            </a:endParaRPr>
          </a:p>
        </p:txBody>
      </p:sp>
      <p:pic>
        <p:nvPicPr>
          <p:cNvPr id="10" name="Picture 9">
            <a:extLst>
              <a:ext uri="{FF2B5EF4-FFF2-40B4-BE49-F238E27FC236}">
                <a16:creationId xmlns:a16="http://schemas.microsoft.com/office/drawing/2014/main" id="{A0AE7566-E974-934D-A3BB-EC4DBC404D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833" t="1238" r="533" b="5129"/>
          <a:stretch/>
        </p:blipFill>
        <p:spPr>
          <a:xfrm>
            <a:off x="-37476" y="-7495"/>
            <a:ext cx="4706383"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2" name="Title 2">
            <a:extLst>
              <a:ext uri="{FF2B5EF4-FFF2-40B4-BE49-F238E27FC236}">
                <a16:creationId xmlns:a16="http://schemas.microsoft.com/office/drawing/2014/main" id="{F404CE30-9961-0F4B-979E-AF77378F6295}"/>
              </a:ext>
            </a:extLst>
          </p:cNvPr>
          <p:cNvSpPr txBox="1">
            <a:spLocks/>
          </p:cNvSpPr>
          <p:nvPr/>
        </p:nvSpPr>
        <p:spPr>
          <a:xfrm>
            <a:off x="4786180" y="1321354"/>
            <a:ext cx="2341296" cy="320913"/>
          </a:xfrm>
          <a:prstGeom prst="rect">
            <a:avLst/>
          </a:prstGeom>
        </p:spPr>
        <p:txBody>
          <a:bodyPr anchor="t" anchorCtr="0"/>
          <a:lstStyle>
            <a:lvl1pPr algn="l" defTabSz="685783"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b="1" cap="none" dirty="0">
                <a:solidFill>
                  <a:schemeClr val="accent1"/>
                </a:solidFill>
                <a:latin typeface="Georgia Pro" panose="02040502050405020303" pitchFamily="18" charset="0"/>
              </a:rPr>
              <a:t>Today’s Agenda</a:t>
            </a:r>
          </a:p>
        </p:txBody>
      </p:sp>
      <p:sp>
        <p:nvSpPr>
          <p:cNvPr id="13" name="TextBox 12">
            <a:extLst>
              <a:ext uri="{FF2B5EF4-FFF2-40B4-BE49-F238E27FC236}">
                <a16:creationId xmlns:a16="http://schemas.microsoft.com/office/drawing/2014/main" id="{E024E950-FF67-FD4C-9BF2-DA26B72165FD}"/>
              </a:ext>
            </a:extLst>
          </p:cNvPr>
          <p:cNvSpPr txBox="1"/>
          <p:nvPr/>
        </p:nvSpPr>
        <p:spPr>
          <a:xfrm>
            <a:off x="4836193" y="1840520"/>
            <a:ext cx="1888790" cy="1762021"/>
          </a:xfrm>
          <a:prstGeom prst="rect">
            <a:avLst/>
          </a:prstGeom>
          <a:noFill/>
        </p:spPr>
        <p:txBody>
          <a:bodyPr wrap="square" lIns="68580" tIns="34290" rIns="68580" bIns="34290" anchor="t">
            <a:spAutoFit/>
          </a:bodyPr>
          <a:lstStyle/>
          <a:p>
            <a:pPr marL="173831" indent="-173831" defTabSz="457178">
              <a:spcAft>
                <a:spcPts val="1200"/>
              </a:spcAft>
              <a:buClr>
                <a:schemeClr val="tx1"/>
              </a:buClr>
              <a:buSzPct val="75000"/>
              <a:buFont typeface="Arial"/>
              <a:buChar char="•"/>
              <a:defRPr/>
            </a:pPr>
            <a:r>
              <a:rPr lang="en-US" sz="1400" dirty="0">
                <a:solidFill>
                  <a:srgbClr val="40474B"/>
                </a:solidFill>
                <a:latin typeface="Arial" panose="020B0604020202020204" pitchFamily="34" charset="0"/>
                <a:cs typeface="Arial" panose="020B0604020202020204" pitchFamily="34" charset="0"/>
              </a:rPr>
              <a:t>Savings priorities</a:t>
            </a:r>
            <a:endParaRPr lang="en-US" sz="1400" dirty="0">
              <a:solidFill>
                <a:srgbClr val="40474B"/>
              </a:solidFill>
              <a:latin typeface="Arial" panose="020B0604020202020204"/>
            </a:endParaRPr>
          </a:p>
          <a:p>
            <a:pPr marL="173831" indent="-173831" defTabSz="457178">
              <a:spcAft>
                <a:spcPts val="1200"/>
              </a:spcAft>
              <a:buClr>
                <a:schemeClr val="tx1"/>
              </a:buClr>
              <a:buSzPct val="75000"/>
              <a:buFont typeface="Arial"/>
              <a:buChar char="•"/>
              <a:defRPr/>
            </a:pPr>
            <a:r>
              <a:rPr lang="en-US" sz="1400" dirty="0">
                <a:solidFill>
                  <a:srgbClr val="40474B"/>
                </a:solidFill>
                <a:latin typeface="Arial"/>
                <a:ea typeface="Calibri" panose="020F0502020204030204" pitchFamily="34" charset="0"/>
                <a:cs typeface="Arial"/>
              </a:rPr>
              <a:t>Budgeting</a:t>
            </a:r>
          </a:p>
          <a:p>
            <a:pPr marL="173831" indent="-173831" defTabSz="457178">
              <a:spcAft>
                <a:spcPts val="1200"/>
              </a:spcAft>
              <a:buClr>
                <a:schemeClr val="tx1"/>
              </a:buClr>
              <a:buSzPct val="75000"/>
              <a:buFont typeface="Arial"/>
              <a:buChar char="•"/>
              <a:defRPr/>
            </a:pPr>
            <a:r>
              <a:rPr lang="en-US" sz="1400" dirty="0">
                <a:solidFill>
                  <a:srgbClr val="40474B"/>
                </a:solidFill>
                <a:ea typeface="Calibri" panose="020F0502020204030204" pitchFamily="34" charset="0"/>
                <a:cs typeface="Arial"/>
              </a:rPr>
              <a:t>Credit</a:t>
            </a:r>
            <a:endParaRPr lang="en-US" sz="1400" dirty="0">
              <a:solidFill>
                <a:srgbClr val="40474B"/>
              </a:solidFill>
              <a:latin typeface="Arial" panose="020B0604020202020204" pitchFamily="34" charset="0"/>
              <a:ea typeface="Calibri" panose="020F0502020204030204" pitchFamily="34" charset="0"/>
              <a:cs typeface="Arial" panose="020B0604020202020204" pitchFamily="34" charset="0"/>
            </a:endParaRPr>
          </a:p>
          <a:p>
            <a:pPr marL="173831" indent="-173831" defTabSz="457178">
              <a:spcAft>
                <a:spcPts val="1200"/>
              </a:spcAft>
              <a:buClr>
                <a:schemeClr val="tx1"/>
              </a:buClr>
              <a:buSzPct val="75000"/>
              <a:buFont typeface="Arial"/>
              <a:buChar char="•"/>
              <a:defRPr/>
            </a:pPr>
            <a:r>
              <a:rPr lang="en-US" sz="1400" dirty="0">
                <a:solidFill>
                  <a:srgbClr val="40474B"/>
                </a:solidFill>
                <a:ea typeface="Calibri" panose="020F0502020204030204" pitchFamily="34" charset="0"/>
                <a:cs typeface="Arial"/>
              </a:rPr>
              <a:t>Managing debt</a:t>
            </a:r>
            <a:endParaRPr lang="en-US" sz="1400" dirty="0">
              <a:solidFill>
                <a:srgbClr val="40474B"/>
              </a:solidFill>
              <a:latin typeface="Arial" panose="020B0604020202020204" pitchFamily="34" charset="0"/>
              <a:ea typeface="Calibri" panose="020F0502020204030204" pitchFamily="34" charset="0"/>
              <a:cs typeface="Arial" panose="020B0604020202020204" pitchFamily="34" charset="0"/>
            </a:endParaRPr>
          </a:p>
          <a:p>
            <a:pPr marL="173831" indent="-173831" defTabSz="457178">
              <a:spcAft>
                <a:spcPts val="1200"/>
              </a:spcAft>
              <a:buClr>
                <a:schemeClr val="tx1"/>
              </a:buClr>
              <a:buSzPct val="75000"/>
              <a:buFont typeface="Arial"/>
              <a:buChar char="•"/>
              <a:defRPr/>
            </a:pPr>
            <a:r>
              <a:rPr lang="en-US" sz="1400" dirty="0">
                <a:solidFill>
                  <a:srgbClr val="40474B"/>
                </a:solidFill>
                <a:ea typeface="Calibri" panose="020F0502020204030204" pitchFamily="34" charset="0"/>
                <a:cs typeface="Arial"/>
              </a:rPr>
              <a:t>Next steps</a:t>
            </a:r>
            <a:endParaRPr lang="en-US" sz="1400" dirty="0">
              <a:solidFill>
                <a:srgbClr val="40474B"/>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
            <a:extLst>
              <a:ext uri="{FF2B5EF4-FFF2-40B4-BE49-F238E27FC236}">
                <a16:creationId xmlns:a16="http://schemas.microsoft.com/office/drawing/2014/main" id="{957719F1-1A88-3945-8285-24BDC8A6ED71}"/>
              </a:ext>
            </a:extLst>
          </p:cNvPr>
          <p:cNvSpPr/>
          <p:nvPr/>
        </p:nvSpPr>
        <p:spPr>
          <a:xfrm>
            <a:off x="-7495" y="1"/>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281363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A2E4D6-B9D7-B441-9525-D1400D05CEFA}"/>
              </a:ext>
            </a:extLst>
          </p:cNvPr>
          <p:cNvSpPr txBox="1"/>
          <p:nvPr/>
        </p:nvSpPr>
        <p:spPr>
          <a:xfrm>
            <a:off x="8614845" y="225382"/>
            <a:ext cx="288541" cy="138499"/>
          </a:xfrm>
          <a:prstGeom prst="rect">
            <a:avLst/>
          </a:prstGeom>
          <a:noFill/>
        </p:spPr>
        <p:txBody>
          <a:bodyPr wrap="none" lIns="0" tIns="0" rIns="0" bIns="0" rtlCol="0">
            <a:spAutoFit/>
          </a:bodyPr>
          <a:lstStyle/>
          <a:p>
            <a:r>
              <a:rPr lang="en-US" sz="900" dirty="0">
                <a:solidFill>
                  <a:schemeClr val="bg1"/>
                </a:solidFill>
              </a:rPr>
              <a:t>05/21</a:t>
            </a:r>
          </a:p>
        </p:txBody>
      </p:sp>
      <p:sp>
        <p:nvSpPr>
          <p:cNvPr id="9" name="TextBox 8">
            <a:extLst>
              <a:ext uri="{FF2B5EF4-FFF2-40B4-BE49-F238E27FC236}">
                <a16:creationId xmlns:a16="http://schemas.microsoft.com/office/drawing/2014/main" id="{A0B425FF-84D6-4974-B899-92E407E1198B}"/>
              </a:ext>
            </a:extLst>
          </p:cNvPr>
          <p:cNvSpPr txBox="1"/>
          <p:nvPr/>
        </p:nvSpPr>
        <p:spPr>
          <a:xfrm>
            <a:off x="441971" y="4782204"/>
            <a:ext cx="3825229" cy="337960"/>
          </a:xfrm>
          <a:prstGeom prst="rect">
            <a:avLst/>
          </a:prstGeom>
          <a:noFill/>
        </p:spPr>
        <p:txBody>
          <a:bodyPr wrap="none" lIns="0" tIns="0" rIns="0" bIns="0" rtlCol="0">
            <a:noAutofit/>
          </a:bodyPr>
          <a:lstStyle/>
          <a:p>
            <a:r>
              <a:rPr lang="en-US" sz="800" dirty="0">
                <a:solidFill>
                  <a:schemeClr val="bg1"/>
                </a:solidFill>
              </a:rPr>
              <a:t>RPC3 258282R2 01/23</a:t>
            </a:r>
            <a:endParaRPr lang="en-US" sz="800" dirty="0">
              <a:solidFill>
                <a:schemeClr val="bg1"/>
              </a:solidFill>
              <a:latin typeface="Arial"/>
              <a:cs typeface="Arial"/>
            </a:endParaRPr>
          </a:p>
          <a:p>
            <a:pPr defTabSz="456861"/>
            <a:r>
              <a:rPr lang="de-DE" sz="800" dirty="0">
                <a:solidFill>
                  <a:schemeClr val="bg1"/>
                </a:solidFill>
              </a:rPr>
              <a:t>© </a:t>
            </a:r>
            <a:r>
              <a:rPr lang="en-US" sz="800" dirty="0">
                <a:solidFill>
                  <a:schemeClr val="bg1"/>
                </a:solidFill>
              </a:rPr>
              <a:t>2023 Transamerica Corporation	Expiration Date: January 4, 2026 </a:t>
            </a:r>
          </a:p>
        </p:txBody>
      </p:sp>
      <p:sp>
        <p:nvSpPr>
          <p:cNvPr id="2" name="Title 1">
            <a:extLst>
              <a:ext uri="{FF2B5EF4-FFF2-40B4-BE49-F238E27FC236}">
                <a16:creationId xmlns:a16="http://schemas.microsoft.com/office/drawing/2014/main" id="{558EB320-75AF-7A42-911F-2FEC86BE373A}"/>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FDB6FC33-BB74-6E47-BC54-7B1480C398A8}"/>
              </a:ext>
            </a:extLst>
          </p:cNvPr>
          <p:cNvSpPr>
            <a:spLocks noGrp="1"/>
          </p:cNvSpPr>
          <p:nvPr>
            <p:ph type="sldNum" sz="quarter" idx="10"/>
          </p:nvPr>
        </p:nvSpPr>
        <p:spPr/>
        <p:txBody>
          <a:bodyPr/>
          <a:lstStyle/>
          <a:p>
            <a:fld id="{B860EA5E-C501-EE46-95BA-D6951046621D}" type="slidenum">
              <a:rPr lang="en-US" smtClean="0"/>
              <a:t>40</a:t>
            </a:fld>
            <a:endParaRPr lang="en-US" dirty="0"/>
          </a:p>
        </p:txBody>
      </p:sp>
    </p:spTree>
    <p:extLst>
      <p:ext uri="{BB962C8B-B14F-4D97-AF65-F5344CB8AC3E}">
        <p14:creationId xmlns:p14="http://schemas.microsoft.com/office/powerpoint/2010/main" val="30290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5</a:t>
            </a:fld>
            <a:endParaRPr lang="en-US" dirty="0"/>
          </a:p>
        </p:txBody>
      </p:sp>
      <p:sp>
        <p:nvSpPr>
          <p:cNvPr id="6" name="Title 5">
            <a:extLst>
              <a:ext uri="{FF2B5EF4-FFF2-40B4-BE49-F238E27FC236}">
                <a16:creationId xmlns:a16="http://schemas.microsoft.com/office/drawing/2014/main" id="{EC47760C-414F-AE4C-B50D-D4AEA1E931DA}"/>
              </a:ext>
            </a:extLst>
          </p:cNvPr>
          <p:cNvSpPr>
            <a:spLocks noGrp="1"/>
          </p:cNvSpPr>
          <p:nvPr>
            <p:ph type="title"/>
          </p:nvPr>
        </p:nvSpPr>
        <p:spPr/>
        <p:txBody>
          <a:bodyPr/>
          <a:lstStyle/>
          <a:p>
            <a:r>
              <a:rPr lang="en-US" dirty="0"/>
              <a:t>Savings priorities</a:t>
            </a:r>
          </a:p>
        </p:txBody>
      </p:sp>
      <p:sp>
        <p:nvSpPr>
          <p:cNvPr id="11" name="TextBox 10">
            <a:extLst>
              <a:ext uri="{FF2B5EF4-FFF2-40B4-BE49-F238E27FC236}">
                <a16:creationId xmlns:a16="http://schemas.microsoft.com/office/drawing/2014/main" id="{61B67F13-B688-E84F-A9AB-BB3C1EFA91F4}"/>
              </a:ext>
            </a:extLst>
          </p:cNvPr>
          <p:cNvSpPr txBox="1"/>
          <p:nvPr/>
        </p:nvSpPr>
        <p:spPr>
          <a:xfrm>
            <a:off x="5455845" y="2594843"/>
            <a:ext cx="3321645" cy="1833835"/>
          </a:xfrm>
          <a:prstGeom prst="rect">
            <a:avLst/>
          </a:prstGeom>
          <a:noFill/>
        </p:spPr>
        <p:txBody>
          <a:bodyPr wrap="square" rtlCol="0">
            <a:spAutoFit/>
          </a:bodyPr>
          <a:lstStyle/>
          <a:p>
            <a:pPr marL="288925" lvl="2" indent="-174625">
              <a:spcBef>
                <a:spcPts val="700"/>
              </a:spcBef>
              <a:buClr>
                <a:schemeClr val="tx1"/>
              </a:buClr>
              <a:buSzPct val="85000"/>
              <a:buFont typeface="Arial" panose="020B0604020202020204" pitchFamily="34" charset="0"/>
              <a:buChar char="•"/>
            </a:pPr>
            <a:r>
              <a:rPr lang="en-US" sz="1400" dirty="0">
                <a:cs typeface="Arial"/>
              </a:rPr>
              <a:t>Build an emergency fund</a:t>
            </a:r>
          </a:p>
          <a:p>
            <a:pPr marL="288925" lvl="2" indent="-174625">
              <a:spcBef>
                <a:spcPts val="700"/>
              </a:spcBef>
              <a:buClr>
                <a:schemeClr val="tx1"/>
              </a:buClr>
              <a:buSzPct val="85000"/>
              <a:buFont typeface="Arial" panose="020B0604020202020204" pitchFamily="34" charset="0"/>
              <a:buChar char="•"/>
            </a:pPr>
            <a:r>
              <a:rPr lang="en-US" sz="1400" dirty="0">
                <a:cs typeface="Arial"/>
              </a:rPr>
              <a:t>Focus on short-term goals</a:t>
            </a:r>
          </a:p>
          <a:p>
            <a:pPr marL="288925" lvl="2" indent="-174625">
              <a:spcBef>
                <a:spcPts val="700"/>
              </a:spcBef>
              <a:buClr>
                <a:schemeClr val="tx1"/>
              </a:buClr>
              <a:buSzPct val="85000"/>
              <a:buFont typeface="Arial" panose="020B0604020202020204" pitchFamily="34" charset="0"/>
              <a:buChar char="•"/>
            </a:pPr>
            <a:r>
              <a:rPr lang="en-US" sz="1400" dirty="0">
                <a:cs typeface="Arial"/>
              </a:rPr>
              <a:t>Saving vs investing</a:t>
            </a:r>
          </a:p>
          <a:p>
            <a:pPr marL="288925" lvl="2" indent="-174625">
              <a:spcBef>
                <a:spcPts val="700"/>
              </a:spcBef>
              <a:buClr>
                <a:schemeClr val="tx1"/>
              </a:buClr>
              <a:buSzPct val="85000"/>
              <a:buFont typeface="Arial" panose="020B0604020202020204" pitchFamily="34" charset="0"/>
              <a:buChar char="•"/>
            </a:pPr>
            <a:r>
              <a:rPr lang="en-US" sz="1400" dirty="0">
                <a:cs typeface="Arial"/>
              </a:rPr>
              <a:t>Investing for college</a:t>
            </a:r>
          </a:p>
          <a:p>
            <a:pPr marL="288925" lvl="2" indent="-174625">
              <a:spcBef>
                <a:spcPts val="700"/>
              </a:spcBef>
              <a:buClr>
                <a:schemeClr val="tx1"/>
              </a:buClr>
              <a:buSzPct val="85000"/>
              <a:buFont typeface="Arial" panose="020B0604020202020204" pitchFamily="34" charset="0"/>
              <a:buChar char="•"/>
            </a:pPr>
            <a:r>
              <a:rPr lang="en-US" sz="1400" dirty="0">
                <a:cs typeface="Arial"/>
              </a:rPr>
              <a:t>Investing for retirement</a:t>
            </a:r>
          </a:p>
          <a:p>
            <a:pPr marL="195263" lvl="1" indent="-169863">
              <a:spcBef>
                <a:spcPts val="700"/>
              </a:spcBef>
              <a:buClr>
                <a:schemeClr val="tx1"/>
              </a:buClr>
              <a:buSzPct val="85000"/>
              <a:buFont typeface="Arial" panose="020B0604020202020204" pitchFamily="34" charset="0"/>
              <a:buChar char="•"/>
            </a:pPr>
            <a:endParaRPr lang="en-US" sz="1400" dirty="0">
              <a:cs typeface="Arial"/>
            </a:endParaRPr>
          </a:p>
        </p:txBody>
      </p:sp>
      <p:pic>
        <p:nvPicPr>
          <p:cNvPr id="12" name="Picture 11">
            <a:extLst>
              <a:ext uri="{FF2B5EF4-FFF2-40B4-BE49-F238E27FC236}">
                <a16:creationId xmlns:a16="http://schemas.microsoft.com/office/drawing/2014/main" id="{A51F1779-5A41-FA42-9D76-0142EB25A7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2053362"/>
            <a:ext cx="5385817" cy="3090137"/>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Tree>
    <p:extLst>
      <p:ext uri="{BB962C8B-B14F-4D97-AF65-F5344CB8AC3E}">
        <p14:creationId xmlns:p14="http://schemas.microsoft.com/office/powerpoint/2010/main" val="23572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5863778-CF6E-834A-9EB4-13016C9B5C0B}"/>
              </a:ext>
            </a:extLst>
          </p:cNvPr>
          <p:cNvGrpSpPr/>
          <p:nvPr/>
        </p:nvGrpSpPr>
        <p:grpSpPr>
          <a:xfrm>
            <a:off x="4973547" y="1310479"/>
            <a:ext cx="2478859" cy="2478859"/>
            <a:chOff x="866856" y="1022248"/>
            <a:chExt cx="2743200" cy="2743200"/>
          </a:xfrm>
        </p:grpSpPr>
        <p:sp>
          <p:nvSpPr>
            <p:cNvPr id="19" name="Rectangle 95">
              <a:extLst>
                <a:ext uri="{FF2B5EF4-FFF2-40B4-BE49-F238E27FC236}">
                  <a16:creationId xmlns:a16="http://schemas.microsoft.com/office/drawing/2014/main" id="{B240971C-3A8F-C34A-8F1D-2F07A903712B}"/>
                </a:ext>
              </a:extLst>
            </p:cNvPr>
            <p:cNvSpPr/>
            <p:nvPr/>
          </p:nvSpPr>
          <p:spPr>
            <a:xfrm>
              <a:off x="866856" y="1022248"/>
              <a:ext cx="2743200" cy="2743200"/>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20" name="Rectangle 19">
              <a:extLst>
                <a:ext uri="{FF2B5EF4-FFF2-40B4-BE49-F238E27FC236}">
                  <a16:creationId xmlns:a16="http://schemas.microsoft.com/office/drawing/2014/main" id="{01DF84C0-AA3B-9D46-92AB-903417A96DA6}"/>
                </a:ext>
              </a:extLst>
            </p:cNvPr>
            <p:cNvSpPr/>
            <p:nvPr/>
          </p:nvSpPr>
          <p:spPr>
            <a:xfrm>
              <a:off x="958956" y="1099372"/>
              <a:ext cx="2563579" cy="23560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sp>
        <p:nvSpPr>
          <p:cNvPr id="13" name="Shape 258">
            <a:extLst>
              <a:ext uri="{FF2B5EF4-FFF2-40B4-BE49-F238E27FC236}">
                <a16:creationId xmlns:a16="http://schemas.microsoft.com/office/drawing/2014/main" id="{F339BADC-3034-1F45-9518-2223F31009AD}"/>
              </a:ext>
            </a:extLst>
          </p:cNvPr>
          <p:cNvSpPr/>
          <p:nvPr/>
        </p:nvSpPr>
        <p:spPr>
          <a:xfrm flipH="1">
            <a:off x="8201068" y="248654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defTabSz="685800">
              <a:defRPr sz="3200">
                <a:solidFill>
                  <a:srgbClr val="FFFFFF"/>
                </a:solidFill>
              </a:defRPr>
            </a:pPr>
            <a:endParaRPr sz="3200" dirty="0">
              <a:solidFill>
                <a:srgbClr val="4472C4"/>
              </a:solidFill>
              <a:latin typeface="Calibri" panose="020F0502020204030204"/>
            </a:endParaRPr>
          </a:p>
        </p:txBody>
      </p:sp>
      <p:sp>
        <p:nvSpPr>
          <p:cNvPr id="3" name="Title 2">
            <a:extLst>
              <a:ext uri="{FF2B5EF4-FFF2-40B4-BE49-F238E27FC236}">
                <a16:creationId xmlns:a16="http://schemas.microsoft.com/office/drawing/2014/main" id="{CF3A6B98-F497-41B6-8D18-FF18D24A58EA}"/>
              </a:ext>
            </a:extLst>
          </p:cNvPr>
          <p:cNvSpPr>
            <a:spLocks noGrp="1"/>
          </p:cNvSpPr>
          <p:nvPr>
            <p:ph type="title"/>
          </p:nvPr>
        </p:nvSpPr>
        <p:spPr/>
        <p:txBody>
          <a:bodyPr lIns="68580" tIns="34290" rIns="68580" bIns="34290" anchor="t">
            <a:noAutofit/>
          </a:bodyPr>
          <a:lstStyle/>
          <a:p>
            <a:r>
              <a:rPr lang="en-US" dirty="0">
                <a:latin typeface="Impact"/>
              </a:rPr>
              <a:t>unanticipated expense? An emergency fund can help</a:t>
            </a:r>
          </a:p>
        </p:txBody>
      </p:sp>
      <p:sp>
        <p:nvSpPr>
          <p:cNvPr id="5" name="Content Placeholder 4">
            <a:extLst>
              <a:ext uri="{FF2B5EF4-FFF2-40B4-BE49-F238E27FC236}">
                <a16:creationId xmlns:a16="http://schemas.microsoft.com/office/drawing/2014/main" id="{A93E5580-3579-4F0F-BF7F-62267191A6FC}"/>
              </a:ext>
            </a:extLst>
          </p:cNvPr>
          <p:cNvSpPr txBox="1">
            <a:spLocks/>
          </p:cNvSpPr>
          <p:nvPr/>
        </p:nvSpPr>
        <p:spPr>
          <a:xfrm>
            <a:off x="290671" y="4807719"/>
            <a:ext cx="6787463" cy="320913"/>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4535" indent="-84535" defTabSz="342900">
              <a:buClr>
                <a:prstClr val="white"/>
              </a:buClr>
              <a:defRPr/>
            </a:pPr>
            <a:r>
              <a:rPr lang="en-US" sz="900" dirty="0">
                <a:solidFill>
                  <a:srgbClr val="3E4855"/>
                </a:solidFill>
                <a:latin typeface="Arial"/>
                <a:cs typeface="Arial"/>
              </a:rPr>
              <a:t>1 </a:t>
            </a:r>
            <a:r>
              <a:rPr lang="en-US" sz="900" dirty="0">
                <a:solidFill>
                  <a:schemeClr val="tx1"/>
                </a:solidFill>
              </a:rPr>
              <a:t>“Economic Well-Being of U.S. Households in 2021,” Board of Governors of the Federal Reserve System. May 2022</a:t>
            </a:r>
            <a:endParaRPr lang="en-US" sz="900" dirty="0">
              <a:solidFill>
                <a:srgbClr val="3E4855"/>
              </a:solidFill>
              <a:latin typeface="Arial"/>
              <a:cs typeface="Arial"/>
            </a:endParaRPr>
          </a:p>
          <a:p>
            <a:pPr marL="84535" indent="-84535" defTabSz="342900">
              <a:buClr>
                <a:prstClr val="white"/>
              </a:buClr>
              <a:defRPr/>
            </a:pPr>
            <a:endParaRPr lang="en-US" sz="900" dirty="0">
              <a:solidFill>
                <a:srgbClr val="000000"/>
              </a:solidFill>
              <a:latin typeface="Open Sans" panose="020B0606030504020204" pitchFamily="34" charset="0"/>
            </a:endParaRPr>
          </a:p>
          <a:p>
            <a:pPr marL="84535" indent="-84535" defTabSz="342900">
              <a:buClr>
                <a:prstClr val="white"/>
              </a:buClr>
              <a:defRPr/>
            </a:pPr>
            <a:endParaRPr lang="en-US" sz="900" dirty="0">
              <a:solidFill>
                <a:prstClr val="black"/>
              </a:solidFill>
            </a:endParaRPr>
          </a:p>
        </p:txBody>
      </p:sp>
      <p:sp>
        <p:nvSpPr>
          <p:cNvPr id="15" name="Shape 111">
            <a:extLst>
              <a:ext uri="{FF2B5EF4-FFF2-40B4-BE49-F238E27FC236}">
                <a16:creationId xmlns:a16="http://schemas.microsoft.com/office/drawing/2014/main" id="{3569ADAE-63C8-6644-A053-7858DA0CB0BB}"/>
              </a:ext>
            </a:extLst>
          </p:cNvPr>
          <p:cNvSpPr/>
          <p:nvPr/>
        </p:nvSpPr>
        <p:spPr>
          <a:xfrm>
            <a:off x="8693867" y="4718152"/>
            <a:ext cx="450135" cy="0"/>
          </a:xfrm>
          <a:prstGeom prst="line">
            <a:avLst/>
          </a:prstGeom>
          <a:ln w="6350" cmpd="sng">
            <a:solidFill>
              <a:schemeClr val="bg1"/>
            </a:solidFill>
            <a:miter lim="400000"/>
          </a:ln>
        </p:spPr>
        <p:txBody>
          <a:bodyPr lIns="50800" tIns="50800" rIns="50800" bIns="50800" anchor="ctr"/>
          <a:lstStyle/>
          <a:p>
            <a:pPr defTabSz="685800">
              <a:defRPr sz="3200"/>
            </a:pPr>
            <a:endParaRPr sz="3200" dirty="0">
              <a:solidFill>
                <a:prstClr val="black"/>
              </a:solidFill>
              <a:latin typeface="Calibri" panose="020F0502020204030204"/>
            </a:endParaRPr>
          </a:p>
        </p:txBody>
      </p:sp>
      <p:sp>
        <p:nvSpPr>
          <p:cNvPr id="16" name="Slide Number Placeholder 3">
            <a:extLst>
              <a:ext uri="{FF2B5EF4-FFF2-40B4-BE49-F238E27FC236}">
                <a16:creationId xmlns:a16="http://schemas.microsoft.com/office/drawing/2014/main" id="{A34513D4-41B7-6E41-BE58-414A558B7AD6}"/>
              </a:ext>
            </a:extLst>
          </p:cNvPr>
          <p:cNvSpPr txBox="1">
            <a:spLocks/>
          </p:cNvSpPr>
          <p:nvPr/>
        </p:nvSpPr>
        <p:spPr>
          <a:xfrm>
            <a:off x="8724818" y="4839888"/>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716BC1C3-C832-FA4C-9911-3E1C355083BA}" type="slidenum">
              <a:rPr lang="en-US">
                <a:solidFill>
                  <a:prstClr val="white"/>
                </a:solidFill>
              </a:rPr>
              <a:pPr defTabSz="342900">
                <a:defRPr/>
              </a:pPr>
              <a:t>6</a:t>
            </a:fld>
            <a:endParaRPr lang="en-US" dirty="0">
              <a:solidFill>
                <a:prstClr val="white"/>
              </a:solidFill>
            </a:endParaRPr>
          </a:p>
        </p:txBody>
      </p:sp>
      <p:sp>
        <p:nvSpPr>
          <p:cNvPr id="10" name="Content Placeholder 2">
            <a:extLst>
              <a:ext uri="{FF2B5EF4-FFF2-40B4-BE49-F238E27FC236}">
                <a16:creationId xmlns:a16="http://schemas.microsoft.com/office/drawing/2014/main" id="{EF2F08B2-C0B9-1A48-AAE4-E3F5C4CA8852}"/>
              </a:ext>
            </a:extLst>
          </p:cNvPr>
          <p:cNvSpPr txBox="1">
            <a:spLocks/>
          </p:cNvSpPr>
          <p:nvPr/>
        </p:nvSpPr>
        <p:spPr>
          <a:xfrm>
            <a:off x="359414" y="1474674"/>
            <a:ext cx="4730629" cy="2414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200" dirty="0"/>
              <a:t>Determine how much you need in case of an emergency</a:t>
            </a:r>
          </a:p>
          <a:p>
            <a:pPr marL="228600" lvl="1" indent="-204788" defTabSz="685800">
              <a:spcBef>
                <a:spcPts val="375"/>
              </a:spcBef>
              <a:buClr>
                <a:schemeClr val="tx1"/>
              </a:buClr>
              <a:buSzPct val="85000"/>
              <a:defRPr/>
            </a:pPr>
            <a:r>
              <a:rPr lang="en-US" sz="1200" dirty="0"/>
              <a:t>Generally, at least 3 – 6 months of expenses</a:t>
            </a:r>
          </a:p>
          <a:p>
            <a:pPr marL="514350" lvl="1" indent="-171450" defTabSz="685800">
              <a:spcBef>
                <a:spcPts val="375"/>
              </a:spcBef>
              <a:defRPr/>
            </a:pPr>
            <a:endParaRPr lang="en-US" sz="1200" dirty="0"/>
          </a:p>
          <a:p>
            <a:pPr marL="0" indent="0" defTabSz="685800">
              <a:spcBef>
                <a:spcPts val="750"/>
              </a:spcBef>
              <a:buNone/>
              <a:defRPr/>
            </a:pPr>
            <a:r>
              <a:rPr lang="en-US" sz="1200" dirty="0"/>
              <a:t>Build emergency savings</a:t>
            </a:r>
          </a:p>
          <a:p>
            <a:pPr marL="228600" lvl="1" indent="-204788" defTabSz="685800">
              <a:spcBef>
                <a:spcPts val="375"/>
              </a:spcBef>
              <a:buClr>
                <a:schemeClr val="tx1"/>
              </a:buClr>
              <a:buSzPct val="85000"/>
              <a:defRPr/>
            </a:pPr>
            <a:r>
              <a:rPr lang="en-US" sz="1200" dirty="0"/>
              <a:t>Look at discretionary expenses in your budget</a:t>
            </a:r>
          </a:p>
          <a:p>
            <a:pPr marL="228600" lvl="1" indent="-204788" defTabSz="685800">
              <a:spcBef>
                <a:spcPts val="375"/>
              </a:spcBef>
              <a:buClr>
                <a:schemeClr val="tx1"/>
              </a:buClr>
              <a:buSzPct val="85000"/>
              <a:defRPr/>
            </a:pPr>
            <a:r>
              <a:rPr lang="en-US" sz="1200" dirty="0"/>
              <a:t>Establish recurring deposits until you reach your goal</a:t>
            </a:r>
          </a:p>
          <a:p>
            <a:pPr marL="228600" lvl="1" indent="-204788" defTabSz="685800">
              <a:spcBef>
                <a:spcPts val="375"/>
              </a:spcBef>
              <a:buClr>
                <a:schemeClr val="tx1"/>
              </a:buClr>
              <a:buSzPct val="85000"/>
              <a:defRPr/>
            </a:pPr>
            <a:r>
              <a:rPr lang="en-US" sz="1200" dirty="0"/>
              <a:t>Save your tax refund</a:t>
            </a:r>
          </a:p>
          <a:p>
            <a:pPr marL="228600" lvl="1" indent="-204788" defTabSz="685800">
              <a:spcBef>
                <a:spcPts val="375"/>
              </a:spcBef>
              <a:buClr>
                <a:schemeClr val="tx1"/>
              </a:buClr>
              <a:buSzPct val="85000"/>
              <a:defRPr/>
            </a:pPr>
            <a:r>
              <a:rPr lang="en-US" sz="1200" dirty="0"/>
              <a:t>Set aside bonuses or windfalls</a:t>
            </a:r>
          </a:p>
          <a:p>
            <a:pPr marL="514350" lvl="1" indent="-171450" defTabSz="685800">
              <a:spcBef>
                <a:spcPts val="375"/>
              </a:spcBef>
              <a:defRPr/>
            </a:pPr>
            <a:endParaRPr lang="en-US" sz="1200" dirty="0"/>
          </a:p>
          <a:p>
            <a:pPr marL="342900" lvl="1" indent="0" defTabSz="685800">
              <a:spcBef>
                <a:spcPts val="375"/>
              </a:spcBef>
              <a:buNone/>
              <a:defRPr/>
            </a:pPr>
            <a:endParaRPr lang="en-US" sz="1200" dirty="0"/>
          </a:p>
        </p:txBody>
      </p:sp>
      <p:sp>
        <p:nvSpPr>
          <p:cNvPr id="14" name="TextBox 13">
            <a:extLst>
              <a:ext uri="{FF2B5EF4-FFF2-40B4-BE49-F238E27FC236}">
                <a16:creationId xmlns:a16="http://schemas.microsoft.com/office/drawing/2014/main" id="{0565D906-26A0-EE4A-9314-A8D9CAAB4903}"/>
              </a:ext>
            </a:extLst>
          </p:cNvPr>
          <p:cNvSpPr txBox="1"/>
          <p:nvPr/>
        </p:nvSpPr>
        <p:spPr>
          <a:xfrm>
            <a:off x="5564066" y="2172084"/>
            <a:ext cx="1562161" cy="787116"/>
          </a:xfrm>
          <a:prstGeom prst="rect">
            <a:avLst/>
          </a:prstGeom>
          <a:noFill/>
        </p:spPr>
        <p:txBody>
          <a:bodyPr wrap="square" lIns="0" tIns="0" rIns="0" bIns="0" rtlCol="0" anchor="t">
            <a:noAutofit/>
          </a:bodyPr>
          <a:lstStyle/>
          <a:p>
            <a:pPr defTabSz="685800">
              <a:defRPr/>
            </a:pPr>
            <a:r>
              <a:rPr lang="en-US" sz="1200" b="1" dirty="0">
                <a:cs typeface="Arial"/>
              </a:rPr>
              <a:t>of Americans would be unable to cover an unexpected </a:t>
            </a:r>
            <a:br>
              <a:rPr lang="en-US" sz="1200" b="1" dirty="0">
                <a:cs typeface="Arial"/>
              </a:rPr>
            </a:br>
            <a:r>
              <a:rPr lang="en-US" sz="1200" b="1" dirty="0">
                <a:cs typeface="Arial"/>
              </a:rPr>
              <a:t>$400 expense </a:t>
            </a:r>
            <a:br>
              <a:rPr lang="en-US" sz="1200" b="1" dirty="0">
                <a:cs typeface="Arial"/>
              </a:rPr>
            </a:br>
            <a:r>
              <a:rPr lang="en-US" sz="1200" b="1" dirty="0">
                <a:cs typeface="Arial"/>
              </a:rPr>
              <a:t>with their savings</a:t>
            </a:r>
            <a:r>
              <a:rPr lang="en-US" sz="1200" b="1" baseline="30000" dirty="0">
                <a:cs typeface="Arial"/>
              </a:rPr>
              <a:t>1</a:t>
            </a:r>
          </a:p>
          <a:p>
            <a:pPr defTabSz="685800">
              <a:defRPr/>
            </a:pPr>
            <a:endParaRPr lang="en-US" sz="1200" b="1" dirty="0">
              <a:cs typeface="Arial"/>
            </a:endParaRPr>
          </a:p>
        </p:txBody>
      </p:sp>
      <p:grpSp>
        <p:nvGrpSpPr>
          <p:cNvPr id="4" name="Group 3">
            <a:extLst>
              <a:ext uri="{FF2B5EF4-FFF2-40B4-BE49-F238E27FC236}">
                <a16:creationId xmlns:a16="http://schemas.microsoft.com/office/drawing/2014/main" id="{D842D91B-7D31-484A-8839-E6675BA3DE95}"/>
              </a:ext>
            </a:extLst>
          </p:cNvPr>
          <p:cNvGrpSpPr/>
          <p:nvPr/>
        </p:nvGrpSpPr>
        <p:grpSpPr>
          <a:xfrm>
            <a:off x="5564066" y="1660462"/>
            <a:ext cx="1137460" cy="414559"/>
            <a:chOff x="5778492" y="1505312"/>
            <a:chExt cx="1890369" cy="688964"/>
          </a:xfrm>
          <a:solidFill>
            <a:schemeClr val="bg2"/>
          </a:solidFill>
        </p:grpSpPr>
        <p:sp>
          <p:nvSpPr>
            <p:cNvPr id="24" name="Freeform 23">
              <a:extLst>
                <a:ext uri="{FF2B5EF4-FFF2-40B4-BE49-F238E27FC236}">
                  <a16:creationId xmlns:a16="http://schemas.microsoft.com/office/drawing/2014/main" id="{8E5D06B9-BFE9-8144-9A70-E525AF9610E4}"/>
                </a:ext>
              </a:extLst>
            </p:cNvPr>
            <p:cNvSpPr/>
            <p:nvPr/>
          </p:nvSpPr>
          <p:spPr>
            <a:xfrm>
              <a:off x="5778492" y="1505313"/>
              <a:ext cx="514683" cy="678771"/>
            </a:xfrm>
            <a:custGeom>
              <a:avLst/>
              <a:gdLst/>
              <a:ahLst/>
              <a:cxnLst/>
              <a:rect l="l" t="t" r="r" b="b"/>
              <a:pathLst>
                <a:path w="514683" h="678771">
                  <a:moveTo>
                    <a:pt x="256832" y="0"/>
                  </a:moveTo>
                  <a:cubicBezTo>
                    <a:pt x="417862" y="0"/>
                    <a:pt x="503473" y="76438"/>
                    <a:pt x="503473" y="166126"/>
                  </a:cubicBezTo>
                  <a:cubicBezTo>
                    <a:pt x="503473" y="249698"/>
                    <a:pt x="445380" y="306772"/>
                    <a:pt x="309829" y="326136"/>
                  </a:cubicBezTo>
                  <a:lnTo>
                    <a:pt x="309829" y="331232"/>
                  </a:lnTo>
                  <a:cubicBezTo>
                    <a:pt x="449456" y="345501"/>
                    <a:pt x="514683" y="402575"/>
                    <a:pt x="514683" y="488185"/>
                  </a:cubicBezTo>
                  <a:cubicBezTo>
                    <a:pt x="514683" y="596218"/>
                    <a:pt x="413785" y="678771"/>
                    <a:pt x="248679" y="678771"/>
                  </a:cubicBezTo>
                  <a:cubicBezTo>
                    <a:pt x="94783" y="678771"/>
                    <a:pt x="0" y="612525"/>
                    <a:pt x="0" y="526914"/>
                  </a:cubicBezTo>
                  <a:cubicBezTo>
                    <a:pt x="0" y="472898"/>
                    <a:pt x="35671" y="438246"/>
                    <a:pt x="88668" y="438246"/>
                  </a:cubicBezTo>
                  <a:cubicBezTo>
                    <a:pt x="142685" y="438246"/>
                    <a:pt x="170202" y="471878"/>
                    <a:pt x="170202" y="511626"/>
                  </a:cubicBezTo>
                  <a:cubicBezTo>
                    <a:pt x="170202" y="541182"/>
                    <a:pt x="150838" y="566662"/>
                    <a:pt x="126378" y="578892"/>
                  </a:cubicBezTo>
                  <a:cubicBezTo>
                    <a:pt x="139627" y="593160"/>
                    <a:pt x="180394" y="603352"/>
                    <a:pt x="229314" y="603352"/>
                  </a:cubicBezTo>
                  <a:cubicBezTo>
                    <a:pt x="297599" y="603352"/>
                    <a:pt x="341424" y="566662"/>
                    <a:pt x="341424" y="493281"/>
                  </a:cubicBezTo>
                  <a:cubicBezTo>
                    <a:pt x="341424" y="413785"/>
                    <a:pt x="305753" y="376076"/>
                    <a:pt x="183452" y="376076"/>
                  </a:cubicBezTo>
                  <a:lnTo>
                    <a:pt x="153896" y="376076"/>
                  </a:lnTo>
                  <a:lnTo>
                    <a:pt x="153896" y="294542"/>
                  </a:lnTo>
                  <a:lnTo>
                    <a:pt x="181413" y="294542"/>
                  </a:lnTo>
                  <a:cubicBezTo>
                    <a:pt x="294542" y="294542"/>
                    <a:pt x="330213" y="254794"/>
                    <a:pt x="330213" y="175298"/>
                  </a:cubicBezTo>
                  <a:cubicBezTo>
                    <a:pt x="330213" y="109052"/>
                    <a:pt x="294542" y="75419"/>
                    <a:pt x="224219" y="75419"/>
                  </a:cubicBezTo>
                  <a:cubicBezTo>
                    <a:pt x="188547" y="75419"/>
                    <a:pt x="154915" y="85611"/>
                    <a:pt x="137589" y="97841"/>
                  </a:cubicBezTo>
                  <a:cubicBezTo>
                    <a:pt x="165106" y="109052"/>
                    <a:pt x="183452" y="135551"/>
                    <a:pt x="183452" y="165107"/>
                  </a:cubicBezTo>
                  <a:cubicBezTo>
                    <a:pt x="183452" y="204855"/>
                    <a:pt x="156953" y="239506"/>
                    <a:pt x="102937" y="239506"/>
                  </a:cubicBezTo>
                  <a:cubicBezTo>
                    <a:pt x="50959" y="239506"/>
                    <a:pt x="15288" y="205874"/>
                    <a:pt x="15288" y="152877"/>
                  </a:cubicBezTo>
                  <a:cubicBezTo>
                    <a:pt x="15288" y="69304"/>
                    <a:pt x="111090" y="0"/>
                    <a:pt x="25683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1BE65435-5DEB-724C-BF7C-382B95AE3E2C}"/>
                </a:ext>
              </a:extLst>
            </p:cNvPr>
            <p:cNvSpPr/>
            <p:nvPr/>
          </p:nvSpPr>
          <p:spPr>
            <a:xfrm>
              <a:off x="6344190" y="1505312"/>
              <a:ext cx="514684" cy="679790"/>
            </a:xfrm>
            <a:custGeom>
              <a:avLst/>
              <a:gdLst/>
              <a:ahLst/>
              <a:cxnLst/>
              <a:rect l="l" t="t" r="r" b="b"/>
              <a:pathLst>
                <a:path w="514684" h="679790">
                  <a:moveTo>
                    <a:pt x="252756" y="0"/>
                  </a:moveTo>
                  <a:cubicBezTo>
                    <a:pt x="411747" y="0"/>
                    <a:pt x="500415" y="82554"/>
                    <a:pt x="500415" y="189567"/>
                  </a:cubicBezTo>
                  <a:cubicBezTo>
                    <a:pt x="500415" y="307791"/>
                    <a:pt x="398498" y="354673"/>
                    <a:pt x="289446" y="398498"/>
                  </a:cubicBezTo>
                  <a:cubicBezTo>
                    <a:pt x="186509" y="441303"/>
                    <a:pt x="117205" y="468821"/>
                    <a:pt x="90707" y="533029"/>
                  </a:cubicBezTo>
                  <a:lnTo>
                    <a:pt x="94784" y="537106"/>
                  </a:lnTo>
                  <a:cubicBezTo>
                    <a:pt x="126378" y="513665"/>
                    <a:pt x="165107" y="498377"/>
                    <a:pt x="214027" y="498377"/>
                  </a:cubicBezTo>
                  <a:cubicBezTo>
                    <a:pt x="286388" y="498377"/>
                    <a:pt x="337347" y="536086"/>
                    <a:pt x="385248" y="536086"/>
                  </a:cubicBezTo>
                  <a:cubicBezTo>
                    <a:pt x="423977" y="536086"/>
                    <a:pt x="438246" y="511626"/>
                    <a:pt x="454552" y="442322"/>
                  </a:cubicBezTo>
                  <a:lnTo>
                    <a:pt x="514684" y="447418"/>
                  </a:lnTo>
                  <a:cubicBezTo>
                    <a:pt x="505511" y="618640"/>
                    <a:pt x="454552" y="678771"/>
                    <a:pt x="371999" y="678771"/>
                  </a:cubicBezTo>
                  <a:cubicBezTo>
                    <a:pt x="256832" y="678771"/>
                    <a:pt x="220142" y="570738"/>
                    <a:pt x="152877" y="570738"/>
                  </a:cubicBezTo>
                  <a:cubicBezTo>
                    <a:pt x="146762" y="570738"/>
                    <a:pt x="138608" y="571757"/>
                    <a:pt x="134531" y="572777"/>
                  </a:cubicBezTo>
                  <a:cubicBezTo>
                    <a:pt x="141666" y="578892"/>
                    <a:pt x="150838" y="594179"/>
                    <a:pt x="150838" y="614563"/>
                  </a:cubicBezTo>
                  <a:cubicBezTo>
                    <a:pt x="150838" y="649215"/>
                    <a:pt x="125359" y="679790"/>
                    <a:pt x="83573" y="679790"/>
                  </a:cubicBezTo>
                  <a:cubicBezTo>
                    <a:pt x="33633" y="679790"/>
                    <a:pt x="0" y="639023"/>
                    <a:pt x="0" y="576853"/>
                  </a:cubicBezTo>
                  <a:cubicBezTo>
                    <a:pt x="0" y="480032"/>
                    <a:pt x="93764" y="416843"/>
                    <a:pt x="174279" y="365884"/>
                  </a:cubicBezTo>
                  <a:cubicBezTo>
                    <a:pt x="271101" y="304734"/>
                    <a:pt x="324098" y="268043"/>
                    <a:pt x="324098" y="180394"/>
                  </a:cubicBezTo>
                  <a:cubicBezTo>
                    <a:pt x="324098" y="112110"/>
                    <a:pt x="287408" y="72362"/>
                    <a:pt x="224219" y="72362"/>
                  </a:cubicBezTo>
                  <a:cubicBezTo>
                    <a:pt x="179375" y="72362"/>
                    <a:pt x="142685" y="90707"/>
                    <a:pt x="124340" y="122301"/>
                  </a:cubicBezTo>
                  <a:cubicBezTo>
                    <a:pt x="160011" y="134531"/>
                    <a:pt x="180394" y="162049"/>
                    <a:pt x="180394" y="197720"/>
                  </a:cubicBezTo>
                  <a:cubicBezTo>
                    <a:pt x="180394" y="240526"/>
                    <a:pt x="150838" y="277216"/>
                    <a:pt x="96822" y="277216"/>
                  </a:cubicBezTo>
                  <a:cubicBezTo>
                    <a:pt x="44844" y="277216"/>
                    <a:pt x="8154" y="236449"/>
                    <a:pt x="8154" y="180394"/>
                  </a:cubicBezTo>
                  <a:cubicBezTo>
                    <a:pt x="8154" y="88669"/>
                    <a:pt x="103956" y="0"/>
                    <a:pt x="2527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6C6081BF-74A5-724E-996B-7623F4D7B445}"/>
                </a:ext>
              </a:extLst>
            </p:cNvPr>
            <p:cNvSpPr/>
            <p:nvPr/>
          </p:nvSpPr>
          <p:spPr>
            <a:xfrm>
              <a:off x="6898364" y="1506333"/>
              <a:ext cx="655330" cy="687943"/>
            </a:xfrm>
            <a:custGeom>
              <a:avLst/>
              <a:gdLst/>
              <a:ahLst/>
              <a:cxnLst/>
              <a:rect l="l" t="t" r="r" b="b"/>
              <a:pathLst>
                <a:path w="655330" h="687943">
                  <a:moveTo>
                    <a:pt x="575834" y="0"/>
                  </a:moveTo>
                  <a:lnTo>
                    <a:pt x="655330" y="0"/>
                  </a:lnTo>
                  <a:lnTo>
                    <a:pt x="205874" y="687943"/>
                  </a:lnTo>
                  <a:lnTo>
                    <a:pt x="107014" y="687943"/>
                  </a:lnTo>
                  <a:lnTo>
                    <a:pt x="504492" y="102936"/>
                  </a:lnTo>
                  <a:lnTo>
                    <a:pt x="501434" y="99879"/>
                  </a:lnTo>
                  <a:cubicBezTo>
                    <a:pt x="466782" y="128416"/>
                    <a:pt x="427035" y="142684"/>
                    <a:pt x="380153" y="142684"/>
                  </a:cubicBezTo>
                  <a:cubicBezTo>
                    <a:pt x="365884" y="142684"/>
                    <a:pt x="353654" y="142684"/>
                    <a:pt x="341424" y="140646"/>
                  </a:cubicBezTo>
                  <a:lnTo>
                    <a:pt x="341424" y="146761"/>
                  </a:lnTo>
                  <a:cubicBezTo>
                    <a:pt x="341424" y="256832"/>
                    <a:pt x="258871" y="392382"/>
                    <a:pt x="142685" y="392382"/>
                  </a:cubicBezTo>
                  <a:cubicBezTo>
                    <a:pt x="59112" y="392382"/>
                    <a:pt x="0" y="336327"/>
                    <a:pt x="0" y="249697"/>
                  </a:cubicBezTo>
                  <a:cubicBezTo>
                    <a:pt x="0" y="132492"/>
                    <a:pt x="97841" y="16306"/>
                    <a:pt x="207912" y="16306"/>
                  </a:cubicBezTo>
                  <a:cubicBezTo>
                    <a:pt x="252756" y="16306"/>
                    <a:pt x="288427" y="30575"/>
                    <a:pt x="311868" y="57073"/>
                  </a:cubicBezTo>
                  <a:cubicBezTo>
                    <a:pt x="337347" y="68284"/>
                    <a:pt x="367922" y="73380"/>
                    <a:pt x="405632" y="73380"/>
                  </a:cubicBezTo>
                  <a:cubicBezTo>
                    <a:pt x="468821" y="73380"/>
                    <a:pt x="523856" y="50958"/>
                    <a:pt x="575834" y="0"/>
                  </a:cubicBezTo>
                  <a:close/>
                  <a:moveTo>
                    <a:pt x="211989" y="83572"/>
                  </a:moveTo>
                  <a:cubicBezTo>
                    <a:pt x="156953" y="99879"/>
                    <a:pt x="112109" y="201796"/>
                    <a:pt x="112109" y="269062"/>
                  </a:cubicBezTo>
                  <a:cubicBezTo>
                    <a:pt x="112109" y="311867"/>
                    <a:pt x="132493" y="333270"/>
                    <a:pt x="162049" y="333270"/>
                  </a:cubicBezTo>
                  <a:cubicBezTo>
                    <a:pt x="225238" y="333270"/>
                    <a:pt x="277216" y="219122"/>
                    <a:pt x="277216" y="142684"/>
                  </a:cubicBezTo>
                  <a:cubicBezTo>
                    <a:pt x="277216" y="136569"/>
                    <a:pt x="277216" y="131473"/>
                    <a:pt x="276197" y="126377"/>
                  </a:cubicBezTo>
                  <a:cubicBezTo>
                    <a:pt x="251736" y="116185"/>
                    <a:pt x="231353" y="101917"/>
                    <a:pt x="211989" y="835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0547E116-AA0D-B242-84C9-7E8A4E11C07F}"/>
                </a:ext>
              </a:extLst>
            </p:cNvPr>
            <p:cNvSpPr/>
            <p:nvPr/>
          </p:nvSpPr>
          <p:spPr>
            <a:xfrm>
              <a:off x="7327438" y="1805969"/>
              <a:ext cx="341423" cy="376076"/>
            </a:xfrm>
            <a:custGeom>
              <a:avLst/>
              <a:gdLst/>
              <a:ahLst/>
              <a:cxnLst/>
              <a:rect l="l" t="t" r="r" b="b"/>
              <a:pathLst>
                <a:path w="341423" h="376076">
                  <a:moveTo>
                    <a:pt x="207912" y="0"/>
                  </a:moveTo>
                  <a:cubicBezTo>
                    <a:pt x="289446" y="0"/>
                    <a:pt x="341423" y="48920"/>
                    <a:pt x="341423" y="130454"/>
                  </a:cubicBezTo>
                  <a:cubicBezTo>
                    <a:pt x="341423" y="240525"/>
                    <a:pt x="257851" y="376076"/>
                    <a:pt x="142684" y="376076"/>
                  </a:cubicBezTo>
                  <a:cubicBezTo>
                    <a:pt x="59112" y="376076"/>
                    <a:pt x="0" y="321040"/>
                    <a:pt x="0" y="233391"/>
                  </a:cubicBezTo>
                  <a:cubicBezTo>
                    <a:pt x="0" y="116186"/>
                    <a:pt x="97841" y="0"/>
                    <a:pt x="207912" y="0"/>
                  </a:cubicBezTo>
                  <a:close/>
                  <a:moveTo>
                    <a:pt x="228295" y="64208"/>
                  </a:moveTo>
                  <a:cubicBezTo>
                    <a:pt x="166125" y="64208"/>
                    <a:pt x="112109" y="178356"/>
                    <a:pt x="112109" y="252755"/>
                  </a:cubicBezTo>
                  <a:cubicBezTo>
                    <a:pt x="112109" y="295561"/>
                    <a:pt x="131473" y="316963"/>
                    <a:pt x="161029" y="316963"/>
                  </a:cubicBezTo>
                  <a:cubicBezTo>
                    <a:pt x="225237" y="316963"/>
                    <a:pt x="277215" y="203835"/>
                    <a:pt x="277215" y="126378"/>
                  </a:cubicBezTo>
                  <a:cubicBezTo>
                    <a:pt x="277215" y="86630"/>
                    <a:pt x="258870" y="64208"/>
                    <a:pt x="228295" y="642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195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50F22F8B-FF73-0F47-8A6F-C2CB87F2DA26}"/>
              </a:ext>
            </a:extLst>
          </p:cNvPr>
          <p:cNvSpPr txBox="1">
            <a:spLocks/>
          </p:cNvSpPr>
          <p:nvPr/>
        </p:nvSpPr>
        <p:spPr>
          <a:xfrm>
            <a:off x="8724817" y="4839887"/>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solidFill>
                  <a:schemeClr val="tx1"/>
                </a:solidFill>
              </a:rPr>
              <a:pPr/>
              <a:t>7</a:t>
            </a:fld>
            <a:endParaRPr lang="en-US" dirty="0">
              <a:solidFill>
                <a:schemeClr val="tx1"/>
              </a:solidFill>
            </a:endParaRPr>
          </a:p>
        </p:txBody>
      </p:sp>
      <p:pic>
        <p:nvPicPr>
          <p:cNvPr id="18" name="Picture 17">
            <a:extLst>
              <a:ext uri="{FF2B5EF4-FFF2-40B4-BE49-F238E27FC236}">
                <a16:creationId xmlns:a16="http://schemas.microsoft.com/office/drawing/2014/main" id="{A54DB768-E58B-B641-BE5C-608893DFA6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37"/>
          <a:stretch/>
        </p:blipFill>
        <p:spPr>
          <a:xfrm>
            <a:off x="0" y="-7494"/>
            <a:ext cx="4655866" cy="5158563"/>
          </a:xfrm>
          <a:custGeom>
            <a:avLst/>
            <a:gdLst>
              <a:gd name="connsiteX0" fmla="*/ 900875 w 4655866"/>
              <a:gd name="connsiteY0" fmla="*/ 0 h 5158563"/>
              <a:gd name="connsiteX1" fmla="*/ 4655866 w 4655866"/>
              <a:gd name="connsiteY1" fmla="*/ 8118 h 5158563"/>
              <a:gd name="connsiteX2" fmla="*/ 3115078 w 4655866"/>
              <a:gd name="connsiteY2" fmla="*/ 4065827 h 5158563"/>
              <a:gd name="connsiteX3" fmla="*/ 3115424 w 4655866"/>
              <a:gd name="connsiteY3" fmla="*/ 4065827 h 5158563"/>
              <a:gd name="connsiteX4" fmla="*/ 2683283 w 4655866"/>
              <a:gd name="connsiteY4" fmla="*/ 5158004 h 5158563"/>
              <a:gd name="connsiteX5" fmla="*/ 0 w 4655866"/>
              <a:gd name="connsiteY5" fmla="*/ 5158563 h 5158563"/>
              <a:gd name="connsiteX6" fmla="*/ 0 w 4655866"/>
              <a:gd name="connsiteY6" fmla="*/ 2550397 h 5158563"/>
              <a:gd name="connsiteX7" fmla="*/ 900875 w 4655866"/>
              <a:gd name="connsiteY7" fmla="*/ 0 h 5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866" h="5158563">
                <a:moveTo>
                  <a:pt x="900875" y="0"/>
                </a:moveTo>
                <a:lnTo>
                  <a:pt x="4655866" y="8118"/>
                </a:lnTo>
                <a:lnTo>
                  <a:pt x="3115078" y="4065827"/>
                </a:lnTo>
                <a:lnTo>
                  <a:pt x="3115424" y="4065827"/>
                </a:lnTo>
                <a:lnTo>
                  <a:pt x="2683283" y="5158004"/>
                </a:lnTo>
                <a:lnTo>
                  <a:pt x="0" y="5158563"/>
                </a:lnTo>
                <a:lnTo>
                  <a:pt x="0" y="2550397"/>
                </a:lnTo>
                <a:lnTo>
                  <a:pt x="900875" y="0"/>
                </a:lnTo>
                <a:close/>
              </a:path>
            </a:pathLst>
          </a:custGeom>
        </p:spPr>
      </p:pic>
      <p:sp>
        <p:nvSpPr>
          <p:cNvPr id="19" name="Content Placeholder 12">
            <a:extLst>
              <a:ext uri="{FF2B5EF4-FFF2-40B4-BE49-F238E27FC236}">
                <a16:creationId xmlns:a16="http://schemas.microsoft.com/office/drawing/2014/main" id="{3E868BE8-351B-2941-81E1-7738886555B9}"/>
              </a:ext>
            </a:extLst>
          </p:cNvPr>
          <p:cNvSpPr txBox="1">
            <a:spLocks/>
          </p:cNvSpPr>
          <p:nvPr/>
        </p:nvSpPr>
        <p:spPr>
          <a:xfrm>
            <a:off x="4344214" y="1837002"/>
            <a:ext cx="3523165" cy="4894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230" lvl="1" indent="0">
              <a:lnSpc>
                <a:spcPct val="100000"/>
              </a:lnSpc>
              <a:spcBef>
                <a:spcPts val="600"/>
              </a:spcBef>
              <a:spcAft>
                <a:spcPts val="1200"/>
              </a:spcAft>
              <a:buFont typeface="Arial" panose="020B0604020202020204" pitchFamily="34" charset="0"/>
              <a:buNone/>
            </a:pPr>
            <a:r>
              <a:rPr lang="en-US" sz="1200" b="1" dirty="0">
                <a:solidFill>
                  <a:srgbClr val="EE2326"/>
                </a:solidFill>
              </a:rPr>
              <a:t>CONSIDER OPENING A SEPARATE </a:t>
            </a:r>
            <a:br>
              <a:rPr lang="en-US" sz="1200" b="1" dirty="0">
                <a:solidFill>
                  <a:srgbClr val="EE2326"/>
                </a:solidFill>
              </a:rPr>
            </a:br>
            <a:r>
              <a:rPr lang="en-US" sz="1200" b="1" dirty="0">
                <a:solidFill>
                  <a:srgbClr val="EE2326"/>
                </a:solidFill>
              </a:rPr>
              <a:t>ACCOUNT FOR SHORT-TERM GOALS</a:t>
            </a:r>
            <a:endParaRPr lang="en-US" sz="1200" dirty="0">
              <a:solidFill>
                <a:srgbClr val="EE2326"/>
              </a:solidFill>
            </a:endParaRPr>
          </a:p>
        </p:txBody>
      </p:sp>
      <p:sp>
        <p:nvSpPr>
          <p:cNvPr id="20" name="Title 4">
            <a:extLst>
              <a:ext uri="{FF2B5EF4-FFF2-40B4-BE49-F238E27FC236}">
                <a16:creationId xmlns:a16="http://schemas.microsoft.com/office/drawing/2014/main" id="{28224C85-492C-AF44-B8D5-481BA4986A95}"/>
              </a:ext>
            </a:extLst>
          </p:cNvPr>
          <p:cNvSpPr>
            <a:spLocks noGrp="1"/>
          </p:cNvSpPr>
          <p:nvPr>
            <p:ph type="title"/>
          </p:nvPr>
        </p:nvSpPr>
        <p:spPr>
          <a:xfrm>
            <a:off x="4483860" y="1510009"/>
            <a:ext cx="2973723" cy="320913"/>
          </a:xfrm>
        </p:spPr>
        <p:txBody>
          <a:bodyPr/>
          <a:lstStyle/>
          <a:p>
            <a:r>
              <a:rPr lang="en-US" dirty="0"/>
              <a:t>Short-term goals</a:t>
            </a:r>
          </a:p>
        </p:txBody>
      </p:sp>
      <p:sp>
        <p:nvSpPr>
          <p:cNvPr id="21" name="Content Placeholder 12">
            <a:extLst>
              <a:ext uri="{FF2B5EF4-FFF2-40B4-BE49-F238E27FC236}">
                <a16:creationId xmlns:a16="http://schemas.microsoft.com/office/drawing/2014/main" id="{237491F3-9352-0A49-B7D0-DA3F26B3F613}"/>
              </a:ext>
            </a:extLst>
          </p:cNvPr>
          <p:cNvSpPr txBox="1">
            <a:spLocks/>
          </p:cNvSpPr>
          <p:nvPr/>
        </p:nvSpPr>
        <p:spPr>
          <a:xfrm>
            <a:off x="4355781" y="2302689"/>
            <a:ext cx="2346584" cy="103815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800" lvl="2" indent="-177800">
              <a:spcBef>
                <a:spcPts val="600"/>
              </a:spcBef>
              <a:buClr>
                <a:schemeClr val="tx1"/>
              </a:buClr>
              <a:buFont typeface="Arial"/>
              <a:buChar char="•"/>
            </a:pPr>
            <a:r>
              <a:rPr lang="en-US" sz="1100" dirty="0">
                <a:solidFill>
                  <a:schemeClr val="tx1"/>
                </a:solidFill>
              </a:rPr>
              <a:t>Down payment on a house </a:t>
            </a:r>
          </a:p>
          <a:p>
            <a:pPr marL="304800" lvl="2" indent="-177800">
              <a:spcBef>
                <a:spcPts val="600"/>
              </a:spcBef>
              <a:buClr>
                <a:schemeClr val="tx1"/>
              </a:buClr>
              <a:buSzPct val="80000"/>
              <a:buFont typeface="Arial"/>
              <a:buChar char="•"/>
            </a:pPr>
            <a:r>
              <a:rPr lang="en-US" sz="1100" dirty="0">
                <a:solidFill>
                  <a:schemeClr val="tx1"/>
                </a:solidFill>
              </a:rPr>
              <a:t>New car</a:t>
            </a:r>
          </a:p>
          <a:p>
            <a:pPr marL="304800" lvl="2" indent="-177800">
              <a:spcBef>
                <a:spcPts val="600"/>
              </a:spcBef>
              <a:buClr>
                <a:schemeClr val="tx1"/>
              </a:buClr>
              <a:buSzPct val="80000"/>
              <a:buFont typeface="Arial"/>
              <a:buChar char="•"/>
            </a:pPr>
            <a:r>
              <a:rPr lang="en-US" sz="1100" dirty="0">
                <a:solidFill>
                  <a:schemeClr val="tx1"/>
                </a:solidFill>
              </a:rPr>
              <a:t>Home improvement projects </a:t>
            </a:r>
          </a:p>
          <a:p>
            <a:pPr marL="304800" lvl="2" indent="-177800">
              <a:spcBef>
                <a:spcPts val="600"/>
              </a:spcBef>
              <a:buClr>
                <a:schemeClr val="tx1"/>
              </a:buClr>
              <a:buSzPct val="80000"/>
              <a:buFont typeface="Arial"/>
              <a:buChar char="•"/>
            </a:pPr>
            <a:r>
              <a:rPr lang="en-US" sz="1100" dirty="0">
                <a:solidFill>
                  <a:schemeClr val="tx1"/>
                </a:solidFill>
              </a:rPr>
              <a:t>Vacations </a:t>
            </a:r>
          </a:p>
        </p:txBody>
      </p:sp>
      <p:sp>
        <p:nvSpPr>
          <p:cNvPr id="22" name="Rectangle 1">
            <a:extLst>
              <a:ext uri="{FF2B5EF4-FFF2-40B4-BE49-F238E27FC236}">
                <a16:creationId xmlns:a16="http://schemas.microsoft.com/office/drawing/2014/main" id="{ADFD2E5C-484A-D040-85CC-CF40FB73DB8B}"/>
              </a:ext>
            </a:extLst>
          </p:cNvPr>
          <p:cNvSpPr/>
          <p:nvPr/>
        </p:nvSpPr>
        <p:spPr>
          <a:xfrm>
            <a:off x="-7495" y="1"/>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1" name="Content Placeholder 12">
            <a:extLst>
              <a:ext uri="{FF2B5EF4-FFF2-40B4-BE49-F238E27FC236}">
                <a16:creationId xmlns:a16="http://schemas.microsoft.com/office/drawing/2014/main" id="{7E69FFFB-88E4-0341-B7A2-72ABDC99A834}"/>
              </a:ext>
            </a:extLst>
          </p:cNvPr>
          <p:cNvSpPr txBox="1">
            <a:spLocks/>
          </p:cNvSpPr>
          <p:nvPr/>
        </p:nvSpPr>
        <p:spPr>
          <a:xfrm>
            <a:off x="4293574" y="3629129"/>
            <a:ext cx="3523165" cy="354801"/>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913" lvl="2" indent="-11113">
              <a:spcBef>
                <a:spcPts val="600"/>
              </a:spcBef>
              <a:buFont typeface="Lucida Grande"/>
              <a:buNone/>
            </a:pPr>
            <a:r>
              <a:rPr lang="en-US" sz="1500" b="1" dirty="0">
                <a:solidFill>
                  <a:schemeClr val="bg2"/>
                </a:solidFill>
                <a:latin typeface="Georgia Pro" panose="02040502050405020303" pitchFamily="18" charset="0"/>
              </a:rPr>
              <a:t>Your retirement account is </a:t>
            </a:r>
            <a:br>
              <a:rPr lang="en-US" sz="1500" b="1" dirty="0">
                <a:solidFill>
                  <a:schemeClr val="bg2"/>
                </a:solidFill>
                <a:latin typeface="Georgia Pro" panose="02040502050405020303" pitchFamily="18" charset="0"/>
              </a:rPr>
            </a:br>
            <a:r>
              <a:rPr lang="en-US" sz="1500" b="1" dirty="0">
                <a:solidFill>
                  <a:schemeClr val="bg2"/>
                </a:solidFill>
                <a:latin typeface="Georgia Pro" panose="02040502050405020303" pitchFamily="18" charset="0"/>
              </a:rPr>
              <a:t>not a short-term savings source</a:t>
            </a:r>
          </a:p>
        </p:txBody>
      </p:sp>
      <p:pic>
        <p:nvPicPr>
          <p:cNvPr id="3" name="Graphic 2">
            <a:extLst>
              <a:ext uri="{FF2B5EF4-FFF2-40B4-BE49-F238E27FC236}">
                <a16:creationId xmlns:a16="http://schemas.microsoft.com/office/drawing/2014/main" id="{5C42A4B8-0FEF-F747-90E6-8A25BA2E97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0641" y="3620488"/>
            <a:ext cx="553901" cy="489465"/>
          </a:xfrm>
          <a:prstGeom prst="rect">
            <a:avLst/>
          </a:prstGeom>
        </p:spPr>
      </p:pic>
    </p:spTree>
    <p:extLst>
      <p:ext uri="{BB962C8B-B14F-4D97-AF65-F5344CB8AC3E}">
        <p14:creationId xmlns:p14="http://schemas.microsoft.com/office/powerpoint/2010/main" val="280585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solidFill>
                  <a:schemeClr val="tx1"/>
                </a:solidFill>
              </a:rPr>
              <a:pPr/>
              <a:t>8</a:t>
            </a:fld>
            <a:endParaRPr lang="en-US" dirty="0">
              <a:solidFill>
                <a:schemeClr val="tx1"/>
              </a:solidFill>
            </a:endParaRPr>
          </a:p>
        </p:txBody>
      </p:sp>
      <p:sp>
        <p:nvSpPr>
          <p:cNvPr id="4" name="Title 3">
            <a:extLst>
              <a:ext uri="{FF2B5EF4-FFF2-40B4-BE49-F238E27FC236}">
                <a16:creationId xmlns:a16="http://schemas.microsoft.com/office/drawing/2014/main" id="{03A899C8-B251-B243-B75B-42EE4215C236}"/>
              </a:ext>
            </a:extLst>
          </p:cNvPr>
          <p:cNvSpPr>
            <a:spLocks noGrp="1"/>
          </p:cNvSpPr>
          <p:nvPr>
            <p:ph type="title"/>
          </p:nvPr>
        </p:nvSpPr>
        <p:spPr>
          <a:xfrm>
            <a:off x="4481453" y="882851"/>
            <a:ext cx="3291205" cy="320913"/>
          </a:xfrm>
        </p:spPr>
        <p:txBody>
          <a:bodyPr/>
          <a:lstStyle/>
          <a:p>
            <a:r>
              <a:rPr lang="en-US" dirty="0">
                <a:latin typeface="Impact" charset="0"/>
                <a:ea typeface="Impact" charset="0"/>
                <a:cs typeface="Impact" charset="0"/>
              </a:rPr>
              <a:t>SAVING VS INVESTING</a:t>
            </a:r>
            <a:endParaRPr lang="en-US" dirty="0"/>
          </a:p>
        </p:txBody>
      </p:sp>
      <p:sp>
        <p:nvSpPr>
          <p:cNvPr id="15" name="Content Placeholder 12"/>
          <p:cNvSpPr>
            <a:spLocks noGrp="1"/>
          </p:cNvSpPr>
          <p:nvPr>
            <p:ph idx="4294967295"/>
          </p:nvPr>
        </p:nvSpPr>
        <p:spPr>
          <a:xfrm>
            <a:off x="4343951" y="1363392"/>
            <a:ext cx="4002528" cy="2654300"/>
          </a:xfrm>
          <a:prstGeom prst="rect">
            <a:avLst/>
          </a:prstGeom>
        </p:spPr>
        <p:txBody>
          <a:bodyPr/>
          <a:lstStyle/>
          <a:p>
            <a:pPr marL="133230" lvl="1" indent="0">
              <a:spcBef>
                <a:spcPts val="400"/>
              </a:spcBef>
              <a:buNone/>
            </a:pPr>
            <a:r>
              <a:rPr lang="en-US" sz="1200" b="1" dirty="0">
                <a:solidFill>
                  <a:schemeClr val="accent1"/>
                </a:solidFill>
              </a:rPr>
              <a:t>SAVING MONEY IN THE BANK</a:t>
            </a:r>
          </a:p>
          <a:p>
            <a:pPr marL="339725" lvl="1" indent="-206375">
              <a:lnSpc>
                <a:spcPct val="100000"/>
              </a:lnSpc>
              <a:spcBef>
                <a:spcPts val="600"/>
              </a:spcBef>
              <a:buClr>
                <a:schemeClr val="tx1"/>
              </a:buClr>
              <a:buSzPct val="85000"/>
            </a:pPr>
            <a:r>
              <a:rPr lang="en-US" sz="1200" dirty="0"/>
              <a:t>Predictable</a:t>
            </a:r>
          </a:p>
          <a:p>
            <a:pPr marL="339725" lvl="1" indent="-206375">
              <a:lnSpc>
                <a:spcPct val="100000"/>
              </a:lnSpc>
              <a:spcBef>
                <a:spcPts val="600"/>
              </a:spcBef>
              <a:buClr>
                <a:schemeClr val="tx1"/>
              </a:buClr>
              <a:buSzPct val="85000"/>
            </a:pPr>
            <a:r>
              <a:rPr lang="en-US" sz="1200" dirty="0"/>
              <a:t>Typically FDIC insured</a:t>
            </a:r>
          </a:p>
          <a:p>
            <a:pPr marL="339725" lvl="1" indent="-206375">
              <a:lnSpc>
                <a:spcPct val="100000"/>
              </a:lnSpc>
              <a:spcBef>
                <a:spcPts val="600"/>
              </a:spcBef>
              <a:buClr>
                <a:schemeClr val="tx1"/>
              </a:buClr>
              <a:buSzPct val="85000"/>
            </a:pPr>
            <a:r>
              <a:rPr lang="en-US" sz="1200" dirty="0"/>
              <a:t>Inflation risk</a:t>
            </a:r>
          </a:p>
          <a:p>
            <a:pPr marL="364796" lvl="2" indent="0">
              <a:buNone/>
            </a:pPr>
            <a:endParaRPr lang="en-US" sz="1200" dirty="0"/>
          </a:p>
          <a:p>
            <a:pPr marL="133230" lvl="1" indent="0">
              <a:lnSpc>
                <a:spcPct val="100000"/>
              </a:lnSpc>
              <a:spcBef>
                <a:spcPts val="600"/>
              </a:spcBef>
              <a:buNone/>
            </a:pPr>
            <a:r>
              <a:rPr lang="en-US" sz="1200" b="1" dirty="0">
                <a:solidFill>
                  <a:schemeClr val="accent1"/>
                </a:solidFill>
              </a:rPr>
              <a:t>INVESTING IN THE STOCK MARKET</a:t>
            </a:r>
          </a:p>
          <a:p>
            <a:pPr marL="339725" lvl="1" indent="-206375">
              <a:lnSpc>
                <a:spcPct val="100000"/>
              </a:lnSpc>
              <a:spcBef>
                <a:spcPts val="600"/>
              </a:spcBef>
              <a:buClr>
                <a:schemeClr val="tx1"/>
              </a:buClr>
              <a:buSzPct val="85000"/>
            </a:pPr>
            <a:r>
              <a:rPr lang="en-US" sz="1200" dirty="0"/>
              <a:t>Unpredictable </a:t>
            </a:r>
          </a:p>
          <a:p>
            <a:pPr marL="339725" lvl="1" indent="-206375">
              <a:lnSpc>
                <a:spcPct val="100000"/>
              </a:lnSpc>
              <a:spcBef>
                <a:spcPts val="600"/>
              </a:spcBef>
              <a:buClr>
                <a:schemeClr val="tx1"/>
              </a:buClr>
              <a:buSzPct val="85000"/>
            </a:pPr>
            <a:r>
              <a:rPr lang="en-US" sz="1200" dirty="0"/>
              <a:t>Typically not insured by any governmental agency</a:t>
            </a:r>
          </a:p>
          <a:p>
            <a:pPr marL="339725" lvl="1" indent="-206375">
              <a:lnSpc>
                <a:spcPct val="100000"/>
              </a:lnSpc>
              <a:spcBef>
                <a:spcPts val="600"/>
              </a:spcBef>
              <a:buClr>
                <a:schemeClr val="tx1"/>
              </a:buClr>
              <a:buSzPct val="85000"/>
            </a:pPr>
            <a:r>
              <a:rPr lang="en-US" sz="1200" dirty="0"/>
              <a:t>Volatility risk</a:t>
            </a:r>
          </a:p>
        </p:txBody>
      </p:sp>
      <p:sp>
        <p:nvSpPr>
          <p:cNvPr id="49" name="Content Placeholder 12">
            <a:extLst>
              <a:ext uri="{FF2B5EF4-FFF2-40B4-BE49-F238E27FC236}">
                <a16:creationId xmlns:a16="http://schemas.microsoft.com/office/drawing/2014/main" id="{89D75865-0EAC-E94B-BF2B-FDDEDD0CDF26}"/>
              </a:ext>
            </a:extLst>
          </p:cNvPr>
          <p:cNvSpPr txBox="1">
            <a:spLocks/>
          </p:cNvSpPr>
          <p:nvPr/>
        </p:nvSpPr>
        <p:spPr>
          <a:xfrm>
            <a:off x="4332567" y="3735827"/>
            <a:ext cx="4765713" cy="30691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30" lvl="1" indent="0">
              <a:spcBef>
                <a:spcPts val="400"/>
              </a:spcBef>
              <a:buFont typeface="Arial"/>
              <a:buNone/>
            </a:pPr>
            <a:r>
              <a:rPr lang="en-US" sz="1600" b="1" dirty="0">
                <a:solidFill>
                  <a:schemeClr val="tx1"/>
                </a:solidFill>
                <a:latin typeface="Georgia" panose="02040502050405020303" pitchFamily="18" charset="0"/>
              </a:rPr>
              <a:t>Balance risk by saving and investing.</a:t>
            </a:r>
            <a:endParaRPr lang="en-US" dirty="0">
              <a:solidFill>
                <a:schemeClr val="tx1"/>
              </a:solidFill>
              <a:latin typeface="Georgia" panose="02040502050405020303" pitchFamily="18" charset="0"/>
            </a:endParaRPr>
          </a:p>
        </p:txBody>
      </p:sp>
      <p:pic>
        <p:nvPicPr>
          <p:cNvPr id="10" name="Picture 9">
            <a:extLst>
              <a:ext uri="{FF2B5EF4-FFF2-40B4-BE49-F238E27FC236}">
                <a16:creationId xmlns:a16="http://schemas.microsoft.com/office/drawing/2014/main" id="{5290EBDD-D367-E341-B665-0B4F06D984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495"/>
            <a:ext cx="4655866" cy="5158563"/>
          </a:xfrm>
          <a:custGeom>
            <a:avLst/>
            <a:gdLst>
              <a:gd name="connsiteX0" fmla="*/ 900875 w 4655866"/>
              <a:gd name="connsiteY0" fmla="*/ 0 h 5158563"/>
              <a:gd name="connsiteX1" fmla="*/ 4655866 w 4655866"/>
              <a:gd name="connsiteY1" fmla="*/ 8118 h 5158563"/>
              <a:gd name="connsiteX2" fmla="*/ 3115078 w 4655866"/>
              <a:gd name="connsiteY2" fmla="*/ 4065827 h 5158563"/>
              <a:gd name="connsiteX3" fmla="*/ 3115424 w 4655866"/>
              <a:gd name="connsiteY3" fmla="*/ 4065827 h 5158563"/>
              <a:gd name="connsiteX4" fmla="*/ 2683283 w 4655866"/>
              <a:gd name="connsiteY4" fmla="*/ 5158004 h 5158563"/>
              <a:gd name="connsiteX5" fmla="*/ 0 w 4655866"/>
              <a:gd name="connsiteY5" fmla="*/ 5158563 h 5158563"/>
              <a:gd name="connsiteX6" fmla="*/ 0 w 4655866"/>
              <a:gd name="connsiteY6" fmla="*/ 2550397 h 5158563"/>
              <a:gd name="connsiteX7" fmla="*/ 900875 w 4655866"/>
              <a:gd name="connsiteY7" fmla="*/ 0 h 5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866" h="5158563">
                <a:moveTo>
                  <a:pt x="900875" y="0"/>
                </a:moveTo>
                <a:lnTo>
                  <a:pt x="4655866" y="8118"/>
                </a:lnTo>
                <a:lnTo>
                  <a:pt x="3115078" y="4065827"/>
                </a:lnTo>
                <a:lnTo>
                  <a:pt x="3115424" y="4065827"/>
                </a:lnTo>
                <a:lnTo>
                  <a:pt x="2683283" y="5158004"/>
                </a:lnTo>
                <a:lnTo>
                  <a:pt x="0" y="5158563"/>
                </a:lnTo>
                <a:lnTo>
                  <a:pt x="0" y="2550397"/>
                </a:lnTo>
                <a:lnTo>
                  <a:pt x="900875" y="0"/>
                </a:lnTo>
                <a:close/>
              </a:path>
            </a:pathLst>
          </a:custGeom>
        </p:spPr>
      </p:pic>
      <p:sp>
        <p:nvSpPr>
          <p:cNvPr id="11" name="Rectangle 1">
            <a:extLst>
              <a:ext uri="{FF2B5EF4-FFF2-40B4-BE49-F238E27FC236}">
                <a16:creationId xmlns:a16="http://schemas.microsoft.com/office/drawing/2014/main" id="{11DBD78C-09AA-B448-8C88-A2CFAD378FE5}"/>
              </a:ext>
            </a:extLst>
          </p:cNvPr>
          <p:cNvSpPr/>
          <p:nvPr/>
        </p:nvSpPr>
        <p:spPr>
          <a:xfrm>
            <a:off x="0"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334111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58">
            <a:extLst>
              <a:ext uri="{FF2B5EF4-FFF2-40B4-BE49-F238E27FC236}">
                <a16:creationId xmlns:a16="http://schemas.microsoft.com/office/drawing/2014/main" id="{6E592DFE-4139-BC4D-BFFA-CA4015FDAE6B}"/>
              </a:ext>
            </a:extLst>
          </p:cNvPr>
          <p:cNvSpPr/>
          <p:nvPr/>
        </p:nvSpPr>
        <p:spPr>
          <a:xfrm flipH="1">
            <a:off x="8393221" y="0"/>
            <a:ext cx="750779" cy="2115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marL="0" marR="0" lvl="0" indent="0" algn="l" defTabSz="4572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a:ea typeface="+mn-ea"/>
              <a:cs typeface="+mn-cs"/>
            </a:endParaRPr>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solidFill>
                  <a:srgbClr val="40474B"/>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40474B"/>
              </a:solidFill>
              <a:effectLst/>
              <a:uLnTx/>
              <a:uFillTx/>
              <a:latin typeface="Arial"/>
              <a:ea typeface="+mn-ea"/>
              <a:cs typeface="+mn-cs"/>
            </a:endParaRPr>
          </a:p>
        </p:txBody>
      </p:sp>
      <p:sp>
        <p:nvSpPr>
          <p:cNvPr id="2" name="Title 1">
            <a:extLst>
              <a:ext uri="{FF2B5EF4-FFF2-40B4-BE49-F238E27FC236}">
                <a16:creationId xmlns:a16="http://schemas.microsoft.com/office/drawing/2014/main" id="{A312DCE7-EC85-9646-BA0F-732E292B0C0F}"/>
              </a:ext>
            </a:extLst>
          </p:cNvPr>
          <p:cNvSpPr>
            <a:spLocks noGrp="1"/>
          </p:cNvSpPr>
          <p:nvPr>
            <p:ph type="title"/>
          </p:nvPr>
        </p:nvSpPr>
        <p:spPr/>
        <p:txBody>
          <a:bodyPr/>
          <a:lstStyle/>
          <a:p>
            <a:r>
              <a:rPr lang="en-US" cap="none" dirty="0">
                <a:cs typeface="Arial"/>
              </a:rPr>
              <a:t>INVESTING FOR RETIREMENT</a:t>
            </a:r>
            <a:endParaRPr lang="en-US" dirty="0"/>
          </a:p>
        </p:txBody>
      </p:sp>
      <p:sp>
        <p:nvSpPr>
          <p:cNvPr id="15" name="Content Placeholder 12"/>
          <p:cNvSpPr>
            <a:spLocks noGrp="1"/>
          </p:cNvSpPr>
          <p:nvPr>
            <p:ph type="body" sz="quarter" idx="11"/>
          </p:nvPr>
        </p:nvSpPr>
        <p:spPr>
          <a:xfrm>
            <a:off x="360014" y="2409406"/>
            <a:ext cx="3869086" cy="914400"/>
          </a:xfrm>
        </p:spPr>
        <p:txBody>
          <a:bodyPr/>
          <a:lstStyle/>
          <a:p>
            <a:pPr marL="314325" lvl="1" indent="-182563">
              <a:spcBef>
                <a:spcPts val="400"/>
              </a:spcBef>
              <a:buClr>
                <a:schemeClr val="tx1"/>
              </a:buClr>
              <a:buSzPct val="85000"/>
              <a:buFont typeface="Arial" panose="020B0604020202020204" pitchFamily="34" charset="0"/>
              <a:buChar char="•"/>
            </a:pPr>
            <a:r>
              <a:rPr lang="en-US" sz="1200" dirty="0">
                <a:solidFill>
                  <a:schemeClr val="tx1"/>
                </a:solidFill>
                <a:latin typeface="+mn-lt"/>
              </a:rPr>
              <a:t>Workplace retirement plans: 401(k) or 403(b)</a:t>
            </a:r>
          </a:p>
          <a:p>
            <a:pPr marL="314325" lvl="1" indent="-182563">
              <a:spcBef>
                <a:spcPts val="400"/>
              </a:spcBef>
              <a:buClr>
                <a:schemeClr val="tx1"/>
              </a:buClr>
              <a:buSzPct val="85000"/>
              <a:buFont typeface="Arial" panose="020B0604020202020204" pitchFamily="34" charset="0"/>
              <a:buChar char="•"/>
            </a:pPr>
            <a:r>
              <a:rPr lang="en-US" sz="1200" dirty="0">
                <a:solidFill>
                  <a:schemeClr val="tx1"/>
                </a:solidFill>
                <a:latin typeface="+mn-lt"/>
              </a:rPr>
              <a:t>[Max the match] </a:t>
            </a:r>
          </a:p>
          <a:p>
            <a:pPr marL="314325" lvl="1" indent="-182563">
              <a:spcBef>
                <a:spcPts val="400"/>
              </a:spcBef>
              <a:buClr>
                <a:schemeClr val="tx1"/>
              </a:buClr>
              <a:buSzPct val="85000"/>
              <a:buFont typeface="Arial" panose="020B0604020202020204" pitchFamily="34" charset="0"/>
              <a:buChar char="•"/>
            </a:pPr>
            <a:r>
              <a:rPr lang="en-US" sz="1200" dirty="0">
                <a:solidFill>
                  <a:schemeClr val="tx1"/>
                </a:solidFill>
                <a:latin typeface="+mn-lt"/>
              </a:rPr>
              <a:t>[Use auto-increase]</a:t>
            </a:r>
          </a:p>
          <a:p>
            <a:pPr marL="133230" lvl="1" indent="0">
              <a:spcBef>
                <a:spcPts val="400"/>
              </a:spcBef>
              <a:buNone/>
            </a:pPr>
            <a:endParaRPr lang="en-US" sz="1200" dirty="0">
              <a:solidFill>
                <a:schemeClr val="tx1"/>
              </a:solidFill>
              <a:latin typeface="+mn-lt"/>
            </a:endParaRPr>
          </a:p>
        </p:txBody>
      </p:sp>
      <p:sp>
        <p:nvSpPr>
          <p:cNvPr id="11" name="Content Placeholder 12">
            <a:extLst>
              <a:ext uri="{FF2B5EF4-FFF2-40B4-BE49-F238E27FC236}">
                <a16:creationId xmlns:a16="http://schemas.microsoft.com/office/drawing/2014/main" id="{65DE4704-BA05-384E-88A4-B744676DF809}"/>
              </a:ext>
            </a:extLst>
          </p:cNvPr>
          <p:cNvSpPr txBox="1">
            <a:spLocks/>
          </p:cNvSpPr>
          <p:nvPr/>
        </p:nvSpPr>
        <p:spPr>
          <a:xfrm>
            <a:off x="4305113" y="2383968"/>
            <a:ext cx="3637654" cy="118508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4325" marR="0" lvl="1" indent="-182563" algn="l" defTabSz="457200" rtl="0" eaLnBrk="1" fontAlgn="auto" latinLnBrk="0" hangingPunct="1">
              <a:lnSpc>
                <a:spcPct val="100000"/>
              </a:lnSpc>
              <a:spcBef>
                <a:spcPts val="400"/>
              </a:spcBef>
              <a:spcAft>
                <a:spcPts val="0"/>
              </a:spcAft>
              <a:buClr>
                <a:srgbClr val="40474B"/>
              </a:buClr>
              <a:buSzPct val="85000"/>
              <a:buFont typeface="Arial"/>
              <a:buChar char="•"/>
              <a:tabLst/>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Track </a:t>
            </a:r>
            <a:r>
              <a:rPr kumimoji="0" lang="en-US" sz="1200" b="0" i="1" u="none" strike="noStrike" kern="1200" cap="none" spc="0" normalizeH="0" baseline="0" noProof="0" dirty="0">
                <a:ln>
                  <a:noFill/>
                </a:ln>
                <a:solidFill>
                  <a:srgbClr val="40474B"/>
                </a:solidFill>
                <a:effectLst/>
                <a:uLnTx/>
                <a:uFillTx/>
                <a:latin typeface="Arial"/>
                <a:ea typeface="+mn-ea"/>
                <a:cs typeface="Arial"/>
              </a:rPr>
              <a:t>Your Retirement Outlook</a:t>
            </a:r>
            <a:r>
              <a:rPr kumimoji="0" lang="en-US" sz="1100" b="0" i="0" u="none" strike="noStrike" kern="1200" cap="none" spc="0" normalizeH="0" baseline="50000" noProof="0" dirty="0">
                <a:ln>
                  <a:noFill/>
                </a:ln>
                <a:solidFill>
                  <a:srgbClr val="40474B"/>
                </a:solidFill>
                <a:effectLst/>
                <a:uLnTx/>
                <a:uFillTx/>
                <a:latin typeface="Arial"/>
                <a:ea typeface="+mn-ea"/>
                <a:cs typeface="Arial"/>
              </a:rPr>
              <a:t>®</a:t>
            </a:r>
            <a:r>
              <a:rPr kumimoji="0" lang="en-US" sz="1200" b="0" i="1" u="none" strike="noStrike" kern="1200" cap="none" spc="0" normalizeH="0" baseline="0" noProof="0" dirty="0">
                <a:ln>
                  <a:noFill/>
                </a:ln>
                <a:solidFill>
                  <a:srgbClr val="40474B"/>
                </a:solidFill>
                <a:effectLst/>
                <a:uLnTx/>
                <a:uFillTx/>
                <a:latin typeface="Arial"/>
                <a:ea typeface="+mn-ea"/>
                <a:cs typeface="Arial"/>
              </a:rPr>
              <a:t> </a:t>
            </a: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a:p>
            <a:pPr marL="314325" marR="0" lvl="1" indent="-182563" algn="l" defTabSz="457200" rtl="0" eaLnBrk="1" fontAlgn="auto" latinLnBrk="0" hangingPunct="1">
              <a:lnSpc>
                <a:spcPct val="100000"/>
              </a:lnSpc>
              <a:spcBef>
                <a:spcPts val="400"/>
              </a:spcBef>
              <a:spcAft>
                <a:spcPts val="0"/>
              </a:spcAft>
              <a:buClr>
                <a:srgbClr val="40474B"/>
              </a:buClr>
              <a:buSzPct val="85000"/>
              <a:buFont typeface="Arial"/>
              <a:buChar char="•"/>
              <a:tabLst/>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Explore investment options in your plan: </a:t>
            </a:r>
            <a:br>
              <a:rPr kumimoji="0" lang="en-US" sz="1200" b="0" i="0" u="none" strike="noStrike" kern="1200" cap="none" spc="0" normalizeH="0" baseline="0" noProof="0" dirty="0">
                <a:ln>
                  <a:noFill/>
                </a:ln>
                <a:solidFill>
                  <a:srgbClr val="40474B"/>
                </a:solidFill>
                <a:effectLst/>
                <a:uLnTx/>
                <a:uFillTx/>
                <a:latin typeface="Arial"/>
                <a:ea typeface="+mn-ea"/>
                <a:cs typeface="Arial"/>
              </a:rPr>
            </a:br>
            <a:r>
              <a:rPr kumimoji="0" lang="en-US" sz="1200" b="0" i="0" u="none" strike="noStrike" kern="1200" cap="none" spc="0" normalizeH="0" baseline="0" noProof="0" dirty="0">
                <a:ln>
                  <a:noFill/>
                </a:ln>
                <a:solidFill>
                  <a:srgbClr val="40474B"/>
                </a:solidFill>
                <a:effectLst/>
                <a:uLnTx/>
                <a:uFillTx/>
                <a:latin typeface="Arial"/>
                <a:ea typeface="+mn-ea"/>
                <a:cs typeface="Arial"/>
              </a:rPr>
              <a:t>do-it-yourself or automated services </a:t>
            </a:r>
          </a:p>
          <a:p>
            <a:pPr marL="314325" marR="0" lvl="1" indent="-182563" algn="l" defTabSz="457200" rtl="0" eaLnBrk="1" fontAlgn="auto" latinLnBrk="0" hangingPunct="1">
              <a:lnSpc>
                <a:spcPct val="100000"/>
              </a:lnSpc>
              <a:spcBef>
                <a:spcPts val="400"/>
              </a:spcBef>
              <a:spcAft>
                <a:spcPts val="0"/>
              </a:spcAft>
              <a:buClr>
                <a:srgbClr val="40474B"/>
              </a:buClr>
              <a:buSzPct val="85000"/>
              <a:buFont typeface="Arial"/>
              <a:buChar char="•"/>
              <a:tabLst/>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Consider consolidation </a:t>
            </a:r>
          </a:p>
          <a:p>
            <a:pPr marL="133230" marR="0" lvl="1" indent="0" algn="l" defTabSz="457200" rtl="0" eaLnBrk="1" fontAlgn="auto" latinLnBrk="0" hangingPunct="1">
              <a:lnSpc>
                <a:spcPct val="100000"/>
              </a:lnSpc>
              <a:spcBef>
                <a:spcPts val="400"/>
              </a:spcBef>
              <a:spcAft>
                <a:spcPts val="0"/>
              </a:spcAft>
              <a:buClrTx/>
              <a:buSzPct val="85000"/>
              <a:buFont typeface="Arial"/>
              <a:buNone/>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p:txBody>
      </p:sp>
      <p:sp>
        <p:nvSpPr>
          <p:cNvPr id="12" name="Content Placeholder 12">
            <a:extLst>
              <a:ext uri="{FF2B5EF4-FFF2-40B4-BE49-F238E27FC236}">
                <a16:creationId xmlns:a16="http://schemas.microsoft.com/office/drawing/2014/main" id="{59C32922-0863-5041-AEFA-BA76FC760011}"/>
              </a:ext>
            </a:extLst>
          </p:cNvPr>
          <p:cNvSpPr txBox="1">
            <a:spLocks/>
          </p:cNvSpPr>
          <p:nvPr/>
        </p:nvSpPr>
        <p:spPr>
          <a:xfrm>
            <a:off x="240377" y="3415655"/>
            <a:ext cx="8182225" cy="125620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4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1762" marR="0" lvl="1" indent="0" algn="l" defTabSz="457200" rtl="0" eaLnBrk="1" fontAlgn="auto" latinLnBrk="0" hangingPunct="1">
              <a:lnSpc>
                <a:spcPct val="100000"/>
              </a:lnSpc>
              <a:spcBef>
                <a:spcPts val="400"/>
              </a:spcBef>
              <a:spcAft>
                <a:spcPts val="0"/>
              </a:spcAft>
              <a:buClrTx/>
              <a:buSzPct val="85000"/>
              <a:buFont typeface="Arial"/>
              <a:buNone/>
              <a:tabLst/>
              <a:defRPr/>
            </a:pPr>
            <a:r>
              <a:rPr kumimoji="0" lang="en-US" sz="1100" b="0" i="0" u="none" strike="noStrike" kern="1200" cap="none" spc="0" normalizeH="0" baseline="0" noProof="0" dirty="0">
                <a:ln>
                  <a:noFill/>
                </a:ln>
                <a:solidFill>
                  <a:srgbClr val="40474B"/>
                </a:solidFill>
                <a:effectLst/>
                <a:uLnTx/>
                <a:uFillTx/>
                <a:latin typeface="+mn-lt"/>
                <a:ea typeface="+mn-ea"/>
                <a:cs typeface="Arial"/>
              </a:rPr>
              <a:t>[Matching contributions may be subject to plan vesting requirements. Descriptions of plan features and benefits are subject to the plan document, which will govern in case of any inconsistencies.] </a:t>
            </a:r>
          </a:p>
          <a:p>
            <a:pPr marL="131762" marR="0" lvl="1" indent="0" algn="l" defTabSz="457200" rtl="0" eaLnBrk="1" fontAlgn="auto" latinLnBrk="0" hangingPunct="1">
              <a:lnSpc>
                <a:spcPct val="100000"/>
              </a:lnSpc>
              <a:spcBef>
                <a:spcPts val="400"/>
              </a:spcBef>
              <a:spcAft>
                <a:spcPts val="0"/>
              </a:spcAft>
              <a:buClrTx/>
              <a:buSzPct val="85000"/>
              <a:buFont typeface="Arial"/>
              <a:buNone/>
              <a:tabLst/>
              <a:defRPr/>
            </a:pPr>
            <a:r>
              <a:rPr kumimoji="0" lang="en-US" sz="1100" b="0" i="0" u="none" strike="noStrike" kern="1200" cap="none" spc="0" normalizeH="0" baseline="0" noProof="0" dirty="0">
                <a:ln>
                  <a:noFill/>
                </a:ln>
                <a:solidFill>
                  <a:srgbClr val="40474B"/>
                </a:solidFill>
                <a:effectLst/>
                <a:uLnTx/>
                <a:uFillTx/>
                <a:latin typeface="+mn-lt"/>
                <a:ea typeface="+mn-ea"/>
                <a:cs typeface="Arial"/>
              </a:rPr>
              <a:t>[You should evaluate your ability to continue the auto-increase service in the event of a prolonged market decline, unexpected expenses, or an unforeseeable emergency.]</a:t>
            </a:r>
          </a:p>
          <a:p>
            <a:pPr marL="131762" marR="0" lvl="1" indent="0" algn="l" defTabSz="457200" rtl="0" eaLnBrk="1" fontAlgn="auto" latinLnBrk="0" hangingPunct="1">
              <a:lnSpc>
                <a:spcPct val="100000"/>
              </a:lnSpc>
              <a:spcBef>
                <a:spcPts val="400"/>
              </a:spcBef>
              <a:spcAft>
                <a:spcPts val="0"/>
              </a:spcAft>
              <a:buClrTx/>
              <a:buSzPct val="85000"/>
              <a:buFont typeface="Arial"/>
              <a:buNone/>
              <a:tabLst/>
              <a:defRPr/>
            </a:pPr>
            <a:r>
              <a:rPr kumimoji="0" lang="en-US" sz="1100" b="0" i="0" u="none" strike="noStrike" kern="1200" cap="none" spc="0" normalizeH="0" baseline="0" noProof="0" dirty="0">
                <a:ln>
                  <a:noFill/>
                </a:ln>
                <a:solidFill>
                  <a:srgbClr val="40474B"/>
                </a:solidFill>
                <a:effectLst/>
                <a:uLnTx/>
                <a:uFillTx/>
                <a:latin typeface="+mn-lt"/>
                <a:ea typeface="+mn-ea"/>
                <a:cs typeface="Arial"/>
              </a:rPr>
              <a:t>Review the fees and expenses you pay, including any charges associated with transferring your account, to see if consolidating your accounts could help reduce your costs. Be sure to consider whether such a transfer changes any features or benefits that may be important to you.</a:t>
            </a:r>
          </a:p>
        </p:txBody>
      </p:sp>
      <p:sp>
        <p:nvSpPr>
          <p:cNvPr id="18" name="TextBox 17">
            <a:extLst>
              <a:ext uri="{FF2B5EF4-FFF2-40B4-BE49-F238E27FC236}">
                <a16:creationId xmlns:a16="http://schemas.microsoft.com/office/drawing/2014/main" id="{9EA22729-D1E1-BF4C-B158-21F2FAC4A732}"/>
              </a:ext>
            </a:extLst>
          </p:cNvPr>
          <p:cNvSpPr txBox="1"/>
          <p:nvPr/>
        </p:nvSpPr>
        <p:spPr>
          <a:xfrm>
            <a:off x="439860" y="4893700"/>
            <a:ext cx="4541520" cy="20066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0474B"/>
                </a:solidFill>
                <a:effectLst/>
                <a:uLnTx/>
                <a:uFillTx/>
                <a:latin typeface="Arial"/>
                <a:ea typeface="+mn-ea"/>
                <a:cs typeface="Arial"/>
              </a:rPr>
              <a:t>See important disclosures at the end of this presentation.</a:t>
            </a:r>
          </a:p>
        </p:txBody>
      </p:sp>
    </p:spTree>
    <p:extLst>
      <p:ext uri="{BB962C8B-B14F-4D97-AF65-F5344CB8AC3E}">
        <p14:creationId xmlns:p14="http://schemas.microsoft.com/office/powerpoint/2010/main" val="400606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21 TA Colors">
      <a:dk1>
        <a:srgbClr val="40474B"/>
      </a:dk1>
      <a:lt1>
        <a:srgbClr val="FFFFFF"/>
      </a:lt1>
      <a:dk2>
        <a:srgbClr val="939598"/>
      </a:dk2>
      <a:lt2>
        <a:srgbClr val="007C86"/>
      </a:lt2>
      <a:accent1>
        <a:srgbClr val="EE0000"/>
      </a:accent1>
      <a:accent2>
        <a:srgbClr val="0069B3"/>
      </a:accent2>
      <a:accent3>
        <a:srgbClr val="FFAD00"/>
      </a:accent3>
      <a:accent4>
        <a:srgbClr val="1F345E"/>
      </a:accent4>
      <a:accent5>
        <a:srgbClr val="D61E58"/>
      </a:accent5>
      <a:accent6>
        <a:srgbClr val="6C2365"/>
      </a:accent6>
      <a:hlink>
        <a:srgbClr val="529946"/>
      </a:hlink>
      <a:folHlink>
        <a:srgbClr val="404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buClr>
            <a:schemeClr val="bg1"/>
          </a:buClr>
          <a:buSzPct val="85000"/>
          <a:defRPr sz="1200" dirty="0" err="1" smtClean="0"/>
        </a:defPPr>
      </a:lstStyle>
    </a:txDef>
  </a:objectDefaults>
  <a:extraClrSchemeLst/>
  <a:extLst>
    <a:ext uri="{05A4C25C-085E-4340-85A3-A5531E510DB2}">
      <thm15:themeFamily xmlns:thm15="http://schemas.microsoft.com/office/thememl/2012/main" name="TA_template_102021" id="{B6FE3680-3572-9542-9778-8BB22F5C3327}" vid="{F5F481ED-59D5-1140-B1E9-839C6D2A3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E17793B302C048AAC386F8013F4B85" ma:contentTypeVersion="15" ma:contentTypeDescription="Create a new document." ma:contentTypeScope="" ma:versionID="f15b543da0859100735f9044492c41c9">
  <xsd:schema xmlns:xsd="http://www.w3.org/2001/XMLSchema" xmlns:xs="http://www.w3.org/2001/XMLSchema" xmlns:p="http://schemas.microsoft.com/office/2006/metadata/properties" xmlns:ns1="http://schemas.microsoft.com/sharepoint/v3" xmlns:ns3="548d705a-6325-4e3e-a084-a75963cee162" xmlns:ns4="0ae1627a-77d0-48e2-b175-8f61b157c267" targetNamespace="http://schemas.microsoft.com/office/2006/metadata/properties" ma:root="true" ma:fieldsID="c1e418b6a742ec1945baab7613c3313d" ns1:_="" ns3:_="" ns4:_="">
    <xsd:import namespace="http://schemas.microsoft.com/sharepoint/v3"/>
    <xsd:import namespace="548d705a-6325-4e3e-a084-a75963cee162"/>
    <xsd:import namespace="0ae1627a-77d0-48e2-b175-8f61b157c26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LengthInSecond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8d705a-6325-4e3e-a084-a75963cee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e1627a-77d0-48e2-b175-8f61b157c2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8032D-AC95-48B6-9FDB-D6D172467BC7}">
  <ds:schemaRefs>
    <ds:schemaRef ds:uri="http://schemas.microsoft.com/sharepoint/v3"/>
    <ds:schemaRef ds:uri="http://purl.org/dc/elements/1.1/"/>
    <ds:schemaRef ds:uri="0ae1627a-77d0-48e2-b175-8f61b157c267"/>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548d705a-6325-4e3e-a084-a75963cee162"/>
    <ds:schemaRef ds:uri="http://www.w3.org/XML/1998/namespace"/>
  </ds:schemaRefs>
</ds:datastoreItem>
</file>

<file path=customXml/itemProps2.xml><?xml version="1.0" encoding="utf-8"?>
<ds:datastoreItem xmlns:ds="http://schemas.openxmlformats.org/officeDocument/2006/customXml" ds:itemID="{704A2DC7-DB11-41E2-8899-C0F14E42C10E}">
  <ds:schemaRefs>
    <ds:schemaRef ds:uri="http://schemas.microsoft.com/sharepoint/v3/contenttype/forms"/>
  </ds:schemaRefs>
</ds:datastoreItem>
</file>

<file path=customXml/itemProps3.xml><?xml version="1.0" encoding="utf-8"?>
<ds:datastoreItem xmlns:ds="http://schemas.openxmlformats.org/officeDocument/2006/customXml" ds:itemID="{1E72E4E6-5D94-4A5B-9B77-9642AFDDF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8d705a-6325-4e3e-a084-a75963cee162"/>
    <ds:schemaRef ds:uri="0ae1627a-77d0-48e2-b175-8f61b157c2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28425</TotalTime>
  <Words>6733</Words>
  <Application>Microsoft Office PowerPoint</Application>
  <PresentationFormat>On-screen Show (16:9)</PresentationFormat>
  <Paragraphs>686</Paragraphs>
  <Slides>40</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Georgia</vt:lpstr>
      <vt:lpstr>Georgia Pro</vt:lpstr>
      <vt:lpstr>Georgia Pro Semibold</vt:lpstr>
      <vt:lpstr>Helvetica</vt:lpstr>
      <vt:lpstr>Impact</vt:lpstr>
      <vt:lpstr>Lucida Grande</vt:lpstr>
      <vt:lpstr>Open Sans</vt:lpstr>
      <vt:lpstr>System Font Regular</vt:lpstr>
      <vt:lpstr>Tw Cen MT Regular</vt:lpstr>
      <vt:lpstr>Office Theme</vt:lpstr>
      <vt:lpstr>PowerPoint Presentation</vt:lpstr>
      <vt:lpstr>PowerPoint Presentation</vt:lpstr>
      <vt:lpstr>Why money management is essential</vt:lpstr>
      <vt:lpstr>PowerPoint Presentation</vt:lpstr>
      <vt:lpstr>Savings priorities</vt:lpstr>
      <vt:lpstr>unanticipated expense? An emergency fund can help</vt:lpstr>
      <vt:lpstr>Short-term goals</vt:lpstr>
      <vt:lpstr>SAVING VS INVESTING</vt:lpstr>
      <vt:lpstr>INVESTING FOR RETIREMENT</vt:lpstr>
      <vt:lpstr>Investing for college</vt:lpstr>
      <vt:lpstr>budgeting</vt:lpstr>
      <vt:lpstr>BUDGET BASICS</vt:lpstr>
      <vt:lpstr>50/30/20 rule</vt:lpstr>
      <vt:lpstr>Automated methods</vt:lpstr>
      <vt:lpstr>Automated methods</vt:lpstr>
      <vt:lpstr>Budgeting tools</vt:lpstr>
      <vt:lpstr>Sweat equity</vt:lpstr>
      <vt:lpstr>5 BUDGETING takeaways</vt:lpstr>
      <vt:lpstr>credit</vt:lpstr>
      <vt:lpstr>credit</vt:lpstr>
      <vt:lpstr>Using credit wisely</vt:lpstr>
      <vt:lpstr>Your credit score: an inside look </vt:lpstr>
      <vt:lpstr>Calculating your score</vt:lpstr>
      <vt:lpstr>the financial impact of a good credit score</vt:lpstr>
      <vt:lpstr>Improving your credit score </vt:lpstr>
      <vt:lpstr>Managing debt</vt:lpstr>
      <vt:lpstr>Tips for PAYING down DEBT</vt:lpstr>
      <vt:lpstr>Retirement plan loans</vt:lpstr>
      <vt:lpstr>Debt management programs</vt:lpstr>
      <vt:lpstr>Avoid the debt cycle</vt:lpstr>
      <vt:lpstr>reduce debt and  save for retirement</vt:lpstr>
      <vt:lpstr>mortgages at a glance</vt:lpstr>
      <vt:lpstr>Important ratios to understand</vt:lpstr>
      <vt:lpstr>PowerPoint Presentation</vt:lpstr>
      <vt:lpstr>Public Service student Loan Forgiveness </vt:lpstr>
      <vt:lpstr>Next steps</vt:lpstr>
      <vt:lpstr>Where to go:</vt:lpstr>
      <vt:lpstr>PowerPoint Presentation</vt:lpstr>
      <vt:lpstr>disclosures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Golder, Heather</dc:creator>
  <cp:keywords/>
  <dc:description/>
  <cp:lastModifiedBy>McAfee, Paula</cp:lastModifiedBy>
  <cp:revision>291</cp:revision>
  <cp:lastPrinted>2017-04-03T19:59:35Z</cp:lastPrinted>
  <dcterms:created xsi:type="dcterms:W3CDTF">2019-02-19T18:08:33Z</dcterms:created>
  <dcterms:modified xsi:type="dcterms:W3CDTF">2023-01-05T16:44:54Z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0x01010032E17793B302C048AAC386F8013F4B85</vt:lpwstr>
  </property>
</Properties>
</file>