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3"/>
  </p:notesMasterIdLst>
  <p:sldIdLst>
    <p:sldId id="258" r:id="rId5"/>
    <p:sldId id="263" r:id="rId6"/>
    <p:sldId id="265" r:id="rId7"/>
    <p:sldId id="282" r:id="rId8"/>
    <p:sldId id="284" r:id="rId9"/>
    <p:sldId id="288" r:id="rId10"/>
    <p:sldId id="290" r:id="rId11"/>
    <p:sldId id="291" r:id="rId12"/>
    <p:sldId id="292" r:id="rId13"/>
    <p:sldId id="293" r:id="rId14"/>
    <p:sldId id="294" r:id="rId15"/>
    <p:sldId id="295" r:id="rId16"/>
    <p:sldId id="267" r:id="rId17"/>
    <p:sldId id="287" r:id="rId18"/>
    <p:sldId id="289" r:id="rId19"/>
    <p:sldId id="268" r:id="rId20"/>
    <p:sldId id="274" r:id="rId21"/>
    <p:sldId id="275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DC12728-C56F-6EEC-7C47-D347BDEFAE06}" name="DeVaughn, Valerie K" initials="DK" userId="S::vdevaughn@chamberlain.edu::ded4e530-aec7-4562-8df8-4694663246c0" providerId="AD"/>
  <p188:author id="{EDF59D59-6564-F0BF-7758-A059374F0850}" name="Latimer, Katie" initials="" userId="S::KLatimer@chamberlain.edu::5b96d902-6679-4c30-aace-c595bee59b6a" providerId="AD"/>
  <p188:author id="{95C13E97-47AD-1ADA-CB26-89BECC6B58E4}" name="Cody, Randa" initials="" userId="S::RandaCody@chamberlain.edu::a6bb33a2-5ab0-4947-bcc6-3e25f25c3036" providerId="AD"/>
  <p188:author id="{295C21A1-4839-086B-6D10-1F6600E8CB9F}" name="Pardi, Lisa A" initials="PA" userId="S::lpardi@chamberlain.edu::1e117231-dd2e-4490-a6b7-21ebded6995b" providerId="AD"/>
  <p188:author id="{46CB34AD-4CFE-C546-CD32-539C28B9B1AA}" name="Phillips, Candice" initials="" userId="S::CPhillips2@chamberlain.edu::ddadf466-d4fb-456e-bc06-60607c477e0e" providerId="AD"/>
  <p188:author id="{905BCDB0-EBE3-D4D2-AA90-FACD82F93577}" name="Steen, Kasey" initials="KS" userId="S::KSteen@chamberlain.edu::8d85d870-6451-43d4-af60-7863e8119558" providerId="AD"/>
  <p188:author id="{403104C2-926F-F3ED-3CA2-11F6C796C3AA}" name="Carroll, Jennifer" initials="CJ" userId="S::JCarroll@chamberlain.edu::8bfe8e27-a7a9-4219-9d66-099efc0dbe6b" providerId="AD"/>
  <p188:author id="{5D0FDAC9-81A3-6088-2091-D8D971DC6494}" name="Myers, Melissa" initials="MM" userId="S::mmyers2@chamberlain.edu::a57e1d19-8594-4d91-aae3-9cc9c9f9f365" providerId="AD"/>
  <p188:author id="{FA1D67F1-147C-290F-A690-4E4F6A608210}" name="Myers, Melissa" initials="" userId="S::MMyers2@chamberlain.edu::a57e1d19-8594-4d91-aae3-9cc9c9f9f36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98" autoAdjust="0"/>
    <p:restoredTop sz="88162" autoAdjust="0"/>
  </p:normalViewPr>
  <p:slideViewPr>
    <p:cSldViewPr snapToGrid="0">
      <p:cViewPr varScale="1">
        <p:scale>
          <a:sx n="100" d="100"/>
          <a:sy n="100" d="100"/>
        </p:scale>
        <p:origin x="13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508DFC-F792-4DE4-9D06-33F2E2737B2A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9B5F59-0E78-4E4A-BB8F-A5411ED83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685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9B5F59-0E78-4E4A-BB8F-A5411ED832E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2947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 speaker notes here with additional data to support bulleted points.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9B5F59-0E78-4E4A-BB8F-A5411ED832E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4823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 speaker notes here with additional data to support bulleted points.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9B5F59-0E78-4E4A-BB8F-A5411ED832E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3159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 speaker notes here with additional data to support bulleted points.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9B5F59-0E78-4E4A-BB8F-A5411ED832E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839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 speaker notes here with additional data to support bulleted points.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9B5F59-0E78-4E4A-BB8F-A5411ED832E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374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 speaker notes here with additional data to support bulleted points.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9B5F59-0E78-4E4A-BB8F-A5411ED832E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0872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 speaker notes here with additional data to support bulleted points.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9B5F59-0E78-4E4A-BB8F-A5411ED832E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1357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 speaker notes here with additional data to support bulleted points.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9B5F59-0E78-4E4A-BB8F-A5411ED832E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0589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/>
              <a:t>Add references here for every cited scholarly source</a:t>
            </a:r>
            <a:r>
              <a: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9B5F59-0E78-4E4A-BB8F-A5411ED832E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2336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/>
              <a:t>Add references here for every cited scholarly source</a:t>
            </a:r>
            <a:r>
              <a: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9B5F59-0E78-4E4A-BB8F-A5411ED832E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421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 speaker notes here with additional data to support bulleted points.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9B5F59-0E78-4E4A-BB8F-A5411ED832E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8958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 speaker notes here with additional data to support bulleted points.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9B5F59-0E78-4E4A-BB8F-A5411ED832E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807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 speaker notes here with additional data to support bulleted points.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9B5F59-0E78-4E4A-BB8F-A5411ED832E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2925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 speaker notes here with additional data to support bulleted points.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9B5F59-0E78-4E4A-BB8F-A5411ED832E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9772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 speaker notes here with additional data to support bulleted points.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9B5F59-0E78-4E4A-BB8F-A5411ED832E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9577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 speaker notes here with additional data to support bulleted points.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9B5F59-0E78-4E4A-BB8F-A5411ED832E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5481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 speaker notes here with additional data to support bulleted points.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9B5F59-0E78-4E4A-BB8F-A5411ED832E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2053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 speaker notes here with additional data to support bulleted points.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9B5F59-0E78-4E4A-BB8F-A5411ED832E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089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12624-6D3F-9D3A-04A9-4531A4CC7E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4DEC39-AFE1-DDAF-C07D-608BC33916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E3AE6B-6476-2818-CC55-F18CC844F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FCE03-005E-48A8-B3EE-3DB83A4791F2}" type="datetime1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507D4E-1275-2C99-0BFF-B48B8AE1D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FA562E-319F-9E57-B94F-D0D2416D5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491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18A4C-414E-2D89-2880-AD9327382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B140B4-0CC4-C543-EC2E-FA9230A951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D48340-6D16-7610-746C-EEA71EA46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2024-EF01-484B-B809-4DC5D0C24109}" type="datetime1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CA467-87E8-195D-3C56-DB9939D42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947A82-671A-E0C9-7744-D0AD01734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889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78494B-55A8-B1BC-3A8A-45B0E2B11F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92BA82-A187-18A6-5049-B9D57F67F9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EC66D9-3430-0E6A-5EA8-D81613429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0099-AC47-4CB6-A712-03E91D8BD16B}" type="datetime1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182569-BE47-AB7A-557B-549DA936E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FF4E0E-9175-451D-61FD-53653CCB7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364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4A57A-814A-6C10-5EFD-599FBDE6F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82C750-8239-A56A-5C33-22FA279EE2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EC117-D05C-CEC7-A658-8115A570D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3CD76-FD59-4D63-867C-D5D52D5F06F2}" type="datetime1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454EE2-8A1C-B33D-BD84-26F59D932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6FFE4E-CBA7-2001-2492-6A00EC89A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619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FC414-91DF-BE99-74E7-535558883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B4F579-557B-67DE-39B5-178443719A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28B513-FD7A-8A42-7B78-CF42307D6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000F6-F204-4485-8081-72E7A175327F}" type="datetime1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91D4E1-8CF2-1696-E26F-73B34AE43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40CAC7-D3B1-0646-9026-604A8C4E0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76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6F568-6AD1-BBEB-0554-A5F4BC19E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7C05E4-FB5C-151A-01F0-0BE99F71DF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7D4CEE-317D-79E4-C5CA-E614F59110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EE8F86-465A-E805-22D4-6A131F0D3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394EB-2792-42D2-8990-E4D166EEE676}" type="datetime1">
              <a:rPr lang="en-US" smtClean="0"/>
              <a:t>7/31/2024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B23C41-F467-6389-1743-E5A196C58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C4D54A-B81F-7153-7CBE-C97343BC1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941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6F6C1-15D3-A5F3-B7B2-9F5F71F63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BE1528-0987-2305-93B9-18001552B6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D3081B-B6AA-0D84-3F82-0C7D3AE90D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6FCF30-F833-4526-922D-3F59DBCBE4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2D58D7-ACFE-1A77-5545-B460B51905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72DF5F-B347-DC3F-CCEF-484321B03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459B7-C56A-44F4-9D42-2FD5BB2A2D76}" type="datetime1">
              <a:rPr lang="en-US" smtClean="0"/>
              <a:t>7/31/2024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FFC3C5-4041-20EA-6F6E-DD1E625C2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D61D88-2BB4-8CD0-9721-AF24F14A9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024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321A2-09E9-1FCE-8E7C-95C18C4AF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9186BC-7357-05FD-28A6-EADD9ECAC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15ED4-394F-480C-90BF-7690B6F133B3}" type="datetime1">
              <a:rPr lang="en-US" smtClean="0"/>
              <a:t>7/31/2024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C4A890-45A3-2831-4527-F2CEAE3B1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6F47FB-3F73-9605-9385-9C76AB1C4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214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DC3673-AF05-52D5-2263-244E037AC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33963-CDE0-4A1F-8979-843F6096E058}" type="datetime1">
              <a:rPr lang="en-US" smtClean="0"/>
              <a:t>7/31/2024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E38C73-6643-08FB-4472-B626E9EF0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022214-2088-7AFE-99B9-42362FFE9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832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10353-B762-342C-D2FB-F849DA65C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8DC2E-297B-7B4B-B8DE-489AAFEBD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ACFBF1-1409-A216-A600-C1BC0B4F72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E1AB96-30B8-178C-CAC3-BE715EB63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3471C-91CE-4FE6-AD4B-8DBE416ADA91}" type="datetime1">
              <a:rPr lang="en-US" smtClean="0"/>
              <a:t>7/31/2024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541A02-B2FB-3B27-54C1-94DBC1F57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436338-3444-77DA-C794-2533DBE7C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921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786A4-649A-8A4C-97E1-03EEF0C58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74BCAA-3649-BC45-75EF-2CC4547585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D64CEC-DC6A-2C10-7B96-4C28D89CF3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BFE5AA-392C-D06F-C866-3DC3526C8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E4462-0EF1-47C5-969F-2360069BF19C}" type="datetime1">
              <a:rPr lang="en-US" smtClean="0"/>
              <a:t>7/31/2024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C5C231-B305-1F9C-5901-2481A4722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703CBD-EF71-1FA3-39B5-E8C1339F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594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03682B-D5E3-97B0-F27C-2700D2724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613400-912E-D3A2-65CD-B9D9FDE4BE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D2B81C-B4D9-0F08-87A2-053EEEECC9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FD2FD-ACB4-4A6D-93D4-12E0EA98F82D}" type="datetime1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36D71-DDAC-081D-D96B-23C63F95DC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2023. Chamberlain University LLC.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7D24CD-38EA-CF15-68DA-8D1C1F6665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D53A0-14B8-4FC0-B7C4-A5230A4C7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05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amberlain University">
            <a:extLst>
              <a:ext uri="{FF2B5EF4-FFF2-40B4-BE49-F238E27FC236}">
                <a16:creationId xmlns:a16="http://schemas.microsoft.com/office/drawing/2014/main" id="{0226BFA7-E875-292A-1FAE-134F687BCC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601" y="723976"/>
            <a:ext cx="9613397" cy="189864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7D4F66A-4959-7E86-212A-DA9BC87612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79326" y="2153890"/>
            <a:ext cx="8921672" cy="1713305"/>
          </a:xfrm>
        </p:spPr>
        <p:txBody>
          <a:bodyPr anchor="b">
            <a:normAutofit fontScale="90000"/>
          </a:bodyPr>
          <a:lstStyle/>
          <a:p>
            <a:pPr marL="457200"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kern="0" dirty="0">
                <a:solidFill>
                  <a:srgbClr val="002060"/>
                </a:solidFill>
                <a:effectLst/>
                <a:latin typeface="+mn-lt"/>
                <a:ea typeface="MS Mincho" panose="02020609040205080304" pitchFamily="49" charset="-128"/>
                <a:cs typeface="Arial" panose="020B0604020202020204" pitchFamily="34" charset="0"/>
              </a:rPr>
              <a:t>NR582NP Week 6 Assignment</a:t>
            </a:r>
            <a:br>
              <a:rPr lang="en-US" sz="2000" b="1" kern="0">
                <a:solidFill>
                  <a:srgbClr val="002060"/>
                </a:solidFill>
                <a:effectLst/>
                <a:latin typeface="+mn-lt"/>
                <a:ea typeface="MS Mincho" panose="02020609040205080304" pitchFamily="49" charset="-128"/>
                <a:cs typeface="Arial" panose="020B0604020202020204" pitchFamily="34" charset="0"/>
              </a:rPr>
            </a:br>
            <a:r>
              <a:rPr lang="en-US" sz="1800" b="1" spc="10" dirty="0">
                <a:solidFill>
                  <a:srgbClr val="001F5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Policy Analysis Presentation</a:t>
            </a:r>
            <a:r>
              <a:rPr lang="en-US" sz="1800" b="1" spc="10" dirty="0">
                <a:solidFill>
                  <a:srgbClr val="001F5F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kern="0" dirty="0">
                <a:solidFill>
                  <a:srgbClr val="002060"/>
                </a:solidFill>
                <a:effectLst/>
                <a:latin typeface="+mn-lt"/>
                <a:ea typeface="MS Mincho" panose="02020609040205080304" pitchFamily="49" charset="-128"/>
                <a:cs typeface="Arial" panose="020B0604020202020204" pitchFamily="34" charset="0"/>
              </a:rPr>
              <a:t>Template</a:t>
            </a:r>
            <a:br>
              <a:rPr lang="en-US" sz="1800" b="1" kern="0" dirty="0">
                <a:solidFill>
                  <a:srgbClr val="002060"/>
                </a:solidFill>
                <a:effectLst/>
                <a:latin typeface="Garamond" panose="02020404030301010803" pitchFamily="18" charset="0"/>
                <a:ea typeface="MS Mincho" panose="02020609040205080304" pitchFamily="49" charset="-128"/>
                <a:cs typeface="Arial" panose="020B0604020202020204" pitchFamily="34" charset="0"/>
              </a:rPr>
            </a:br>
            <a:endParaRPr lang="en-US" sz="8000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DD82D100-F6E5-46E7-1C5D-963A225FEF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5698" y="2917874"/>
            <a:ext cx="9144000" cy="1898642"/>
          </a:xfrm>
        </p:spPr>
        <p:txBody>
          <a:bodyPr>
            <a:normAutofit/>
          </a:bodyPr>
          <a:lstStyle/>
          <a:p>
            <a:pPr marL="0" marR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b="1" dirty="0">
                <a:effectLst/>
                <a:ea typeface="MS Mincho" panose="02020609040205080304" pitchFamily="49" charset="-128"/>
              </a:rPr>
              <a:t>Directions:</a:t>
            </a:r>
            <a:r>
              <a:rPr lang="en-US" sz="1600" dirty="0">
                <a:effectLst/>
                <a:ea typeface="MS Mincho" panose="02020609040205080304" pitchFamily="49" charset="-128"/>
              </a:rPr>
              <a:t> Use this template to complete the Week 6 Policy Analysis </a:t>
            </a:r>
            <a:r>
              <a:rPr lang="en-US" sz="1600" spc="10" dirty="0"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Presentation</a:t>
            </a:r>
            <a:r>
              <a:rPr lang="en-US" sz="1600" spc="10" dirty="0"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effectLst/>
                <a:ea typeface="MS Mincho" panose="02020609040205080304" pitchFamily="49" charset="-128"/>
              </a:rPr>
              <a:t>assignment as outlined in the assignment instructions in Canvas.</a:t>
            </a:r>
          </a:p>
          <a:p>
            <a:pPr marL="342900" marR="0" lvl="0" indent="-3429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ea typeface="MS Mincho" panose="02020609040205080304" pitchFamily="49" charset="-128"/>
              </a:rPr>
              <a:t>Click in the box below to add your name and date. </a:t>
            </a:r>
          </a:p>
          <a:p>
            <a:pPr marL="342900" marR="0" lvl="0" indent="-3429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ea typeface="MS Mincho" panose="02020609040205080304" pitchFamily="49" charset="-128"/>
              </a:rPr>
              <a:t>Click into each box where it says [Type Here] on the following slides. </a:t>
            </a:r>
          </a:p>
          <a:p>
            <a:pPr marL="342900" marR="0" lvl="0" indent="-3429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ea typeface="MS Mincho" panose="02020609040205080304" pitchFamily="49" charset="-128"/>
              </a:rPr>
              <a:t>Remove </a:t>
            </a:r>
            <a:r>
              <a:rPr lang="en-US" sz="1600" dirty="0">
                <a:effectLst/>
                <a:ea typeface="MS Mincho" panose="02020609040205080304" pitchFamily="49" charset="-128"/>
              </a:rPr>
              <a:t>[Type Here: instructions] to insert your responses.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FAF9DA4-24B7-FFFE-21ED-72C1C94F4000}"/>
              </a:ext>
            </a:extLst>
          </p:cNvPr>
          <p:cNvSpPr txBox="1"/>
          <p:nvPr/>
        </p:nvSpPr>
        <p:spPr>
          <a:xfrm>
            <a:off x="1287601" y="5027961"/>
            <a:ext cx="4618249" cy="8925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300" b="1" dirty="0">
                <a:effectLst/>
                <a:ea typeface="MS Mincho" panose="02020609040205080304" pitchFamily="49" charset="-128"/>
              </a:rPr>
              <a:t>Name:</a:t>
            </a:r>
            <a:r>
              <a:rPr lang="en-US" sz="1300" b="1" dirty="0">
                <a:ea typeface="MS Mincho" panose="02020609040205080304" pitchFamily="49" charset="-128"/>
              </a:rPr>
              <a:t> </a:t>
            </a:r>
            <a:r>
              <a:rPr lang="en-US" sz="1300" dirty="0">
                <a:ea typeface="MS Mincho" panose="02020609040205080304" pitchFamily="49" charset="-128"/>
              </a:rPr>
              <a:t>[Type Here]</a:t>
            </a:r>
            <a:r>
              <a:rPr lang="en-US" sz="1300" dirty="0">
                <a:effectLst/>
                <a:ea typeface="MS Mincho" panose="02020609040205080304" pitchFamily="49" charset="-128"/>
              </a:rPr>
              <a:t>   </a:t>
            </a:r>
          </a:p>
          <a:p>
            <a:endParaRPr lang="en-US" sz="1300" b="1" dirty="0">
              <a:effectLst/>
              <a:ea typeface="MS Mincho" panose="02020609040205080304" pitchFamily="49" charset="-128"/>
            </a:endParaRPr>
          </a:p>
          <a:p>
            <a:r>
              <a:rPr lang="en-US" sz="1300" b="1" dirty="0">
                <a:ea typeface="MS Mincho" panose="02020609040205080304" pitchFamily="49" charset="-128"/>
              </a:rPr>
              <a:t>Session: </a:t>
            </a:r>
            <a:r>
              <a:rPr lang="en-US" sz="1300" dirty="0">
                <a:ea typeface="MS Mincho" panose="02020609040205080304" pitchFamily="49" charset="-128"/>
              </a:rPr>
              <a:t>[Type Here]   </a:t>
            </a:r>
          </a:p>
          <a:p>
            <a:endParaRPr lang="en-US" sz="13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CF7B4B-E9AA-12CD-51FD-CC7029269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1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31ECE21-E31E-5A7C-5BB4-4A8507258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528890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amberlain University">
            <a:extLst>
              <a:ext uri="{FF2B5EF4-FFF2-40B4-BE49-F238E27FC236}">
                <a16:creationId xmlns:a16="http://schemas.microsoft.com/office/drawing/2014/main" id="{0226BFA7-E875-292A-1FAE-134F687BCC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280" y="-246993"/>
            <a:ext cx="9630157" cy="190195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05B71A2-59AE-598A-0FF5-E16EFF53AE06}"/>
              </a:ext>
            </a:extLst>
          </p:cNvPr>
          <p:cNvSpPr/>
          <p:nvPr/>
        </p:nvSpPr>
        <p:spPr>
          <a:xfrm>
            <a:off x="1284073" y="1654959"/>
            <a:ext cx="9613397" cy="43992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0AA11F1-C523-E28A-0453-7FF06638F6DF}"/>
              </a:ext>
            </a:extLst>
          </p:cNvPr>
          <p:cNvSpPr txBox="1"/>
          <p:nvPr/>
        </p:nvSpPr>
        <p:spPr>
          <a:xfrm>
            <a:off x="1284072" y="1674674"/>
            <a:ext cx="9613397" cy="27515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[Type Here:</a:t>
            </a:r>
          </a:p>
          <a:p>
            <a:pPr marL="685800" marR="0" lvl="1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AutoNum type="alphaLcPeriod"/>
            </a:pPr>
            <a:r>
              <a:rPr lang="en-US" dirty="0">
                <a:effectLst/>
                <a:ea typeface="MS Mincho" panose="02020609040205080304" pitchFamily="49" charset="-128"/>
                <a:cs typeface="Arial" panose="020B0604020202020204" pitchFamily="34" charset="0"/>
              </a:rPr>
              <a:t>Identify at least three evidence-based options to address the problem. </a:t>
            </a:r>
          </a:p>
          <a:p>
            <a:pPr marL="685800" marR="0" lvl="1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AutoNum type="alphaLcPeriod"/>
            </a:pPr>
            <a:r>
              <a:rPr lang="en-US" dirty="0">
                <a:effectLst/>
                <a:ea typeface="MS Mincho" panose="02020609040205080304" pitchFamily="49" charset="-128"/>
                <a:cs typeface="Arial" panose="020B0604020202020204" pitchFamily="34" charset="0"/>
              </a:rPr>
              <a:t>Discuss the pros and cons of each option. </a:t>
            </a:r>
          </a:p>
          <a:p>
            <a:pPr marL="685800" marR="0" lvl="1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AutoNum type="alphaLcPeriod"/>
            </a:pPr>
            <a:r>
              <a:rPr lang="en-US" dirty="0">
                <a:effectLst/>
                <a:ea typeface="MS Mincho" panose="02020609040205080304" pitchFamily="49" charset="-128"/>
                <a:cs typeface="Arial" panose="020B0604020202020204" pitchFamily="34" charset="0"/>
              </a:rPr>
              <a:t>Provide in-text citations from a scholarly source for each evidence-based option.]</a:t>
            </a:r>
          </a:p>
          <a:p>
            <a:endParaRPr lang="en-US" dirty="0"/>
          </a:p>
          <a:p>
            <a:pPr algn="ctr"/>
            <a:endParaRPr lang="en-US" b="1" u="sng" dirty="0"/>
          </a:p>
          <a:p>
            <a:pPr algn="ctr"/>
            <a:endParaRPr lang="en-US" b="1" u="sng" dirty="0"/>
          </a:p>
          <a:p>
            <a:pPr algn="ctr"/>
            <a:endParaRPr lang="en-US" b="1" u="sng" dirty="0"/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F2BE4A-8A42-D9B5-54C8-DA5B3186B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10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D5954B-3432-F129-F2EF-802AA9A70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0BCE94-89AE-E3AD-CB41-ABD6549DE411}"/>
              </a:ext>
            </a:extLst>
          </p:cNvPr>
          <p:cNvSpPr txBox="1"/>
          <p:nvPr/>
        </p:nvSpPr>
        <p:spPr>
          <a:xfrm>
            <a:off x="3401633" y="1074509"/>
            <a:ext cx="53782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u="sng" dirty="0"/>
              <a:t>Options</a:t>
            </a:r>
          </a:p>
        </p:txBody>
      </p:sp>
    </p:spTree>
    <p:extLst>
      <p:ext uri="{BB962C8B-B14F-4D97-AF65-F5344CB8AC3E}">
        <p14:creationId xmlns:p14="http://schemas.microsoft.com/office/powerpoint/2010/main" val="178030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amberlain University">
            <a:extLst>
              <a:ext uri="{FF2B5EF4-FFF2-40B4-BE49-F238E27FC236}">
                <a16:creationId xmlns:a16="http://schemas.microsoft.com/office/drawing/2014/main" id="{0226BFA7-E875-292A-1FAE-134F687BCC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280" y="-246993"/>
            <a:ext cx="9630157" cy="190195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05B71A2-59AE-598A-0FF5-E16EFF53AE06}"/>
              </a:ext>
            </a:extLst>
          </p:cNvPr>
          <p:cNvSpPr/>
          <p:nvPr/>
        </p:nvSpPr>
        <p:spPr>
          <a:xfrm>
            <a:off x="1284073" y="1654959"/>
            <a:ext cx="9613397" cy="43992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0AA11F1-C523-E28A-0453-7FF06638F6DF}"/>
              </a:ext>
            </a:extLst>
          </p:cNvPr>
          <p:cNvSpPr txBox="1"/>
          <p:nvPr/>
        </p:nvSpPr>
        <p:spPr>
          <a:xfrm>
            <a:off x="1284072" y="1674674"/>
            <a:ext cx="9613397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[Type Here. Delete Slide if not needed.] </a:t>
            </a:r>
          </a:p>
          <a:p>
            <a:pPr algn="ctr"/>
            <a:endParaRPr lang="en-US" b="1" u="sng" dirty="0"/>
          </a:p>
          <a:p>
            <a:pPr algn="ctr"/>
            <a:endParaRPr lang="en-US" b="1" u="sng" dirty="0"/>
          </a:p>
          <a:p>
            <a:pPr algn="ctr"/>
            <a:endParaRPr lang="en-US" b="1" u="sng" dirty="0"/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F2BE4A-8A42-D9B5-54C8-DA5B3186B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11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D5954B-3432-F129-F2EF-802AA9A70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0BCE94-89AE-E3AD-CB41-ABD6549DE411}"/>
              </a:ext>
            </a:extLst>
          </p:cNvPr>
          <p:cNvSpPr txBox="1"/>
          <p:nvPr/>
        </p:nvSpPr>
        <p:spPr>
          <a:xfrm>
            <a:off x="3401633" y="1074509"/>
            <a:ext cx="53782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u="sng" dirty="0"/>
              <a:t>Options</a:t>
            </a:r>
          </a:p>
        </p:txBody>
      </p:sp>
    </p:spTree>
    <p:extLst>
      <p:ext uri="{BB962C8B-B14F-4D97-AF65-F5344CB8AC3E}">
        <p14:creationId xmlns:p14="http://schemas.microsoft.com/office/powerpoint/2010/main" val="27820645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amberlain University">
            <a:extLst>
              <a:ext uri="{FF2B5EF4-FFF2-40B4-BE49-F238E27FC236}">
                <a16:creationId xmlns:a16="http://schemas.microsoft.com/office/drawing/2014/main" id="{0226BFA7-E875-292A-1FAE-134F687BCC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280" y="-246993"/>
            <a:ext cx="9630157" cy="190195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05B71A2-59AE-598A-0FF5-E16EFF53AE06}"/>
              </a:ext>
            </a:extLst>
          </p:cNvPr>
          <p:cNvSpPr/>
          <p:nvPr/>
        </p:nvSpPr>
        <p:spPr>
          <a:xfrm>
            <a:off x="1284073" y="1654959"/>
            <a:ext cx="9613397" cy="43992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0AA11F1-C523-E28A-0453-7FF06638F6DF}"/>
              </a:ext>
            </a:extLst>
          </p:cNvPr>
          <p:cNvSpPr txBox="1"/>
          <p:nvPr/>
        </p:nvSpPr>
        <p:spPr>
          <a:xfrm>
            <a:off x="1284072" y="1674674"/>
            <a:ext cx="9613397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[Type Here.</a:t>
            </a:r>
            <a:r>
              <a:rPr lang="en-US" sz="18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r>
              <a:rPr lang="en-US" dirty="0"/>
              <a:t>Delete Slide if not needed.] </a:t>
            </a:r>
          </a:p>
          <a:p>
            <a:pPr algn="ctr"/>
            <a:endParaRPr lang="en-US" b="1" u="sng" dirty="0"/>
          </a:p>
          <a:p>
            <a:pPr algn="ctr"/>
            <a:endParaRPr lang="en-US" b="1" u="sng" dirty="0"/>
          </a:p>
          <a:p>
            <a:pPr algn="ctr"/>
            <a:endParaRPr lang="en-US" b="1" u="sng" dirty="0"/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F2BE4A-8A42-D9B5-54C8-DA5B3186B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12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D5954B-3432-F129-F2EF-802AA9A70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0BCE94-89AE-E3AD-CB41-ABD6549DE411}"/>
              </a:ext>
            </a:extLst>
          </p:cNvPr>
          <p:cNvSpPr txBox="1"/>
          <p:nvPr/>
        </p:nvSpPr>
        <p:spPr>
          <a:xfrm>
            <a:off x="3401633" y="1074509"/>
            <a:ext cx="53782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u="sng" dirty="0"/>
              <a:t>Options</a:t>
            </a:r>
          </a:p>
        </p:txBody>
      </p:sp>
    </p:spTree>
    <p:extLst>
      <p:ext uri="{BB962C8B-B14F-4D97-AF65-F5344CB8AC3E}">
        <p14:creationId xmlns:p14="http://schemas.microsoft.com/office/powerpoint/2010/main" val="23781282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amberlain University">
            <a:extLst>
              <a:ext uri="{FF2B5EF4-FFF2-40B4-BE49-F238E27FC236}">
                <a16:creationId xmlns:a16="http://schemas.microsoft.com/office/drawing/2014/main" id="{0226BFA7-E875-292A-1FAE-134F687BCC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280" y="-246993"/>
            <a:ext cx="9630157" cy="190195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05B71A2-59AE-598A-0FF5-E16EFF53AE06}"/>
              </a:ext>
            </a:extLst>
          </p:cNvPr>
          <p:cNvSpPr/>
          <p:nvPr/>
        </p:nvSpPr>
        <p:spPr>
          <a:xfrm>
            <a:off x="1284073" y="1654959"/>
            <a:ext cx="9613397" cy="43992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0AA11F1-C523-E28A-0453-7FF06638F6DF}"/>
              </a:ext>
            </a:extLst>
          </p:cNvPr>
          <p:cNvSpPr txBox="1"/>
          <p:nvPr/>
        </p:nvSpPr>
        <p:spPr>
          <a:xfrm>
            <a:off x="1284072" y="1674674"/>
            <a:ext cx="9613397" cy="30285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[Type Here: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8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Identify the best option to address the problem.</a:t>
            </a:r>
            <a:r>
              <a:rPr lang="en-US" sz="1800" b="1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endParaRPr lang="en-US" sz="18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8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Explain why your recommendation is the best solution</a:t>
            </a:r>
            <a:r>
              <a:rPr lang="en-US" sz="1800" b="1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. </a:t>
            </a:r>
            <a:endParaRPr lang="en-US" sz="18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8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Discuss mitigating strategies for any cons identified for the selected option. 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8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Provide in-text citations from a scholarly source. ]</a:t>
            </a:r>
          </a:p>
          <a:p>
            <a:endParaRPr lang="en-US" dirty="0"/>
          </a:p>
          <a:p>
            <a:pPr algn="ctr"/>
            <a:endParaRPr lang="en-US" b="1" u="sng" dirty="0"/>
          </a:p>
          <a:p>
            <a:pPr algn="ctr"/>
            <a:endParaRPr lang="en-US" b="1" u="sng" dirty="0"/>
          </a:p>
          <a:p>
            <a:pPr algn="ctr"/>
            <a:endParaRPr lang="en-US" b="1" u="sng" dirty="0"/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F2BE4A-8A42-D9B5-54C8-DA5B3186B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13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D5954B-3432-F129-F2EF-802AA9A70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0BCE94-89AE-E3AD-CB41-ABD6549DE411}"/>
              </a:ext>
            </a:extLst>
          </p:cNvPr>
          <p:cNvSpPr txBox="1"/>
          <p:nvPr/>
        </p:nvSpPr>
        <p:spPr>
          <a:xfrm>
            <a:off x="3401633" y="1074509"/>
            <a:ext cx="53782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u="sng" dirty="0"/>
              <a:t>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25939001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amberlain University">
            <a:extLst>
              <a:ext uri="{FF2B5EF4-FFF2-40B4-BE49-F238E27FC236}">
                <a16:creationId xmlns:a16="http://schemas.microsoft.com/office/drawing/2014/main" id="{0226BFA7-E875-292A-1FAE-134F687BCC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280" y="-246993"/>
            <a:ext cx="9630157" cy="190195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05B71A2-59AE-598A-0FF5-E16EFF53AE06}"/>
              </a:ext>
            </a:extLst>
          </p:cNvPr>
          <p:cNvSpPr/>
          <p:nvPr/>
        </p:nvSpPr>
        <p:spPr>
          <a:xfrm>
            <a:off x="1284073" y="1654959"/>
            <a:ext cx="9613397" cy="43992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0AA11F1-C523-E28A-0453-7FF06638F6DF}"/>
              </a:ext>
            </a:extLst>
          </p:cNvPr>
          <p:cNvSpPr txBox="1"/>
          <p:nvPr/>
        </p:nvSpPr>
        <p:spPr>
          <a:xfrm>
            <a:off x="1284072" y="1674674"/>
            <a:ext cx="9613397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[Type Here.</a:t>
            </a:r>
            <a:r>
              <a:rPr lang="en-US" sz="18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r>
              <a:rPr lang="en-US" dirty="0"/>
              <a:t>Delete Slide if not needed.] </a:t>
            </a:r>
          </a:p>
          <a:p>
            <a:pPr algn="ctr"/>
            <a:endParaRPr lang="en-US" b="1" u="sng" dirty="0"/>
          </a:p>
          <a:p>
            <a:pPr algn="ctr"/>
            <a:endParaRPr lang="en-US" b="1" u="sng" dirty="0"/>
          </a:p>
          <a:p>
            <a:pPr algn="ctr"/>
            <a:endParaRPr lang="en-US" b="1" u="sng" dirty="0"/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F2BE4A-8A42-D9B5-54C8-DA5B3186B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14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D5954B-3432-F129-F2EF-802AA9A70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0BCE94-89AE-E3AD-CB41-ABD6549DE411}"/>
              </a:ext>
            </a:extLst>
          </p:cNvPr>
          <p:cNvSpPr txBox="1"/>
          <p:nvPr/>
        </p:nvSpPr>
        <p:spPr>
          <a:xfrm>
            <a:off x="3401633" y="1074509"/>
            <a:ext cx="53782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u="sng" dirty="0"/>
              <a:t>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21214188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amberlain University">
            <a:extLst>
              <a:ext uri="{FF2B5EF4-FFF2-40B4-BE49-F238E27FC236}">
                <a16:creationId xmlns:a16="http://schemas.microsoft.com/office/drawing/2014/main" id="{0226BFA7-E875-292A-1FAE-134F687BCC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280" y="-246993"/>
            <a:ext cx="9630157" cy="190195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05B71A2-59AE-598A-0FF5-E16EFF53AE06}"/>
              </a:ext>
            </a:extLst>
          </p:cNvPr>
          <p:cNvSpPr/>
          <p:nvPr/>
        </p:nvSpPr>
        <p:spPr>
          <a:xfrm>
            <a:off x="1284073" y="1654959"/>
            <a:ext cx="9613397" cy="43992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0AA11F1-C523-E28A-0453-7FF06638F6DF}"/>
              </a:ext>
            </a:extLst>
          </p:cNvPr>
          <p:cNvSpPr txBox="1"/>
          <p:nvPr/>
        </p:nvSpPr>
        <p:spPr>
          <a:xfrm>
            <a:off x="1284072" y="1674674"/>
            <a:ext cx="9613397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[Type Here.</a:t>
            </a:r>
            <a:r>
              <a:rPr lang="en-US" sz="18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r>
              <a:rPr lang="en-US" dirty="0"/>
              <a:t>Delete Slide if not needed.] </a:t>
            </a:r>
          </a:p>
          <a:p>
            <a:pPr algn="ctr"/>
            <a:endParaRPr lang="en-US" b="1" u="sng" dirty="0"/>
          </a:p>
          <a:p>
            <a:pPr algn="ctr"/>
            <a:endParaRPr lang="en-US" b="1" u="sng" dirty="0"/>
          </a:p>
          <a:p>
            <a:pPr algn="ctr"/>
            <a:endParaRPr lang="en-US" b="1" u="sng" dirty="0"/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F2BE4A-8A42-D9B5-54C8-DA5B3186B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15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D5954B-3432-F129-F2EF-802AA9A70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0BCE94-89AE-E3AD-CB41-ABD6549DE411}"/>
              </a:ext>
            </a:extLst>
          </p:cNvPr>
          <p:cNvSpPr txBox="1"/>
          <p:nvPr/>
        </p:nvSpPr>
        <p:spPr>
          <a:xfrm>
            <a:off x="3401633" y="1074509"/>
            <a:ext cx="53782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u="sng" dirty="0"/>
              <a:t>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12973142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amberlain University">
            <a:extLst>
              <a:ext uri="{FF2B5EF4-FFF2-40B4-BE49-F238E27FC236}">
                <a16:creationId xmlns:a16="http://schemas.microsoft.com/office/drawing/2014/main" id="{0226BFA7-E875-292A-1FAE-134F687BCC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280" y="-246993"/>
            <a:ext cx="9630157" cy="190195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05B71A2-59AE-598A-0FF5-E16EFF53AE06}"/>
              </a:ext>
            </a:extLst>
          </p:cNvPr>
          <p:cNvSpPr/>
          <p:nvPr/>
        </p:nvSpPr>
        <p:spPr>
          <a:xfrm>
            <a:off x="1284073" y="1654959"/>
            <a:ext cx="9613397" cy="43992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0AA11F1-C523-E28A-0453-7FF06638F6DF}"/>
              </a:ext>
            </a:extLst>
          </p:cNvPr>
          <p:cNvSpPr txBox="1"/>
          <p:nvPr/>
        </p:nvSpPr>
        <p:spPr>
          <a:xfrm>
            <a:off x="1284072" y="1674674"/>
            <a:ext cx="9613397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[Type Here: </a:t>
            </a:r>
            <a:r>
              <a:rPr lang="en-US" sz="18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Provide a summary of the presentation. </a:t>
            </a:r>
            <a:r>
              <a:rPr lang="en-US" sz="180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]</a:t>
            </a:r>
            <a:endParaRPr lang="en-US" dirty="0"/>
          </a:p>
          <a:p>
            <a:pPr algn="ctr"/>
            <a:endParaRPr lang="en-US" b="1" u="sng" dirty="0"/>
          </a:p>
          <a:p>
            <a:pPr algn="ctr"/>
            <a:endParaRPr lang="en-US" b="1" u="sng" dirty="0"/>
          </a:p>
          <a:p>
            <a:pPr algn="ctr"/>
            <a:endParaRPr lang="en-US" b="1" u="sng" dirty="0"/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F2BE4A-8A42-D9B5-54C8-DA5B3186B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16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D5954B-3432-F129-F2EF-802AA9A70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0BCE94-89AE-E3AD-CB41-ABD6549DE411}"/>
              </a:ext>
            </a:extLst>
          </p:cNvPr>
          <p:cNvSpPr txBox="1"/>
          <p:nvPr/>
        </p:nvSpPr>
        <p:spPr>
          <a:xfrm>
            <a:off x="3401633" y="1074509"/>
            <a:ext cx="53782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u="sng" dirty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12970015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amberlain University">
            <a:extLst>
              <a:ext uri="{FF2B5EF4-FFF2-40B4-BE49-F238E27FC236}">
                <a16:creationId xmlns:a16="http://schemas.microsoft.com/office/drawing/2014/main" id="{0226BFA7-E875-292A-1FAE-134F687BCC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280" y="-246993"/>
            <a:ext cx="9630157" cy="190195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05B71A2-59AE-598A-0FF5-E16EFF53AE06}"/>
              </a:ext>
            </a:extLst>
          </p:cNvPr>
          <p:cNvSpPr/>
          <p:nvPr/>
        </p:nvSpPr>
        <p:spPr>
          <a:xfrm>
            <a:off x="1284073" y="1654959"/>
            <a:ext cx="9613397" cy="43992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0AA11F1-C523-E28A-0453-7FF06638F6DF}"/>
              </a:ext>
            </a:extLst>
          </p:cNvPr>
          <p:cNvSpPr txBox="1"/>
          <p:nvPr/>
        </p:nvSpPr>
        <p:spPr>
          <a:xfrm>
            <a:off x="1284072" y="1674674"/>
            <a:ext cx="9613397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[Type Here – May use bullets if desired.]</a:t>
            </a:r>
          </a:p>
          <a:p>
            <a:pPr algn="ctr"/>
            <a:endParaRPr lang="en-US" b="1" u="sng" dirty="0"/>
          </a:p>
          <a:p>
            <a:pPr algn="ctr"/>
            <a:endParaRPr lang="en-US" b="1" u="sng" dirty="0"/>
          </a:p>
          <a:p>
            <a:pPr algn="ctr"/>
            <a:endParaRPr lang="en-US" b="1" u="sng" dirty="0"/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F2BE4A-8A42-D9B5-54C8-DA5B3186B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D5954B-3432-F129-F2EF-802AA9A70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0BCE94-89AE-E3AD-CB41-ABD6549DE411}"/>
              </a:ext>
            </a:extLst>
          </p:cNvPr>
          <p:cNvSpPr txBox="1"/>
          <p:nvPr/>
        </p:nvSpPr>
        <p:spPr>
          <a:xfrm>
            <a:off x="3401633" y="1074509"/>
            <a:ext cx="53782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u="sng" dirty="0"/>
              <a:t>References (Hanging Indent Not Required)</a:t>
            </a:r>
          </a:p>
        </p:txBody>
      </p:sp>
    </p:spTree>
    <p:extLst>
      <p:ext uri="{BB962C8B-B14F-4D97-AF65-F5344CB8AC3E}">
        <p14:creationId xmlns:p14="http://schemas.microsoft.com/office/powerpoint/2010/main" val="36149982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amberlain University">
            <a:extLst>
              <a:ext uri="{FF2B5EF4-FFF2-40B4-BE49-F238E27FC236}">
                <a16:creationId xmlns:a16="http://schemas.microsoft.com/office/drawing/2014/main" id="{0226BFA7-E875-292A-1FAE-134F687BCC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280" y="-246993"/>
            <a:ext cx="9630157" cy="190195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05B71A2-59AE-598A-0FF5-E16EFF53AE06}"/>
              </a:ext>
            </a:extLst>
          </p:cNvPr>
          <p:cNvSpPr/>
          <p:nvPr/>
        </p:nvSpPr>
        <p:spPr>
          <a:xfrm>
            <a:off x="1284073" y="1654959"/>
            <a:ext cx="9613397" cy="43992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0AA11F1-C523-E28A-0453-7FF06638F6DF}"/>
              </a:ext>
            </a:extLst>
          </p:cNvPr>
          <p:cNvSpPr txBox="1"/>
          <p:nvPr/>
        </p:nvSpPr>
        <p:spPr>
          <a:xfrm>
            <a:off x="1284072" y="1674674"/>
            <a:ext cx="9613397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[Type Here – Delete if not needed]</a:t>
            </a:r>
          </a:p>
          <a:p>
            <a:pPr algn="ctr"/>
            <a:endParaRPr lang="en-US" b="1" u="sng" dirty="0"/>
          </a:p>
          <a:p>
            <a:pPr algn="ctr"/>
            <a:endParaRPr lang="en-US" b="1" u="sng" dirty="0"/>
          </a:p>
          <a:p>
            <a:pPr algn="ctr"/>
            <a:endParaRPr lang="en-US" b="1" u="sng" dirty="0"/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F2BE4A-8A42-D9B5-54C8-DA5B3186B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D5954B-3432-F129-F2EF-802AA9A70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0BCE94-89AE-E3AD-CB41-ABD6549DE411}"/>
              </a:ext>
            </a:extLst>
          </p:cNvPr>
          <p:cNvSpPr txBox="1"/>
          <p:nvPr/>
        </p:nvSpPr>
        <p:spPr>
          <a:xfrm>
            <a:off x="3401633" y="1074509"/>
            <a:ext cx="53782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u="sng" dirty="0"/>
              <a:t>References (Hanging Indent Not Required)</a:t>
            </a:r>
          </a:p>
        </p:txBody>
      </p:sp>
    </p:spTree>
    <p:extLst>
      <p:ext uri="{BB962C8B-B14F-4D97-AF65-F5344CB8AC3E}">
        <p14:creationId xmlns:p14="http://schemas.microsoft.com/office/powerpoint/2010/main" val="2208378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amberlain University">
            <a:extLst>
              <a:ext uri="{FF2B5EF4-FFF2-40B4-BE49-F238E27FC236}">
                <a16:creationId xmlns:a16="http://schemas.microsoft.com/office/drawing/2014/main" id="{0226BFA7-E875-292A-1FAE-134F687BCC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280" y="-246993"/>
            <a:ext cx="9630157" cy="190195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05B71A2-59AE-598A-0FF5-E16EFF53AE06}"/>
              </a:ext>
            </a:extLst>
          </p:cNvPr>
          <p:cNvSpPr/>
          <p:nvPr/>
        </p:nvSpPr>
        <p:spPr>
          <a:xfrm>
            <a:off x="1284073" y="1654959"/>
            <a:ext cx="9613397" cy="43992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0AA11F1-C523-E28A-0453-7FF06638F6DF}"/>
              </a:ext>
            </a:extLst>
          </p:cNvPr>
          <p:cNvSpPr txBox="1"/>
          <p:nvPr/>
        </p:nvSpPr>
        <p:spPr>
          <a:xfrm>
            <a:off x="1284072" y="1674674"/>
            <a:ext cx="9613397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[Type Here: </a:t>
            </a:r>
            <a:r>
              <a:rPr lang="en-US" sz="18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Identify the purpose of the presentation.</a:t>
            </a:r>
            <a:r>
              <a:rPr lang="en-US" dirty="0"/>
              <a:t>]</a:t>
            </a:r>
          </a:p>
          <a:p>
            <a:pPr algn="ctr"/>
            <a:endParaRPr lang="en-US" b="1" u="sng" dirty="0"/>
          </a:p>
          <a:p>
            <a:pPr algn="ctr"/>
            <a:endParaRPr lang="en-US" b="1" u="sng" dirty="0"/>
          </a:p>
          <a:p>
            <a:pPr algn="ctr"/>
            <a:endParaRPr lang="en-US" b="1" u="sng" dirty="0"/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F2BE4A-8A42-D9B5-54C8-DA5B3186B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D5954B-3432-F129-F2EF-802AA9A70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0BCE94-89AE-E3AD-CB41-ABD6549DE411}"/>
              </a:ext>
            </a:extLst>
          </p:cNvPr>
          <p:cNvSpPr txBox="1"/>
          <p:nvPr/>
        </p:nvSpPr>
        <p:spPr>
          <a:xfrm>
            <a:off x="3401633" y="1074509"/>
            <a:ext cx="53782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u="sng" dirty="0"/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557477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amberlain University">
            <a:extLst>
              <a:ext uri="{FF2B5EF4-FFF2-40B4-BE49-F238E27FC236}">
                <a16:creationId xmlns:a16="http://schemas.microsoft.com/office/drawing/2014/main" id="{0226BFA7-E875-292A-1FAE-134F687BCC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280" y="-246993"/>
            <a:ext cx="9630157" cy="190195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05B71A2-59AE-598A-0FF5-E16EFF53AE06}"/>
              </a:ext>
            </a:extLst>
          </p:cNvPr>
          <p:cNvSpPr/>
          <p:nvPr/>
        </p:nvSpPr>
        <p:spPr>
          <a:xfrm>
            <a:off x="1284073" y="1654959"/>
            <a:ext cx="9613397" cy="43992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0AA11F1-C523-E28A-0453-7FF06638F6DF}"/>
              </a:ext>
            </a:extLst>
          </p:cNvPr>
          <p:cNvSpPr txBox="1"/>
          <p:nvPr/>
        </p:nvSpPr>
        <p:spPr>
          <a:xfrm>
            <a:off x="1284072" y="1674674"/>
            <a:ext cx="9613397" cy="27099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[Type Here: 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8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Define the problem you will address in your analysis in a succinct, 1-2 sentence statement.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8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Write the problem statement in the form of a question</a:t>
            </a:r>
            <a:r>
              <a:rPr lang="en-US" sz="1800" b="1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.</a:t>
            </a:r>
            <a:r>
              <a:rPr lang="en-US" sz="18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You may reuse the problem you identified for this week’s collaboration café. ]</a:t>
            </a:r>
            <a:endParaRPr lang="en-US" sz="18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endParaRPr lang="en-US" dirty="0"/>
          </a:p>
          <a:p>
            <a:pPr algn="ctr"/>
            <a:endParaRPr lang="en-US" b="1" u="sng" dirty="0"/>
          </a:p>
          <a:p>
            <a:pPr algn="ctr"/>
            <a:endParaRPr lang="en-US" b="1" u="sng" dirty="0"/>
          </a:p>
          <a:p>
            <a:pPr algn="ctr"/>
            <a:endParaRPr lang="en-US" b="1" u="sng" dirty="0"/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F2BE4A-8A42-D9B5-54C8-DA5B3186B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D5954B-3432-F129-F2EF-802AA9A70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0BCE94-89AE-E3AD-CB41-ABD6549DE411}"/>
              </a:ext>
            </a:extLst>
          </p:cNvPr>
          <p:cNvSpPr txBox="1"/>
          <p:nvPr/>
        </p:nvSpPr>
        <p:spPr>
          <a:xfrm>
            <a:off x="3401633" y="1074509"/>
            <a:ext cx="53782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u="sng" dirty="0"/>
              <a:t>Problem Statement</a:t>
            </a:r>
          </a:p>
        </p:txBody>
      </p:sp>
    </p:spTree>
    <p:extLst>
      <p:ext uri="{BB962C8B-B14F-4D97-AF65-F5344CB8AC3E}">
        <p14:creationId xmlns:p14="http://schemas.microsoft.com/office/powerpoint/2010/main" val="3124684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amberlain University">
            <a:extLst>
              <a:ext uri="{FF2B5EF4-FFF2-40B4-BE49-F238E27FC236}">
                <a16:creationId xmlns:a16="http://schemas.microsoft.com/office/drawing/2014/main" id="{0226BFA7-E875-292A-1FAE-134F687BCC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280" y="-246993"/>
            <a:ext cx="9630157" cy="190195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05B71A2-59AE-598A-0FF5-E16EFF53AE06}"/>
              </a:ext>
            </a:extLst>
          </p:cNvPr>
          <p:cNvSpPr/>
          <p:nvPr/>
        </p:nvSpPr>
        <p:spPr>
          <a:xfrm>
            <a:off x="1284073" y="1654959"/>
            <a:ext cx="9613397" cy="43992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0AA11F1-C523-E28A-0453-7FF06638F6DF}"/>
              </a:ext>
            </a:extLst>
          </p:cNvPr>
          <p:cNvSpPr txBox="1"/>
          <p:nvPr/>
        </p:nvSpPr>
        <p:spPr>
          <a:xfrm>
            <a:off x="1284072" y="1674674"/>
            <a:ext cx="9613397" cy="31116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[Type Here:</a:t>
            </a:r>
          </a:p>
          <a:p>
            <a:pPr marR="0"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a. Provide factual information to define the problem.</a:t>
            </a:r>
            <a:r>
              <a:rPr lang="en-US" sz="1800" b="1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endParaRPr lang="en-US" sz="18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8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Include general information about the topic. 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8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Describe why the topic is important. 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8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Explain why the topic needs to be addressed now.</a:t>
            </a:r>
            <a:r>
              <a:rPr lang="en-US" sz="1800" b="1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endParaRPr lang="en-US" sz="18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8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Provide in-text citations from a scholarly source.]</a:t>
            </a:r>
            <a:endParaRPr lang="en-US" dirty="0"/>
          </a:p>
          <a:p>
            <a:pPr algn="ctr"/>
            <a:endParaRPr lang="en-US" b="1" u="sng" dirty="0"/>
          </a:p>
          <a:p>
            <a:pPr algn="ctr"/>
            <a:endParaRPr lang="en-US" b="1" u="sng" dirty="0"/>
          </a:p>
          <a:p>
            <a:pPr algn="ctr"/>
            <a:endParaRPr lang="en-US" b="1" u="sng" dirty="0"/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F2BE4A-8A42-D9B5-54C8-DA5B3186B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D5954B-3432-F129-F2EF-802AA9A70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0BCE94-89AE-E3AD-CB41-ABD6549DE411}"/>
              </a:ext>
            </a:extLst>
          </p:cNvPr>
          <p:cNvSpPr txBox="1"/>
          <p:nvPr/>
        </p:nvSpPr>
        <p:spPr>
          <a:xfrm>
            <a:off x="3401633" y="1074509"/>
            <a:ext cx="53782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u="sng" dirty="0"/>
              <a:t>Background</a:t>
            </a:r>
          </a:p>
        </p:txBody>
      </p:sp>
    </p:spTree>
    <p:extLst>
      <p:ext uri="{BB962C8B-B14F-4D97-AF65-F5344CB8AC3E}">
        <p14:creationId xmlns:p14="http://schemas.microsoft.com/office/powerpoint/2010/main" val="2155344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amberlain University">
            <a:extLst>
              <a:ext uri="{FF2B5EF4-FFF2-40B4-BE49-F238E27FC236}">
                <a16:creationId xmlns:a16="http://schemas.microsoft.com/office/drawing/2014/main" id="{0226BFA7-E875-292A-1FAE-134F687BCC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280" y="-246993"/>
            <a:ext cx="9630157" cy="190195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05B71A2-59AE-598A-0FF5-E16EFF53AE06}"/>
              </a:ext>
            </a:extLst>
          </p:cNvPr>
          <p:cNvSpPr/>
          <p:nvPr/>
        </p:nvSpPr>
        <p:spPr>
          <a:xfrm>
            <a:off x="1284073" y="1654959"/>
            <a:ext cx="9613397" cy="43992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0AA11F1-C523-E28A-0453-7FF06638F6DF}"/>
              </a:ext>
            </a:extLst>
          </p:cNvPr>
          <p:cNvSpPr txBox="1"/>
          <p:nvPr/>
        </p:nvSpPr>
        <p:spPr>
          <a:xfrm>
            <a:off x="1284072" y="1674674"/>
            <a:ext cx="9613397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[Type Here</a:t>
            </a:r>
            <a:r>
              <a:rPr lang="en-US" sz="18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. </a:t>
            </a:r>
            <a:r>
              <a:rPr lang="en-US" dirty="0"/>
              <a:t>Delete Slide if not needed.] </a:t>
            </a:r>
          </a:p>
          <a:p>
            <a:pPr algn="ctr"/>
            <a:endParaRPr lang="en-US" b="1" u="sng" dirty="0"/>
          </a:p>
          <a:p>
            <a:pPr algn="ctr"/>
            <a:endParaRPr lang="en-US" b="1" u="sng" dirty="0"/>
          </a:p>
          <a:p>
            <a:pPr algn="ctr"/>
            <a:endParaRPr lang="en-US" b="1" u="sng" dirty="0"/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F2BE4A-8A42-D9B5-54C8-DA5B3186B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D5954B-3432-F129-F2EF-802AA9A70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2023. Chamberlain University LLC. All rights reserved.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0BCE94-89AE-E3AD-CB41-ABD6549DE411}"/>
              </a:ext>
            </a:extLst>
          </p:cNvPr>
          <p:cNvSpPr txBox="1"/>
          <p:nvPr/>
        </p:nvSpPr>
        <p:spPr>
          <a:xfrm>
            <a:off x="3401633" y="1074509"/>
            <a:ext cx="53782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u="sng" dirty="0"/>
              <a:t>Background</a:t>
            </a:r>
          </a:p>
        </p:txBody>
      </p:sp>
    </p:spTree>
    <p:extLst>
      <p:ext uri="{BB962C8B-B14F-4D97-AF65-F5344CB8AC3E}">
        <p14:creationId xmlns:p14="http://schemas.microsoft.com/office/powerpoint/2010/main" val="3307158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amberlain University">
            <a:extLst>
              <a:ext uri="{FF2B5EF4-FFF2-40B4-BE49-F238E27FC236}">
                <a16:creationId xmlns:a16="http://schemas.microsoft.com/office/drawing/2014/main" id="{0226BFA7-E875-292A-1FAE-134F687BCC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280" y="-246993"/>
            <a:ext cx="9630157" cy="190195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05B71A2-59AE-598A-0FF5-E16EFF53AE06}"/>
              </a:ext>
            </a:extLst>
          </p:cNvPr>
          <p:cNvSpPr/>
          <p:nvPr/>
        </p:nvSpPr>
        <p:spPr>
          <a:xfrm>
            <a:off x="1284073" y="1654959"/>
            <a:ext cx="9613397" cy="43992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0AA11F1-C523-E28A-0453-7FF06638F6DF}"/>
              </a:ext>
            </a:extLst>
          </p:cNvPr>
          <p:cNvSpPr txBox="1"/>
          <p:nvPr/>
        </p:nvSpPr>
        <p:spPr>
          <a:xfrm>
            <a:off x="1284072" y="1674674"/>
            <a:ext cx="9613397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[Type Here.</a:t>
            </a:r>
            <a:r>
              <a:rPr lang="en-US" sz="18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r>
              <a:rPr lang="en-US" dirty="0"/>
              <a:t>Delete Slide if not needed.] </a:t>
            </a:r>
          </a:p>
          <a:p>
            <a:pPr algn="ctr"/>
            <a:endParaRPr lang="en-US" b="1" u="sng" dirty="0"/>
          </a:p>
          <a:p>
            <a:pPr algn="ctr"/>
            <a:endParaRPr lang="en-US" b="1" u="sng" dirty="0"/>
          </a:p>
          <a:p>
            <a:pPr algn="ctr"/>
            <a:endParaRPr lang="en-US" b="1" u="sng" dirty="0"/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F2BE4A-8A42-D9B5-54C8-DA5B3186B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6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D5954B-3432-F129-F2EF-802AA9A70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0BCE94-89AE-E3AD-CB41-ABD6549DE411}"/>
              </a:ext>
            </a:extLst>
          </p:cNvPr>
          <p:cNvSpPr txBox="1"/>
          <p:nvPr/>
        </p:nvSpPr>
        <p:spPr>
          <a:xfrm>
            <a:off x="3401633" y="1074509"/>
            <a:ext cx="53782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u="sng" dirty="0"/>
              <a:t>Background</a:t>
            </a:r>
          </a:p>
        </p:txBody>
      </p:sp>
    </p:spTree>
    <p:extLst>
      <p:ext uri="{BB962C8B-B14F-4D97-AF65-F5344CB8AC3E}">
        <p14:creationId xmlns:p14="http://schemas.microsoft.com/office/powerpoint/2010/main" val="1164908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amberlain University">
            <a:extLst>
              <a:ext uri="{FF2B5EF4-FFF2-40B4-BE49-F238E27FC236}">
                <a16:creationId xmlns:a16="http://schemas.microsoft.com/office/drawing/2014/main" id="{0226BFA7-E875-292A-1FAE-134F687BCC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280" y="-246993"/>
            <a:ext cx="9630157" cy="190195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05B71A2-59AE-598A-0FF5-E16EFF53AE06}"/>
              </a:ext>
            </a:extLst>
          </p:cNvPr>
          <p:cNvSpPr/>
          <p:nvPr/>
        </p:nvSpPr>
        <p:spPr>
          <a:xfrm>
            <a:off x="1284073" y="1654959"/>
            <a:ext cx="9613397" cy="43992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0AA11F1-C523-E28A-0453-7FF06638F6DF}"/>
              </a:ext>
            </a:extLst>
          </p:cNvPr>
          <p:cNvSpPr txBox="1"/>
          <p:nvPr/>
        </p:nvSpPr>
        <p:spPr>
          <a:xfrm>
            <a:off x="1284072" y="1674674"/>
            <a:ext cx="9613397" cy="33886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[Type Here:</a:t>
            </a:r>
            <a:r>
              <a:rPr lang="en-US" sz="18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</a:p>
          <a:p>
            <a:pPr marL="800100" marR="0" lvl="1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AutoNum type="alphaLcPeriod"/>
            </a:pPr>
            <a:r>
              <a:rPr lang="en-US" sz="18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Identify relevant stakeholders. </a:t>
            </a:r>
          </a:p>
          <a:p>
            <a:pPr marL="800100" marR="0" lvl="1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AutoNum type="alphaLcPeriod"/>
            </a:pPr>
            <a:r>
              <a:rPr lang="en-US" sz="18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Explain stakeholder concerns related to the problem. 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8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Identify key factors that must be considered when analyzing the problem. 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8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Discuss the relevance of each key factor. </a:t>
            </a: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8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Provide in-text citations from a scholarly source. </a:t>
            </a:r>
            <a:r>
              <a:rPr lang="en-US" dirty="0"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]</a:t>
            </a:r>
            <a:endParaRPr lang="en-US" sz="18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endParaRPr lang="en-US" dirty="0"/>
          </a:p>
          <a:p>
            <a:pPr algn="ctr"/>
            <a:endParaRPr lang="en-US" b="1" u="sng" dirty="0"/>
          </a:p>
          <a:p>
            <a:pPr algn="ctr"/>
            <a:endParaRPr lang="en-US" b="1" u="sng" dirty="0"/>
          </a:p>
          <a:p>
            <a:pPr algn="ctr"/>
            <a:endParaRPr lang="en-US" b="1" u="sng" dirty="0"/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F2BE4A-8A42-D9B5-54C8-DA5B3186B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D5954B-3432-F129-F2EF-802AA9A70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0BCE94-89AE-E3AD-CB41-ABD6549DE411}"/>
              </a:ext>
            </a:extLst>
          </p:cNvPr>
          <p:cNvSpPr txBox="1"/>
          <p:nvPr/>
        </p:nvSpPr>
        <p:spPr>
          <a:xfrm>
            <a:off x="3401633" y="1074509"/>
            <a:ext cx="53782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u="sng" dirty="0"/>
              <a:t>Landscape</a:t>
            </a:r>
          </a:p>
        </p:txBody>
      </p:sp>
    </p:spTree>
    <p:extLst>
      <p:ext uri="{BB962C8B-B14F-4D97-AF65-F5344CB8AC3E}">
        <p14:creationId xmlns:p14="http://schemas.microsoft.com/office/powerpoint/2010/main" val="1199522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amberlain University">
            <a:extLst>
              <a:ext uri="{FF2B5EF4-FFF2-40B4-BE49-F238E27FC236}">
                <a16:creationId xmlns:a16="http://schemas.microsoft.com/office/drawing/2014/main" id="{0226BFA7-E875-292A-1FAE-134F687BCC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280" y="-246993"/>
            <a:ext cx="9630157" cy="190195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05B71A2-59AE-598A-0FF5-E16EFF53AE06}"/>
              </a:ext>
            </a:extLst>
          </p:cNvPr>
          <p:cNvSpPr/>
          <p:nvPr/>
        </p:nvSpPr>
        <p:spPr>
          <a:xfrm>
            <a:off x="1284073" y="1654959"/>
            <a:ext cx="9613397" cy="43992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0AA11F1-C523-E28A-0453-7FF06638F6DF}"/>
              </a:ext>
            </a:extLst>
          </p:cNvPr>
          <p:cNvSpPr txBox="1"/>
          <p:nvPr/>
        </p:nvSpPr>
        <p:spPr>
          <a:xfrm>
            <a:off x="1284072" y="1674674"/>
            <a:ext cx="9613397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[Type Here.</a:t>
            </a:r>
            <a:r>
              <a:rPr lang="en-US" sz="18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r>
              <a:rPr lang="en-US" dirty="0"/>
              <a:t>Delete Slide if not needed.] </a:t>
            </a:r>
          </a:p>
          <a:p>
            <a:pPr algn="ctr"/>
            <a:endParaRPr lang="en-US" b="1" u="sng" dirty="0"/>
          </a:p>
          <a:p>
            <a:pPr algn="ctr"/>
            <a:endParaRPr lang="en-US" b="1" u="sng" dirty="0"/>
          </a:p>
          <a:p>
            <a:pPr algn="ctr"/>
            <a:endParaRPr lang="en-US" b="1" u="sng" dirty="0"/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F2BE4A-8A42-D9B5-54C8-DA5B3186B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D5954B-3432-F129-F2EF-802AA9A70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0BCE94-89AE-E3AD-CB41-ABD6549DE411}"/>
              </a:ext>
            </a:extLst>
          </p:cNvPr>
          <p:cNvSpPr txBox="1"/>
          <p:nvPr/>
        </p:nvSpPr>
        <p:spPr>
          <a:xfrm>
            <a:off x="3401633" y="1074509"/>
            <a:ext cx="53782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u="sng" dirty="0"/>
              <a:t>Landscape</a:t>
            </a:r>
          </a:p>
        </p:txBody>
      </p:sp>
    </p:spTree>
    <p:extLst>
      <p:ext uri="{BB962C8B-B14F-4D97-AF65-F5344CB8AC3E}">
        <p14:creationId xmlns:p14="http://schemas.microsoft.com/office/powerpoint/2010/main" val="4093741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amberlain University">
            <a:extLst>
              <a:ext uri="{FF2B5EF4-FFF2-40B4-BE49-F238E27FC236}">
                <a16:creationId xmlns:a16="http://schemas.microsoft.com/office/drawing/2014/main" id="{0226BFA7-E875-292A-1FAE-134F687BCC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280" y="-246993"/>
            <a:ext cx="9630157" cy="190195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05B71A2-59AE-598A-0FF5-E16EFF53AE06}"/>
              </a:ext>
            </a:extLst>
          </p:cNvPr>
          <p:cNvSpPr/>
          <p:nvPr/>
        </p:nvSpPr>
        <p:spPr>
          <a:xfrm>
            <a:off x="1284073" y="1654959"/>
            <a:ext cx="9613397" cy="43992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0AA11F1-C523-E28A-0453-7FF06638F6DF}"/>
              </a:ext>
            </a:extLst>
          </p:cNvPr>
          <p:cNvSpPr txBox="1"/>
          <p:nvPr/>
        </p:nvSpPr>
        <p:spPr>
          <a:xfrm>
            <a:off x="1284072" y="1674674"/>
            <a:ext cx="9613397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[Type Here.</a:t>
            </a:r>
            <a:r>
              <a:rPr lang="en-US" sz="18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r>
              <a:rPr lang="en-US" dirty="0"/>
              <a:t>Delete Slide if not needed.] </a:t>
            </a:r>
          </a:p>
          <a:p>
            <a:pPr algn="ctr"/>
            <a:endParaRPr lang="en-US" b="1" u="sng" dirty="0"/>
          </a:p>
          <a:p>
            <a:pPr algn="ctr"/>
            <a:endParaRPr lang="en-US" b="1" u="sng" dirty="0"/>
          </a:p>
          <a:p>
            <a:pPr algn="ctr"/>
            <a:endParaRPr lang="en-US" b="1" u="sng" dirty="0"/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F2BE4A-8A42-D9B5-54C8-DA5B3186B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D53A0-14B8-4FC0-B7C4-A5230A4C7F7B}" type="slidenum">
              <a:rPr lang="en-US" smtClean="0"/>
              <a:t>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D5954B-3432-F129-F2EF-802AA9A70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2023. Chamberlain University LLC. All rights reserved.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0BCE94-89AE-E3AD-CB41-ABD6549DE411}"/>
              </a:ext>
            </a:extLst>
          </p:cNvPr>
          <p:cNvSpPr txBox="1"/>
          <p:nvPr/>
        </p:nvSpPr>
        <p:spPr>
          <a:xfrm>
            <a:off x="3401633" y="1074509"/>
            <a:ext cx="53782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u="sng" dirty="0"/>
              <a:t>Landscape</a:t>
            </a:r>
          </a:p>
        </p:txBody>
      </p:sp>
    </p:spTree>
    <p:extLst>
      <p:ext uri="{BB962C8B-B14F-4D97-AF65-F5344CB8AC3E}">
        <p14:creationId xmlns:p14="http://schemas.microsoft.com/office/powerpoint/2010/main" val="920102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4ACBAA1-E5A4-49D0-98EC-F217C97BBED4}" vid="{0A60F536-6219-4DA1-A4F4-9D694656A2B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3064e0a-23c0-43ae-a514-7ca7c6f8b598">
      <UserInfo>
        <DisplayName/>
        <AccountId xsi:nil="true"/>
        <AccountType/>
      </UserInfo>
    </SharedWithUsers>
    <AssignmentProgress xmlns="29984913-0539-4640-82a1-7440fdc12578" xsi:nil="true"/>
    <ConceptStatus xmlns="29984913-0539-4640-82a1-7440fdc12578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4D60D6F9B6CC47BEB0FB5DED60CCCD" ma:contentTypeVersion="9" ma:contentTypeDescription="Create a new document." ma:contentTypeScope="" ma:versionID="b1ab36653a6ce7c425c59aa8dfc0a073">
  <xsd:schema xmlns:xsd="http://www.w3.org/2001/XMLSchema" xmlns:xs="http://www.w3.org/2001/XMLSchema" xmlns:p="http://schemas.microsoft.com/office/2006/metadata/properties" xmlns:ns2="29984913-0539-4640-82a1-7440fdc12578" xmlns:ns3="73064e0a-23c0-43ae-a514-7ca7c6f8b598" targetNamespace="http://schemas.microsoft.com/office/2006/metadata/properties" ma:root="true" ma:fieldsID="4a83986830802a6e7b4bed27f7d6f9f5" ns2:_="" ns3:_="">
    <xsd:import namespace="29984913-0539-4640-82a1-7440fdc12578"/>
    <xsd:import namespace="73064e0a-23c0-43ae-a514-7ca7c6f8b59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ConceptStatus" minOccurs="0"/>
                <xsd:element ref="ns3:SharedWithUsers" minOccurs="0"/>
                <xsd:element ref="ns3:SharedWithDetails" minOccurs="0"/>
                <xsd:element ref="ns2:AssignmentProgres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984913-0539-4640-82a1-7440fdc1257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ConceptStatus" ma:index="10" nillable="true" ma:displayName="Concept Status" ma:format="Dropdown" ma:internalName="ConceptStatus">
      <xsd:simpleType>
        <xsd:restriction base="dms:Choice">
          <xsd:enumeration value="In Progress"/>
          <xsd:enumeration value="Ready for Review by CIDL"/>
          <xsd:enumeration value="In Review by CIDL"/>
          <xsd:enumeration value="Revision Requested by CIDL"/>
          <xsd:enumeration value="CIDL Requested Revision Complete"/>
          <xsd:enumeration value="Ready for Review by DOC"/>
          <xsd:enumeration value="In Review by DOC"/>
          <xsd:enumeration value="Revision Requested by DOC"/>
          <xsd:enumeration value="DOC Requested Revision Complete"/>
          <xsd:enumeration value="Ready for Review by ID"/>
          <xsd:enumeration value="Canvas/Media Build In Progress"/>
          <xsd:enumeration value="Canvas/Media Build Complete"/>
        </xsd:restriction>
      </xsd:simpleType>
    </xsd:element>
    <xsd:element name="AssignmentProgress" ma:index="13" nillable="true" ma:displayName="Assignment Progress" ma:format="Dropdown" ma:internalName="AssignmentProgress">
      <xsd:simpleType>
        <xsd:restriction base="dms:Text">
          <xsd:maxLength value="255"/>
        </xsd:restriction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064e0a-23c0-43ae-a514-7ca7c6f8b598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F468CBD-D55F-4AE9-91CF-DE7F4C92A0C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81A6A03-2ADA-4CB7-9B70-6CA39E79D60F}">
  <ds:schemaRefs>
    <ds:schemaRef ds:uri="http://purl.org/dc/terms/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29984913-0539-4640-82a1-7440fdc12578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73064e0a-23c0-43ae-a514-7ca7c6f8b598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9D902A3-1588-4210-A5CA-CF053436CF9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984913-0539-4640-82a1-7440fdc12578"/>
    <ds:schemaRef ds:uri="73064e0a-23c0-43ae-a514-7ca7c6f8b5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7229</TotalTime>
  <Words>885</Words>
  <Application>Microsoft Office PowerPoint</Application>
  <PresentationFormat>Widescreen</PresentationFormat>
  <Paragraphs>170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NR582NP Week 6 Assignment Policy Analysis Presentation Template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Carroll, Jennifer</dc:creator>
  <cp:lastModifiedBy>Phillips, Candice</cp:lastModifiedBy>
  <cp:revision>25</cp:revision>
  <dcterms:created xsi:type="dcterms:W3CDTF">2023-10-16T09:40:12Z</dcterms:created>
  <dcterms:modified xsi:type="dcterms:W3CDTF">2024-07-31T15:18:54Z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0x010100F04D60D6F9B6CC47BEB0FB5DED60CCCD</vt:lpwstr>
  </property>
  <property fmtid="{D5CDD505-2E9C-101B-9397-08002B2CF9AE}" pid="3" name="MediaServiceImageTags">
    <vt:lpwstr/>
  </property>
  <property fmtid="{D5CDD505-2E9C-101B-9397-08002B2CF9AE}" pid="4" name="Order">
    <vt:r8>268900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</Properties>
</file>