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Lst>
  <p:notesMasterIdLst>
    <p:notesMasterId r:id="rId11"/>
  </p:notesMasterIdLst>
  <p:sldIdLst>
    <p:sldId id="256" r:id="rId2"/>
    <p:sldId id="259" r:id="rId3"/>
    <p:sldId id="257" r:id="rId4"/>
    <p:sldId id="261" r:id="rId5"/>
    <p:sldId id="263" r:id="rId6"/>
    <p:sldId id="258" r:id="rId7"/>
    <p:sldId id="260"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01040868" initials="D" lastIdx="1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577" autoAdjust="0"/>
  </p:normalViewPr>
  <p:slideViewPr>
    <p:cSldViewPr>
      <p:cViewPr varScale="1">
        <p:scale>
          <a:sx n="31" d="100"/>
          <a:sy n="31" d="100"/>
        </p:scale>
        <p:origin x="1656" y="4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31A990-FDA7-494F-8B5F-E274CE404D6F}" type="datetimeFigureOut">
              <a:rPr lang="en-US" smtClean="0"/>
              <a:pPr/>
              <a:t>3/5/2019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EA67AF-AC24-465B-9A73-BBD11C65A3A7}" type="slidenum">
              <a:rPr lang="en-US" smtClean="0"/>
              <a:pPr/>
              <a:t>‹#›</a:t>
            </a:fld>
            <a:endParaRPr lang="en-US"/>
          </a:p>
        </p:txBody>
      </p:sp>
    </p:spTree>
    <p:extLst>
      <p:ext uri="{BB962C8B-B14F-4D97-AF65-F5344CB8AC3E}">
        <p14:creationId xmlns:p14="http://schemas.microsoft.com/office/powerpoint/2010/main" val="2034346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kern="1200" dirty="0" smtClean="0">
                <a:solidFill>
                  <a:schemeClr val="tx1"/>
                </a:solidFill>
                <a:latin typeface="+mn-lt"/>
                <a:ea typeface="+mn-ea"/>
                <a:cs typeface="+mn-cs"/>
              </a:rPr>
              <a:t>An electronic presentation is a common mode of communication in today’s healthcare environment. As with any written assignment, be sure to proofread the slides for spelling and grammatical errors. Well-prepared electronic presentations can stimulate the discussion. Conversely, poorly</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developed slides can result in an audience that is disenfranchised and counting the moments until the presentation is completed</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Bott</a:t>
            </a:r>
            <a:r>
              <a:rPr lang="en-US" sz="1200" kern="1200" baseline="0" dirty="0" smtClean="0">
                <a:solidFill>
                  <a:schemeClr val="tx1"/>
                </a:solidFill>
                <a:latin typeface="+mn-lt"/>
                <a:ea typeface="+mn-ea"/>
                <a:cs typeface="+mn-cs"/>
              </a:rPr>
              <a:t> &amp; Leonhard, 2007).</a:t>
            </a:r>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31EA67AF-AC24-465B-9A73-BBD11C65A3A7}"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Whether you are working as a nurse educator, nurse executive, staff development educator, or a graduate student, it is important for the nurse of the 21</a:t>
            </a:r>
            <a:r>
              <a:rPr lang="en-US" baseline="30000" dirty="0" smtClean="0"/>
              <a:t>st</a:t>
            </a:r>
            <a:r>
              <a:rPr lang="en-US" baseline="0" dirty="0" smtClean="0"/>
              <a:t> century to be proficient in creating a professional presentation (</a:t>
            </a:r>
            <a:r>
              <a:rPr lang="en-US" baseline="0" dirty="0" err="1" smtClean="0"/>
              <a:t>Pugsley</a:t>
            </a:r>
            <a:r>
              <a:rPr lang="en-US" baseline="0" dirty="0" smtClean="0"/>
              <a:t>, 2010). </a:t>
            </a:r>
            <a:r>
              <a:rPr lang="en-US" dirty="0" smtClean="0"/>
              <a:t>The most common method of providing an electronic presentation is via the use of PowerPoint from</a:t>
            </a:r>
            <a:r>
              <a:rPr lang="en-US" baseline="0" dirty="0" smtClean="0"/>
              <a:t> Microsoft®. An electronic presentation is a great visual aid to enhance the message, especially when film clips, graphics, sounds, and more are judiciously added to the presentation.</a:t>
            </a:r>
          </a:p>
        </p:txBody>
      </p:sp>
      <p:sp>
        <p:nvSpPr>
          <p:cNvPr id="4" name="Slide Number Placeholder 3"/>
          <p:cNvSpPr>
            <a:spLocks noGrp="1"/>
          </p:cNvSpPr>
          <p:nvPr>
            <p:ph type="sldNum" sz="quarter" idx="10"/>
          </p:nvPr>
        </p:nvSpPr>
        <p:spPr/>
        <p:txBody>
          <a:bodyPr/>
          <a:lstStyle/>
          <a:p>
            <a:fld id="{31EA67AF-AC24-465B-9A73-BBD11C65A3A7}"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As you prepare the presentation, be cognizant</a:t>
            </a:r>
            <a:r>
              <a:rPr lang="en-US" sz="1200" kern="1200" baseline="0" dirty="0" smtClean="0">
                <a:solidFill>
                  <a:schemeClr val="tx1"/>
                </a:solidFill>
                <a:latin typeface="+mn-lt"/>
                <a:ea typeface="+mn-ea"/>
                <a:cs typeface="+mn-cs"/>
              </a:rPr>
              <a:t> of the fact that nothing beats preparation and understanding of the content to be presented. </a:t>
            </a:r>
            <a:r>
              <a:rPr lang="en-US" sz="1200" kern="1200" dirty="0" smtClean="0">
                <a:solidFill>
                  <a:schemeClr val="tx1"/>
                </a:solidFill>
                <a:latin typeface="+mn-lt"/>
                <a:ea typeface="+mn-ea"/>
                <a:cs typeface="+mn-cs"/>
              </a:rPr>
              <a:t>Begin the creation of the presentation</a:t>
            </a:r>
            <a:r>
              <a:rPr lang="en-US" sz="1200" kern="1200" baseline="0" dirty="0" smtClean="0">
                <a:solidFill>
                  <a:schemeClr val="tx1"/>
                </a:solidFill>
                <a:latin typeface="+mn-lt"/>
                <a:ea typeface="+mn-ea"/>
                <a:cs typeface="+mn-cs"/>
              </a:rPr>
              <a:t> by determining the goals and objectives of the session and outline vital concepts to ensure that the slides are presented in a logical sequence (</a:t>
            </a:r>
            <a:r>
              <a:rPr lang="en-US" sz="1200" kern="1200" baseline="0" dirty="0" err="1" smtClean="0">
                <a:solidFill>
                  <a:schemeClr val="tx1"/>
                </a:solidFill>
                <a:latin typeface="+mn-lt"/>
                <a:ea typeface="+mn-ea"/>
                <a:cs typeface="+mn-cs"/>
              </a:rPr>
              <a:t>Bott</a:t>
            </a:r>
            <a:r>
              <a:rPr lang="en-US" sz="1200" kern="1200" baseline="0" dirty="0" smtClean="0">
                <a:solidFill>
                  <a:schemeClr val="tx1"/>
                </a:solidFill>
                <a:latin typeface="+mn-lt"/>
                <a:ea typeface="+mn-ea"/>
                <a:cs typeface="+mn-cs"/>
              </a:rPr>
              <a:t> &amp; Leonhard, 2007; </a:t>
            </a:r>
            <a:r>
              <a:rPr lang="en-US" sz="1200" kern="1200" baseline="0" dirty="0" err="1" smtClean="0">
                <a:solidFill>
                  <a:schemeClr val="tx1"/>
                </a:solidFill>
                <a:latin typeface="+mn-lt"/>
                <a:ea typeface="+mn-ea"/>
                <a:cs typeface="+mn-cs"/>
              </a:rPr>
              <a:t>Pugsley</a:t>
            </a:r>
            <a:r>
              <a:rPr lang="en-US" sz="1200" kern="1200" baseline="0" dirty="0" smtClean="0">
                <a:solidFill>
                  <a:schemeClr val="tx1"/>
                </a:solidFill>
                <a:latin typeface="+mn-lt"/>
                <a:ea typeface="+mn-ea"/>
                <a:cs typeface="+mn-cs"/>
              </a:rPr>
              <a:t>, 2010).</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Unless you are proficient in slide design, use slide designs provided by PowerPoint</a:t>
            </a:r>
            <a:r>
              <a:rPr lang="en-US" sz="1200" kern="1200" baseline="0" dirty="0" smtClean="0">
                <a:solidFill>
                  <a:schemeClr val="tx1"/>
                </a:solidFill>
                <a:latin typeface="+mn-lt"/>
                <a:ea typeface="+mn-ea"/>
                <a:cs typeface="+mn-cs"/>
              </a:rPr>
              <a:t>; choose one slide design and continue the design throughout the presentation.</a:t>
            </a:r>
          </a:p>
          <a:p>
            <a:pPr lvl="0"/>
            <a:endParaRPr lang="en-US" sz="1200" kern="1200" baseline="0" dirty="0" smtClean="0">
              <a:solidFill>
                <a:schemeClr val="tx1"/>
              </a:solidFill>
              <a:latin typeface="+mn-lt"/>
              <a:ea typeface="+mn-ea"/>
              <a:cs typeface="+mn-cs"/>
            </a:endParaRPr>
          </a:p>
          <a:p>
            <a:pPr lvl="0"/>
            <a:r>
              <a:rPr lang="en-US" sz="1200" kern="1200" baseline="0" dirty="0" smtClean="0">
                <a:solidFill>
                  <a:schemeClr val="tx1"/>
                </a:solidFill>
                <a:latin typeface="+mn-lt"/>
                <a:ea typeface="+mn-ea"/>
                <a:cs typeface="+mn-cs"/>
              </a:rPr>
              <a:t>Consider the target audience when selecting the theme for your presentation. For example, a group of artists may prefer a vibrant and animated presentation, while a conservative approach would be more appropriate for the Board of Directors (</a:t>
            </a:r>
            <a:r>
              <a:rPr lang="en-US" sz="1200" kern="1200" baseline="0" dirty="0" err="1" smtClean="0">
                <a:solidFill>
                  <a:schemeClr val="tx1"/>
                </a:solidFill>
                <a:latin typeface="+mn-lt"/>
                <a:ea typeface="+mn-ea"/>
                <a:cs typeface="+mn-cs"/>
              </a:rPr>
              <a:t>Bott</a:t>
            </a:r>
            <a:r>
              <a:rPr lang="en-US" sz="1200" kern="1200" baseline="0" dirty="0" smtClean="0">
                <a:solidFill>
                  <a:schemeClr val="tx1"/>
                </a:solidFill>
                <a:latin typeface="+mn-lt"/>
                <a:ea typeface="+mn-ea"/>
                <a:cs typeface="+mn-cs"/>
              </a:rPr>
              <a:t> &amp; Leonhard, 2007). </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1EA67AF-AC24-465B-9A73-BBD11C65A3A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a:t>
            </a:r>
            <a:r>
              <a:rPr lang="en-US" baseline="0" dirty="0" smtClean="0"/>
              <a:t> is important to create a balance in the slide design:</a:t>
            </a:r>
          </a:p>
          <a:p>
            <a:pPr marL="182880" indent="-182880">
              <a:buFont typeface="Arial" pitchFamily="34" charset="0"/>
              <a:buChar char="•"/>
            </a:pPr>
            <a:r>
              <a:rPr lang="en-US" baseline="0" dirty="0" smtClean="0"/>
              <a:t>Ensure that the font is large enough for the audience to read. Select a sans-serif font such as Arial versus Times New Roman to make the text more legible for the reader. </a:t>
            </a:r>
          </a:p>
          <a:p>
            <a:pPr marL="182880" indent="-182880">
              <a:buFont typeface="Arial" pitchFamily="34" charset="0"/>
              <a:buChar char="•"/>
            </a:pPr>
            <a:r>
              <a:rPr lang="en-US" baseline="0" dirty="0" smtClean="0"/>
              <a:t>Present the key message (on the slide) as bulleted or numbered points and elaborate in the speaker notes (see Slide 6 for creation of speaker’s notes).</a:t>
            </a:r>
          </a:p>
          <a:p>
            <a:pPr marL="182880" indent="-182880">
              <a:buFont typeface="Arial" pitchFamily="34" charset="0"/>
              <a:buChar char="•"/>
            </a:pPr>
            <a:r>
              <a:rPr lang="en-US" baseline="0" dirty="0" smtClean="0"/>
              <a:t>In addition, if there are large amounts of text on the slide, the reader will be detracted from the message while attempting to read the slide instead of listening to you (</a:t>
            </a:r>
            <a:r>
              <a:rPr lang="en-US" baseline="0" dirty="0" err="1" smtClean="0"/>
              <a:t>Pugsley</a:t>
            </a:r>
            <a:r>
              <a:rPr lang="en-US" baseline="0" dirty="0" smtClean="0"/>
              <a:t>, 2010).</a:t>
            </a:r>
          </a:p>
          <a:p>
            <a:pPr marL="182880" indent="-182880">
              <a:buFont typeface="Arial" pitchFamily="34" charset="0"/>
              <a:buChar char="•"/>
            </a:pPr>
            <a:r>
              <a:rPr lang="en-US" baseline="0" dirty="0" smtClean="0"/>
              <a:t>Select a slide design that will provide a good contrast between the text and the background color of the slide, like white text on a blue background, or black text on a light-colored background (</a:t>
            </a:r>
            <a:r>
              <a:rPr lang="en-US" baseline="0" dirty="0" err="1" smtClean="0"/>
              <a:t>Pugsley</a:t>
            </a:r>
            <a:r>
              <a:rPr lang="en-US" baseline="0" dirty="0" smtClean="0"/>
              <a:t>, 2010).</a:t>
            </a:r>
            <a:endParaRPr lang="en-US" dirty="0"/>
          </a:p>
        </p:txBody>
      </p:sp>
      <p:sp>
        <p:nvSpPr>
          <p:cNvPr id="4" name="Slide Number Placeholder 3"/>
          <p:cNvSpPr>
            <a:spLocks noGrp="1"/>
          </p:cNvSpPr>
          <p:nvPr>
            <p:ph type="sldNum" sz="quarter" idx="10"/>
          </p:nvPr>
        </p:nvSpPr>
        <p:spPr/>
        <p:txBody>
          <a:bodyPr/>
          <a:lstStyle/>
          <a:p>
            <a:fld id="{31EA67AF-AC24-465B-9A73-BBD11C65A3A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purpose</a:t>
            </a:r>
            <a:r>
              <a:rPr lang="en-US" baseline="0" dirty="0" smtClean="0"/>
              <a:t> of this slide is to demonstrate the legibility of various fonts and sizes. Imagine sitting in a room attempting to read the size 12-point fonts; please note how especially difficult it is to read the </a:t>
            </a:r>
            <a:r>
              <a:rPr lang="en-US" sz="1200" dirty="0" smtClean="0">
                <a:latin typeface="Edwardian Script ITC" pitchFamily="66" charset="0"/>
              </a:rPr>
              <a:t>size 12-point “Script” font.</a:t>
            </a:r>
          </a:p>
          <a:p>
            <a:endParaRPr lang="en-US" dirty="0"/>
          </a:p>
        </p:txBody>
      </p:sp>
      <p:sp>
        <p:nvSpPr>
          <p:cNvPr id="4" name="Slide Number Placeholder 3"/>
          <p:cNvSpPr>
            <a:spLocks noGrp="1"/>
          </p:cNvSpPr>
          <p:nvPr>
            <p:ph type="sldNum" sz="quarter" idx="10"/>
          </p:nvPr>
        </p:nvSpPr>
        <p:spPr/>
        <p:txBody>
          <a:bodyPr/>
          <a:lstStyle/>
          <a:p>
            <a:fld id="{31EA67AF-AC24-465B-9A73-BBD11C65A3A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As noted previously,</a:t>
            </a:r>
            <a:r>
              <a:rPr lang="en-US" sz="1200" kern="1200" baseline="0" dirty="0" smtClean="0">
                <a:solidFill>
                  <a:schemeClr val="tx1"/>
                </a:solidFill>
                <a:latin typeface="+mn-lt"/>
                <a:ea typeface="+mn-ea"/>
                <a:cs typeface="+mn-cs"/>
              </a:rPr>
              <a:t> the key concepts are to be presented as bulleted or numbered points on the slide. The additional information (for the speaker) is provided within the typed speaker notes, located under the slide in the Normal View.</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The purpose of the Speaker Notes is to </a:t>
            </a:r>
            <a:r>
              <a:rPr lang="en-US" sz="1200" kern="1200" dirty="0" smtClean="0">
                <a:solidFill>
                  <a:schemeClr val="tx1"/>
                </a:solidFill>
                <a:latin typeface="+mn-lt"/>
                <a:ea typeface="+mn-ea"/>
                <a:cs typeface="+mn-cs"/>
              </a:rPr>
              <a:t>expand upon the idea and document what you want to say about the information on the slide. In addition,</a:t>
            </a:r>
            <a:r>
              <a:rPr lang="en-US" sz="1200" kern="1200" baseline="0" dirty="0" smtClean="0">
                <a:solidFill>
                  <a:schemeClr val="tx1"/>
                </a:solidFill>
                <a:latin typeface="+mn-lt"/>
                <a:ea typeface="+mn-ea"/>
                <a:cs typeface="+mn-cs"/>
              </a:rPr>
              <a:t> the Speaker’s Notes ensure that all key points are covered, and provide crucial information should the presentation be presented by multiple speakers, such as in a multi-facility system. Please note, t</a:t>
            </a:r>
            <a:r>
              <a:rPr lang="en-US" sz="1200" kern="1200" dirty="0" smtClean="0">
                <a:solidFill>
                  <a:schemeClr val="tx1"/>
                </a:solidFill>
                <a:latin typeface="+mn-lt"/>
                <a:ea typeface="+mn-ea"/>
                <a:cs typeface="+mn-cs"/>
              </a:rPr>
              <a:t>he Speaker’s Notes should elaborate upon the key messages on the slide,</a:t>
            </a:r>
            <a:r>
              <a:rPr lang="en-US" sz="1200" kern="1200" baseline="0" dirty="0" smtClean="0">
                <a:solidFill>
                  <a:schemeClr val="tx1"/>
                </a:solidFill>
                <a:latin typeface="+mn-lt"/>
                <a:ea typeface="+mn-ea"/>
                <a:cs typeface="+mn-cs"/>
              </a:rPr>
              <a:t> and should not</a:t>
            </a:r>
            <a:r>
              <a:rPr lang="en-US" sz="1200" kern="1200" dirty="0" smtClean="0">
                <a:solidFill>
                  <a:schemeClr val="tx1"/>
                </a:solidFill>
                <a:latin typeface="+mn-lt"/>
                <a:ea typeface="+mn-ea"/>
                <a:cs typeface="+mn-cs"/>
              </a:rPr>
              <a:t> restate the contents of the slide.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To create Speaker’s Notes</a:t>
            </a:r>
            <a:r>
              <a:rPr lang="en-US" dirty="0" smtClean="0"/>
              <a:t>: Open your PowerPoint Presentation. The screen first opens in what is known as Normal View. Under the slide is a section that reads, Click here to add notes. Simply click and type.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Printing</a:t>
            </a:r>
            <a:r>
              <a:rPr lang="en-US" sz="1200" kern="1200" baseline="0" dirty="0" smtClean="0">
                <a:solidFill>
                  <a:schemeClr val="tx1"/>
                </a:solidFill>
                <a:latin typeface="+mn-lt"/>
                <a:ea typeface="+mn-ea"/>
                <a:cs typeface="+mn-cs"/>
              </a:rPr>
              <a:t> the Speaker’s Notes can be challenging. Do not use Quick Print as this will merely result in a copy of the entire slide versus the Notes Pages. To print the Speaker’s Notes, select Office → Print What → Select Notes Pages→ Grayscale → OK. The Notes Pages will provide you with a copy of the slide with the Speaker’s Notes located under the slide. For best quality of text, select grayscale versus pure black and white.</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1EA67AF-AC24-465B-9A73-BBD11C65A3A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Be sure to follow the principles for slide design, such</a:t>
            </a:r>
            <a:r>
              <a:rPr lang="en-US" sz="1200" kern="1200" baseline="0" dirty="0" smtClean="0">
                <a:solidFill>
                  <a:schemeClr val="tx1"/>
                </a:solidFill>
                <a:latin typeface="+mn-lt"/>
                <a:ea typeface="+mn-ea"/>
                <a:cs typeface="+mn-cs"/>
              </a:rPr>
              <a:t> as</a:t>
            </a:r>
            <a:r>
              <a:rPr lang="en-US" sz="1200" kern="1200" dirty="0" smtClean="0">
                <a:solidFill>
                  <a:schemeClr val="tx1"/>
                </a:solidFill>
                <a:latin typeface="+mn-lt"/>
                <a:ea typeface="+mn-ea"/>
                <a:cs typeface="+mn-cs"/>
              </a:rPr>
              <a:t> be cautious to avoid the overuse of graphics, transition, and sound because they can detract from the message. In addition, too many graphics can greatly increase the size of the file and interfere with the time that it takes to download an online presentation. When choosing whether to insert a graphic,</a:t>
            </a:r>
            <a:r>
              <a:rPr lang="en-US" sz="1200" kern="1200" baseline="0" dirty="0" smtClean="0">
                <a:solidFill>
                  <a:schemeClr val="tx1"/>
                </a:solidFill>
                <a:latin typeface="+mn-lt"/>
                <a:ea typeface="+mn-ea"/>
                <a:cs typeface="+mn-cs"/>
              </a:rPr>
              <a:t> ask the following. Will the transitions or the graphics enhance the message or emphasize a key point? If not, do not insert the graphic or the transition simply for the sake of embellishing the slide. Do you see how the graphics in this slide do not add value to the message? Just as too many graphics are distracting, so is the use of too many transitions. Too many graphics, sounds, and transitions will detract from the message and are annoying during a lengthy presentation (to see an example of the poor use of sound and animation, view this slide in the Slide Show mode). You will quickly discover how the sound, if added to each slide, would be a major distraction from the message.</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It is very easy to insert a graphic</a:t>
            </a:r>
            <a:r>
              <a:rPr lang="en-US" sz="1200" kern="1200" baseline="0" dirty="0" smtClean="0">
                <a:solidFill>
                  <a:schemeClr val="tx1"/>
                </a:solidFill>
                <a:latin typeface="+mn-lt"/>
                <a:ea typeface="+mn-ea"/>
                <a:cs typeface="+mn-cs"/>
              </a:rPr>
              <a:t> into a slide presentation, and images are readily available on the Web. One caveat is to b</a:t>
            </a:r>
            <a:r>
              <a:rPr lang="en-US" sz="1200" kern="1200" dirty="0" smtClean="0">
                <a:solidFill>
                  <a:schemeClr val="tx1"/>
                </a:solidFill>
                <a:latin typeface="+mn-lt"/>
                <a:ea typeface="+mn-ea"/>
                <a:cs typeface="+mn-cs"/>
              </a:rPr>
              <a:t>e cognizant of copyright</a:t>
            </a:r>
            <a:r>
              <a:rPr lang="en-US" sz="1200" kern="1200" baseline="0" dirty="0" smtClean="0">
                <a:solidFill>
                  <a:schemeClr val="tx1"/>
                </a:solidFill>
                <a:latin typeface="+mn-lt"/>
                <a:ea typeface="+mn-ea"/>
                <a:cs typeface="+mn-cs"/>
              </a:rPr>
              <a:t> laws when adding graphics and media components to your presentation (</a:t>
            </a:r>
            <a:r>
              <a:rPr lang="en-US" sz="1200" kern="1200" baseline="0" dirty="0" err="1" smtClean="0">
                <a:solidFill>
                  <a:schemeClr val="tx1"/>
                </a:solidFill>
                <a:latin typeface="+mn-lt"/>
                <a:ea typeface="+mn-ea"/>
                <a:cs typeface="+mn-cs"/>
              </a:rPr>
              <a:t>Pugsley</a:t>
            </a:r>
            <a:r>
              <a:rPr lang="en-US" sz="1200" kern="1200" baseline="0" dirty="0" smtClean="0">
                <a:solidFill>
                  <a:schemeClr val="tx1"/>
                </a:solidFill>
                <a:latin typeface="+mn-lt"/>
                <a:ea typeface="+mn-ea"/>
                <a:cs typeface="+mn-cs"/>
              </a:rPr>
              <a:t>, 2010).</a:t>
            </a:r>
            <a:endParaRPr lang="en-US" dirty="0"/>
          </a:p>
        </p:txBody>
      </p:sp>
      <p:sp>
        <p:nvSpPr>
          <p:cNvPr id="4" name="Slide Number Placeholder 3"/>
          <p:cNvSpPr>
            <a:spLocks noGrp="1"/>
          </p:cNvSpPr>
          <p:nvPr>
            <p:ph type="sldNum" sz="quarter" idx="10"/>
          </p:nvPr>
        </p:nvSpPr>
        <p:spPr/>
        <p:txBody>
          <a:bodyPr/>
          <a:lstStyle/>
          <a:p>
            <a:fld id="{31EA67AF-AC24-465B-9A73-BBD11C65A3A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Prepare ahead of time by practicing your presentation to see if your timing is effective. Dress in a professional manner on the day of the presentation. Arrive early to determine that the equipment is available and functioning. Test the equipment before the audience arrives to familiarize yourself with its operation, and to en</a:t>
            </a:r>
            <a:r>
              <a:rPr lang="en-US" sz="1200" kern="1200" baseline="0" dirty="0" smtClean="0">
                <a:solidFill>
                  <a:schemeClr val="tx1"/>
                </a:solidFill>
                <a:latin typeface="+mn-lt"/>
                <a:ea typeface="+mn-ea"/>
                <a:cs typeface="+mn-cs"/>
              </a:rPr>
              <a:t>sure that the audience can view the slides and hear any audio that you have included. Place your notes in a location that allows you to look easily from the notes to the audience. Avoid staring too much at the projected slides because this gives the appearance that you are presenting to the screen. Instead, glance at each new slide to make sure it is the correct one, then direct your attention to the audience.</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Plan for the unexpected. Make sure the presentation is backed up in several places. For example, use a flash drive, and e-mail the presentation to yourself. Create a plan to continue the presentation in the event that the equipment fails or is not available as anticipated.</a:t>
            </a:r>
          </a:p>
          <a:p>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31EA67AF-AC24-465B-9A73-BBD11C65A3A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Provide</a:t>
            </a:r>
            <a:r>
              <a:rPr lang="en-US" baseline="0" dirty="0" smtClean="0"/>
              <a:t> a list of references that are cited in the presentation. Consider ways to make the electronic file of the slides available after the presentation, perhaps by distributing to an </a:t>
            </a:r>
            <a:r>
              <a:rPr lang="en-US" baseline="0" smtClean="0"/>
              <a:t>e-mail list or </a:t>
            </a:r>
            <a:r>
              <a:rPr lang="en-US" baseline="0" dirty="0" smtClean="0"/>
              <a:t>posting on a website, especially if no handouts were distributed.</a:t>
            </a:r>
            <a:endParaRPr lang="en-US" dirty="0"/>
          </a:p>
        </p:txBody>
      </p:sp>
      <p:sp>
        <p:nvSpPr>
          <p:cNvPr id="4" name="Slide Number Placeholder 3"/>
          <p:cNvSpPr>
            <a:spLocks noGrp="1"/>
          </p:cNvSpPr>
          <p:nvPr>
            <p:ph type="sldNum" sz="quarter" idx="10"/>
          </p:nvPr>
        </p:nvSpPr>
        <p:spPr/>
        <p:txBody>
          <a:bodyPr/>
          <a:lstStyle/>
          <a:p>
            <a:fld id="{31EA67AF-AC24-465B-9A73-BBD11C65A3A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98CEA8D2-D04B-4BFB-A13D-7FA18C83406F}" type="datetime1">
              <a:rPr lang="en-US" smtClean="0"/>
              <a:pPr/>
              <a:t>3/5/2019</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0E062FF1-8073-45CA-A645-92CF500009C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19D4E8-753B-4E65-87E9-72083AD17F7B}" type="datetime1">
              <a:rPr lang="en-US" smtClean="0"/>
              <a:pPr/>
              <a:t>3/5/2019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062FF1-8073-45CA-A645-92CF500009C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CD46AE-AB7E-470A-B769-4D34204CDE88}" type="datetime1">
              <a:rPr lang="en-US" smtClean="0"/>
              <a:pPr/>
              <a:t>3/5/2019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062FF1-8073-45CA-A645-92CF500009C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1A8F324-7FF0-40D6-B672-E13FD350CD2C}" type="datetime1">
              <a:rPr lang="en-US" smtClean="0"/>
              <a:pPr/>
              <a:t>3/5/2019</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0E062FF1-8073-45CA-A645-92CF500009C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B3C2DA4B-7F19-4521-817C-7415B7F725F6}" type="datetime1">
              <a:rPr lang="en-US" smtClean="0"/>
              <a:pPr/>
              <a:t>3/5/2019</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0E062FF1-8073-45CA-A645-92CF500009C2}"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C691A4CF-CF5D-42DF-8DF1-7D208E6C940F}" type="datetime1">
              <a:rPr lang="en-US" smtClean="0"/>
              <a:pPr/>
              <a:t>3/5/2019</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0E062FF1-8073-45CA-A645-92CF500009C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C3721551-21E3-4741-A2A8-11FD09B6ABC8}" type="datetime1">
              <a:rPr lang="en-US" smtClean="0"/>
              <a:pPr/>
              <a:t>3/5/2019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0E062FF1-8073-45CA-A645-92CF500009C2}"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FCF7206-DA75-47EB-8044-F3A40749327A}" type="datetime1">
              <a:rPr lang="en-US" smtClean="0"/>
              <a:pPr/>
              <a:t>3/5/2019</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062FF1-8073-45CA-A645-92CF500009C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87FA481-078E-495E-A8E4-EE6F65790789}" type="datetime1">
              <a:rPr lang="en-US" smtClean="0"/>
              <a:pPr/>
              <a:t>3/5/2019</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062FF1-8073-45CA-A645-92CF500009C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20D1F162-CC5F-47C4-845C-7D4E87A29ACC}" type="datetime1">
              <a:rPr lang="en-US" smtClean="0"/>
              <a:pPr/>
              <a:t>3/5/2019</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062FF1-8073-45CA-A645-92CF500009C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626B1774-2405-42FF-96E4-28347240555F}" type="datetime1">
              <a:rPr lang="en-US" smtClean="0"/>
              <a:pPr/>
              <a:t>3/5/2019</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0E062FF1-8073-45CA-A645-92CF500009C2}"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8EF92574-45D1-4A7A-BB56-BF1F7642362A}" type="datetime1">
              <a:rPr lang="en-US" smtClean="0"/>
              <a:pPr/>
              <a:t>3/5/2019</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0E062FF1-8073-45CA-A645-92CF500009C2}"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photos.com/search/royaltyfree/95551477?q=eJx1kE1qxDAMhfc-hZm9L5AbdDfQZSlCYyuxGdsykkKb29cJtMymOz39vPehEIJ31BMkNFq8U0OxX1EabgSNUkGwY5DOXvD3zMab4MjHVG-17mqCVri7vDfsIIQJH5UgchuVvuFJxxdLAiNpp8eMKGrQsV2WSigx_02DXxd9ksXsebdaOrn_jIZw2qMBrytJ6dsLoN4n1_v-0ChlXHD6IoB7PeYyS6FuF_y8_fh0bhDPqBOyzpQ-HwElnb6RK8tZdDawTEpwsiishWpa_O3mfgBdG3h9&amp;slot_number=207&amp;item_total_count=641&amp;item_count=10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hyperlink" Target="http://www.photos.com/search/royaltyfree/102142659?q=eJx1kEFuxCAMRfecAs2eC-QG3Y3UZVVZHnACKmBkO-rk9iWRWs2mOz7Y7z8RQvCOeoKERot3aij2G0rDjaBRKgh2DNJ5F_w9s_EmOPIx01utu5qgFe4u7w07CGHCRyWI3EalJ3zR8c2SwEjayZgVRQ06tguphBLz32vw6zKBXcvF_A8yhNMeDXhdSUrfXuT0Pp3e94dGKeOC6EsA7vWYwyyFul3ic_fj07lBPKtOwTpb-vwEKOnkRq4s56GzgWVSgtNFYS1U0-JvN_cDkyF3Jg==&amp;slot_number=499&amp;item_total_count=6615&amp;item_count=100"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www.photos.com/search/royaltyfree/88367844?q=eJx1kE1qxDAMhfc-RZh9LpAbdDfQZSlCEyuJqS0ZSaaT29cOtMymOz39vPeheZ6nQBwhotMyBXNU_xWp4E5QKCYEPytZ783T_RCXXbEeZ1dvOTdzRU_C4WgFGZQw4iMTrFJqpid80fktGsFJy_DoEckcGMtlaYS6Hn_TedoWk8bRwn8GVSW21UG2jTTx_gJm987z3h62aqoXlL0IEM5nXxZNxH5B99uPzxAqSY8acLmncH8ApDh8V8mio2Bx8IOMYLAYbIlyXKbbLfwAk3d1dw==&amp;slot_number=11&amp;item_total_count=17620&amp;item_count=100" TargetMode="External"/><Relationship Id="rId5" Type="http://schemas.openxmlformats.org/officeDocument/2006/relationships/image" Target="../media/image6.jpeg"/><Relationship Id="rId4" Type="http://schemas.openxmlformats.org/officeDocument/2006/relationships/hyperlink" Target="http://www.photos.com/search/royaltyfree/102711387?q=eJx1kEFuxCAMRfecAs2eC-QG3Y3UZVVZHnACKmBkO-rk9iWRWs2mOz7Y7z8RQvCOeoKERot3aij2G0rDjaBRKgh2DNJ5F_w9s_EmOPIx01utu5qgFe4u7w07CGHCRyWI3EalJ3zR8c2SwEjayZgVRQ06tguphBLz32vw6zKBXcvF_A8yhNMeDXhdSUrfXuT0Pp3e94dGKeOC6EsA7vWYwyyFul3ic_fj07lBPKtOwTpb-vwEKOnkRq4s56GzgWVSgtNFYS1U0-JvN_cDkyF3Jg==&amp;slot_number=493&amp;item_total_count=6615&amp;item_count=100"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photos.com/search/royaltyfree/97973619?q=eJx1kE1uxCAMhfecAs2eC-QG3Y3U5aiyHHACKmBkHHVy-0KkVrOZnZ9_3vtk55w1VAMEVFqs6YqifyIV3AkKhYSgZ6M-es7eIyvvgi2eQ33kfHQV1MTVxKNgBSEMuGYCz6VlesI3nT8sAZSkTI8RkbpCxXJZdkLx8X_q7La0jNWu5p1BEw6HV-BtI0l1fwHr98HzeazdS2oXVH8RwDWfY5klUdULetw-voxpxCNqwuWRUscDIIXp6zmzzKKygkbqBJOlw5Yoh8XebuYXSZV1CA==&amp;slot_number=4&amp;item_total_count=4&amp;item_count=10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Creating a Professional Presentation</a:t>
            </a:r>
            <a:endParaRPr lang="en-US" dirty="0"/>
          </a:p>
        </p:txBody>
      </p:sp>
      <p:sp>
        <p:nvSpPr>
          <p:cNvPr id="3" name="Subtitle 2"/>
          <p:cNvSpPr>
            <a:spLocks noGrp="1"/>
          </p:cNvSpPr>
          <p:nvPr>
            <p:ph type="subTitle" idx="1"/>
          </p:nvPr>
        </p:nvSpPr>
        <p:spPr/>
        <p:txBody>
          <a:bodyPr/>
          <a:lstStyle/>
          <a:p>
            <a:r>
              <a:rPr lang="en-US" dirty="0" smtClean="0"/>
              <a:t>Chamberlain College of Nursing</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Software</a:t>
            </a:r>
            <a:endParaRPr lang="en-US" dirty="0"/>
          </a:p>
        </p:txBody>
      </p:sp>
      <p:sp>
        <p:nvSpPr>
          <p:cNvPr id="3" name="Content Placeholder 2"/>
          <p:cNvSpPr>
            <a:spLocks noGrp="1"/>
          </p:cNvSpPr>
          <p:nvPr>
            <p:ph idx="1"/>
          </p:nvPr>
        </p:nvSpPr>
        <p:spPr/>
        <p:txBody>
          <a:bodyPr/>
          <a:lstStyle/>
          <a:p>
            <a:r>
              <a:rPr lang="en-US" dirty="0" smtClean="0"/>
              <a:t>Assists in communicating information</a:t>
            </a:r>
          </a:p>
          <a:p>
            <a:r>
              <a:rPr lang="en-US" dirty="0" smtClean="0"/>
              <a:t>Simplifies creation of visuals</a:t>
            </a:r>
          </a:p>
          <a:p>
            <a:r>
              <a:rPr lang="en-US" dirty="0" smtClean="0"/>
              <a:t>Lets you add film clips, sound, movie-like</a:t>
            </a:r>
          </a:p>
          <a:p>
            <a:pPr>
              <a:buNone/>
            </a:pPr>
            <a:r>
              <a:rPr lang="en-US" dirty="0"/>
              <a:t>	</a:t>
            </a:r>
            <a:r>
              <a:rPr lang="en-US" dirty="0" smtClean="0"/>
              <a:t>transitions, animation, and run-alone shows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Getting Started</a:t>
            </a:r>
            <a:endParaRPr lang="en-US"/>
          </a:p>
        </p:txBody>
      </p:sp>
      <p:sp>
        <p:nvSpPr>
          <p:cNvPr id="3" name="Content Placeholder 2"/>
          <p:cNvSpPr>
            <a:spLocks noGrp="1"/>
          </p:cNvSpPr>
          <p:nvPr>
            <p:ph idx="1"/>
          </p:nvPr>
        </p:nvSpPr>
        <p:spPr/>
        <p:txBody>
          <a:bodyPr/>
          <a:lstStyle/>
          <a:p>
            <a:r>
              <a:rPr lang="en-US" dirty="0" smtClean="0"/>
              <a:t>Create an outline of your content</a:t>
            </a:r>
          </a:p>
          <a:p>
            <a:r>
              <a:rPr lang="en-US" dirty="0" smtClean="0"/>
              <a:t>Select a slide design</a:t>
            </a:r>
            <a:endParaRPr lang="en-US" dirty="0"/>
          </a:p>
        </p:txBody>
      </p:sp>
      <p:sp>
        <p:nvSpPr>
          <p:cNvPr id="5" name="Slide Number Placeholder 4"/>
          <p:cNvSpPr>
            <a:spLocks noGrp="1"/>
          </p:cNvSpPr>
          <p:nvPr>
            <p:ph type="sldNum" sz="quarter" idx="12"/>
          </p:nvPr>
        </p:nvSpPr>
        <p:spPr/>
        <p:txBody>
          <a:bodyPr/>
          <a:lstStyle/>
          <a:p>
            <a:fld id="{0E062FF1-8073-45CA-A645-92CF500009C2}" type="slidenum">
              <a:rPr lang="en-US" smtClean="0"/>
              <a:pPr/>
              <a:t>3</a:t>
            </a:fld>
            <a:endParaRPr lang="en-US"/>
          </a:p>
        </p:txBody>
      </p:sp>
      <p:pic>
        <p:nvPicPr>
          <p:cNvPr id="6" name="thumb_95551477" descr="Brainstorming">
            <a:hlinkClick r:id="rId3" tgtFrame="95551477"/>
          </p:cNvPr>
          <p:cNvPicPr/>
          <p:nvPr/>
        </p:nvPicPr>
        <p:blipFill>
          <a:blip r:embed="rId4" cstate="print"/>
          <a:srcRect/>
          <a:stretch>
            <a:fillRect/>
          </a:stretch>
        </p:blipFill>
        <p:spPr bwMode="auto">
          <a:xfrm>
            <a:off x="5638800" y="2362200"/>
            <a:ext cx="1619250" cy="1085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Principles of Good Visual Construction </a:t>
            </a:r>
            <a:endParaRPr lang="en-US" dirty="0"/>
          </a:p>
        </p:txBody>
      </p:sp>
      <p:sp>
        <p:nvSpPr>
          <p:cNvPr id="5" name="Content Placeholder 4"/>
          <p:cNvSpPr>
            <a:spLocks noGrp="1"/>
          </p:cNvSpPr>
          <p:nvPr>
            <p:ph idx="1"/>
          </p:nvPr>
        </p:nvSpPr>
        <p:spPr/>
        <p:txBody>
          <a:bodyPr>
            <a:normAutofit/>
          </a:bodyPr>
          <a:lstStyle/>
          <a:p>
            <a:r>
              <a:rPr lang="en-US" dirty="0" smtClean="0"/>
              <a:t>5</a:t>
            </a:r>
            <a:r>
              <a:rPr lang="en-US" dirty="0"/>
              <a:t>–</a:t>
            </a:r>
            <a:r>
              <a:rPr lang="en-US" dirty="0" smtClean="0"/>
              <a:t>7 rule</a:t>
            </a:r>
          </a:p>
          <a:p>
            <a:pPr marL="695325">
              <a:buNone/>
            </a:pPr>
            <a:r>
              <a:rPr lang="en-US" dirty="0" smtClean="0">
                <a:solidFill>
                  <a:srgbClr val="FFC000"/>
                </a:solidFill>
              </a:rPr>
              <a:t>-	</a:t>
            </a:r>
            <a:r>
              <a:rPr lang="en-US" dirty="0" smtClean="0"/>
              <a:t>Limit 5</a:t>
            </a:r>
            <a:r>
              <a:rPr lang="en-US" dirty="0"/>
              <a:t>–</a:t>
            </a:r>
            <a:r>
              <a:rPr lang="en-US" dirty="0" smtClean="0"/>
              <a:t>7 lines per slide </a:t>
            </a:r>
          </a:p>
          <a:p>
            <a:pPr marL="695325">
              <a:buFontTx/>
              <a:buChar char="-"/>
            </a:pPr>
            <a:r>
              <a:rPr lang="en-US" dirty="0" smtClean="0"/>
              <a:t>Limit words to 5</a:t>
            </a:r>
            <a:r>
              <a:rPr lang="en-US" dirty="0"/>
              <a:t>–</a:t>
            </a:r>
            <a:r>
              <a:rPr lang="en-US" dirty="0" smtClean="0"/>
              <a:t>7 per line</a:t>
            </a:r>
          </a:p>
          <a:p>
            <a:r>
              <a:rPr lang="en-US" dirty="0" smtClean="0"/>
              <a:t>Use sans-serif fonts</a:t>
            </a:r>
          </a:p>
          <a:p>
            <a:r>
              <a:rPr lang="en-US" dirty="0" smtClean="0"/>
              <a:t>Contrast between background and text </a:t>
            </a:r>
          </a:p>
        </p:txBody>
      </p:sp>
      <p:pic>
        <p:nvPicPr>
          <p:cNvPr id="7" name="thumb_102142659" descr="Paint%20series%20XXL">
            <a:hlinkClick r:id="rId3" tgtFrame="102142659"/>
          </p:cNvPr>
          <p:cNvPicPr/>
          <p:nvPr/>
        </p:nvPicPr>
        <p:blipFill>
          <a:blip r:embed="rId4" cstate="print"/>
          <a:srcRect/>
          <a:stretch>
            <a:fillRect/>
          </a:stretch>
        </p:blipFill>
        <p:spPr bwMode="auto">
          <a:xfrm>
            <a:off x="5943600" y="2133600"/>
            <a:ext cx="1323975" cy="1619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Fonts &amp; Comparison</a:t>
            </a:r>
            <a:endParaRPr lang="en-US" dirty="0"/>
          </a:p>
        </p:txBody>
      </p:sp>
      <p:sp>
        <p:nvSpPr>
          <p:cNvPr id="5" name="Text Placeholder 4"/>
          <p:cNvSpPr>
            <a:spLocks noGrp="1"/>
          </p:cNvSpPr>
          <p:nvPr>
            <p:ph type="body" idx="1"/>
          </p:nvPr>
        </p:nvSpPr>
        <p:spPr/>
        <p:txBody>
          <a:bodyPr/>
          <a:lstStyle/>
          <a:p>
            <a:endParaRPr lang="en-US"/>
          </a:p>
        </p:txBody>
      </p:sp>
      <p:sp>
        <p:nvSpPr>
          <p:cNvPr id="6" name="Content Placeholder 5"/>
          <p:cNvSpPr>
            <a:spLocks noGrp="1"/>
          </p:cNvSpPr>
          <p:nvPr>
            <p:ph sz="half" idx="2"/>
          </p:nvPr>
        </p:nvSpPr>
        <p:spPr/>
        <p:txBody>
          <a:bodyPr>
            <a:normAutofit/>
          </a:bodyPr>
          <a:lstStyle/>
          <a:p>
            <a:r>
              <a:rPr lang="en-US" sz="1200" dirty="0" smtClean="0">
                <a:latin typeface="Freestyle Script" pitchFamily="66" charset="0"/>
              </a:rPr>
              <a:t>Script at 12 point</a:t>
            </a:r>
          </a:p>
          <a:p>
            <a:r>
              <a:rPr lang="en-US" sz="1200" dirty="0" smtClean="0">
                <a:latin typeface="Times New Roman" pitchFamily="18" charset="0"/>
                <a:cs typeface="Times New Roman" pitchFamily="18" charset="0"/>
              </a:rPr>
              <a:t>Times New Roman at 12 points</a:t>
            </a:r>
          </a:p>
          <a:p>
            <a:r>
              <a:rPr lang="en-US" sz="1200" dirty="0" smtClean="0">
                <a:latin typeface="Arial" pitchFamily="34" charset="0"/>
                <a:cs typeface="Arial" pitchFamily="34" charset="0"/>
              </a:rPr>
              <a:t>Arial at 12 points</a:t>
            </a:r>
          </a:p>
          <a:p>
            <a:r>
              <a:rPr lang="en-US" sz="1600" dirty="0" smtClean="0">
                <a:latin typeface="Freestyle Script" pitchFamily="66" charset="0"/>
                <a:cs typeface="Arial" pitchFamily="34" charset="0"/>
              </a:rPr>
              <a:t>Script at 16 points</a:t>
            </a:r>
          </a:p>
          <a:p>
            <a:r>
              <a:rPr lang="en-US" dirty="0" smtClean="0">
                <a:latin typeface="Times New Roman" pitchFamily="18" charset="0"/>
                <a:cs typeface="Times New Roman" pitchFamily="18" charset="0"/>
              </a:rPr>
              <a:t>Times New Roman at 24 points</a:t>
            </a:r>
          </a:p>
          <a:p>
            <a:r>
              <a:rPr lang="en-US" sz="3200" dirty="0" smtClean="0">
                <a:latin typeface="Arial" pitchFamily="34" charset="0"/>
                <a:cs typeface="Arial" pitchFamily="34" charset="0"/>
              </a:rPr>
              <a:t>Arial at 32 points</a:t>
            </a:r>
          </a:p>
          <a:p>
            <a:endParaRPr lang="en-US" sz="1600" dirty="0">
              <a:latin typeface="Freestyle Script" pitchFamily="66" charset="0"/>
              <a:cs typeface="Arial" pitchFamily="34" charset="0"/>
            </a:endParaRPr>
          </a:p>
        </p:txBody>
      </p:sp>
      <p:sp>
        <p:nvSpPr>
          <p:cNvPr id="7" name="Text Placeholder 6"/>
          <p:cNvSpPr>
            <a:spLocks noGrp="1"/>
          </p:cNvSpPr>
          <p:nvPr>
            <p:ph type="body" sz="quarter" idx="3"/>
          </p:nvPr>
        </p:nvSpPr>
        <p:spPr/>
        <p:txBody>
          <a:bodyPr/>
          <a:lstStyle/>
          <a:p>
            <a:endParaRPr lang="en-US"/>
          </a:p>
        </p:txBody>
      </p:sp>
      <p:sp>
        <p:nvSpPr>
          <p:cNvPr id="8" name="Content Placeholder 7"/>
          <p:cNvSpPr>
            <a:spLocks noGrp="1"/>
          </p:cNvSpPr>
          <p:nvPr>
            <p:ph sz="quarter" idx="4"/>
          </p:nvPr>
        </p:nvSpPr>
        <p:spPr/>
        <p:txBody>
          <a:bodyPr>
            <a:normAutofit/>
          </a:bodyPr>
          <a:lstStyle/>
          <a:p>
            <a:r>
              <a:rPr lang="en-US" sz="1200" dirty="0" smtClean="0">
                <a:latin typeface="Freestyle Script" pitchFamily="66" charset="0"/>
              </a:rPr>
              <a:t>Presentation Skills</a:t>
            </a:r>
          </a:p>
          <a:p>
            <a:r>
              <a:rPr lang="en-US" sz="1200" dirty="0" smtClean="0">
                <a:latin typeface="Times New Roman" pitchFamily="18" charset="0"/>
                <a:cs typeface="Times New Roman" pitchFamily="18" charset="0"/>
              </a:rPr>
              <a:t>Presentation Skills</a:t>
            </a:r>
          </a:p>
          <a:p>
            <a:r>
              <a:rPr lang="en-US" sz="1200" dirty="0" smtClean="0">
                <a:latin typeface="Arial" pitchFamily="34" charset="0"/>
                <a:cs typeface="Arial" pitchFamily="34" charset="0"/>
              </a:rPr>
              <a:t>Presentation Skills</a:t>
            </a:r>
          </a:p>
          <a:p>
            <a:r>
              <a:rPr lang="en-US" sz="1600" dirty="0" smtClean="0">
                <a:latin typeface="Freestyle Script" pitchFamily="66" charset="0"/>
                <a:cs typeface="Arial" pitchFamily="34" charset="0"/>
              </a:rPr>
              <a:t>Presentation Skills</a:t>
            </a:r>
          </a:p>
          <a:p>
            <a:r>
              <a:rPr lang="en-US" dirty="0" smtClean="0">
                <a:latin typeface="Times New Roman" pitchFamily="18" charset="0"/>
                <a:cs typeface="Times New Roman" pitchFamily="18" charset="0"/>
              </a:rPr>
              <a:t>Presentation Skills</a:t>
            </a:r>
          </a:p>
          <a:p>
            <a:endParaRPr lang="en-US" sz="3200" dirty="0" smtClean="0">
              <a:latin typeface="Arial" pitchFamily="34" charset="0"/>
              <a:cs typeface="Arial" pitchFamily="34" charset="0"/>
            </a:endParaRPr>
          </a:p>
          <a:p>
            <a:r>
              <a:rPr lang="en-US" sz="3200" dirty="0" smtClean="0">
                <a:latin typeface="Arial" pitchFamily="34" charset="0"/>
                <a:cs typeface="Arial" pitchFamily="34" charset="0"/>
              </a:rPr>
              <a:t>Presentation Skills</a:t>
            </a:r>
            <a:endParaRPr lang="en-US"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Speaker’s Notes</a:t>
            </a:r>
            <a:endParaRPr lang="en-US" dirty="0"/>
          </a:p>
        </p:txBody>
      </p:sp>
      <p:sp>
        <p:nvSpPr>
          <p:cNvPr id="4" name="Date Placeholder 3"/>
          <p:cNvSpPr>
            <a:spLocks noGrp="1"/>
          </p:cNvSpPr>
          <p:nvPr>
            <p:ph type="dt" sz="half" idx="10"/>
          </p:nvPr>
        </p:nvSpPr>
        <p:spPr/>
        <p:txBody>
          <a:bodyPr/>
          <a:lstStyle/>
          <a:p>
            <a:endParaRPr lang="en-US" dirty="0"/>
          </a:p>
        </p:txBody>
      </p:sp>
      <p:sp>
        <p:nvSpPr>
          <p:cNvPr id="5" name="Slide Number Placeholder 4"/>
          <p:cNvSpPr>
            <a:spLocks noGrp="1"/>
          </p:cNvSpPr>
          <p:nvPr>
            <p:ph type="sldNum" sz="quarter" idx="12"/>
          </p:nvPr>
        </p:nvSpPr>
        <p:spPr/>
        <p:txBody>
          <a:bodyPr/>
          <a:lstStyle/>
          <a:p>
            <a:fld id="{0E062FF1-8073-45CA-A645-92CF500009C2}" type="slidenum">
              <a:rPr lang="en-US" smtClean="0"/>
              <a:pPr/>
              <a:t>6</a:t>
            </a:fld>
            <a:endParaRPr lang="en-US"/>
          </a:p>
        </p:txBody>
      </p:sp>
      <p:pic>
        <p:nvPicPr>
          <p:cNvPr id="6" name="Content Placeholder 5"/>
          <p:cNvPicPr>
            <a:picLocks noGrp="1"/>
          </p:cNvPicPr>
          <p:nvPr>
            <p:ph idx="1"/>
          </p:nvPr>
        </p:nvPicPr>
        <p:blipFill>
          <a:blip r:embed="rId3" cstate="print"/>
          <a:srcRect/>
          <a:stretch>
            <a:fillRect/>
          </a:stretch>
        </p:blipFill>
        <p:spPr bwMode="auto">
          <a:xfrm>
            <a:off x="1236104" y="1554163"/>
            <a:ext cx="6824192" cy="4525962"/>
          </a:xfrm>
          <a:prstGeom prst="rect">
            <a:avLst/>
          </a:prstGeom>
          <a:noFill/>
          <a:ln w="9525" cmpd="sng">
            <a:solidFill>
              <a:srgbClr val="4F81BD"/>
            </a:solid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Special Effects: Embellish or Distract?</a:t>
            </a:r>
            <a:br>
              <a:rPr lang="en-US" dirty="0" smtClean="0"/>
            </a:br>
            <a:endParaRPr lang="en-US" dirty="0"/>
          </a:p>
        </p:txBody>
      </p:sp>
      <p:sp>
        <p:nvSpPr>
          <p:cNvPr id="3" name="Content Placeholder 2"/>
          <p:cNvSpPr>
            <a:spLocks noGrp="1"/>
          </p:cNvSpPr>
          <p:nvPr>
            <p:ph idx="1"/>
          </p:nvPr>
        </p:nvSpPr>
        <p:spPr/>
        <p:txBody>
          <a:bodyPr/>
          <a:lstStyle/>
          <a:p>
            <a:r>
              <a:rPr lang="en-US" dirty="0" smtClean="0"/>
              <a:t>Sound </a:t>
            </a:r>
          </a:p>
          <a:p>
            <a:r>
              <a:rPr lang="en-US" dirty="0" smtClean="0"/>
              <a:t>Graphics</a:t>
            </a:r>
          </a:p>
          <a:p>
            <a:r>
              <a:rPr lang="en-US" dirty="0" smtClean="0"/>
              <a:t>Animation </a:t>
            </a:r>
          </a:p>
          <a:p>
            <a:r>
              <a:rPr lang="en-US" dirty="0" smtClean="0"/>
              <a:t>Transition</a:t>
            </a:r>
            <a:endParaRPr lang="en-US" dirty="0"/>
          </a:p>
        </p:txBody>
      </p:sp>
      <p:pic>
        <p:nvPicPr>
          <p:cNvPr id="5" name="thumb_102711387" descr="Mouse%20pointers">
            <a:hlinkClick r:id="rId4" tgtFrame="102711387"/>
          </p:cNvPr>
          <p:cNvPicPr/>
          <p:nvPr/>
        </p:nvPicPr>
        <p:blipFill>
          <a:blip r:embed="rId5" cstate="print"/>
          <a:srcRect/>
          <a:stretch>
            <a:fillRect/>
          </a:stretch>
        </p:blipFill>
        <p:spPr bwMode="auto">
          <a:xfrm>
            <a:off x="2667000" y="2895600"/>
            <a:ext cx="1619250" cy="1619250"/>
          </a:xfrm>
          <a:prstGeom prst="rect">
            <a:avLst/>
          </a:prstGeom>
          <a:noFill/>
          <a:ln w="9525">
            <a:noFill/>
            <a:miter lim="800000"/>
            <a:headEnd/>
            <a:tailEnd/>
          </a:ln>
        </p:spPr>
      </p:pic>
      <p:pic>
        <p:nvPicPr>
          <p:cNvPr id="6" name="thumb_88367844" descr="Boy%20blowing%20on%20whistle">
            <a:hlinkClick r:id="rId6" tgtFrame="88367844"/>
          </p:cNvPr>
          <p:cNvPicPr/>
          <p:nvPr/>
        </p:nvPicPr>
        <p:blipFill>
          <a:blip r:embed="rId7" cstate="print"/>
          <a:srcRect/>
          <a:stretch>
            <a:fillRect/>
          </a:stretch>
        </p:blipFill>
        <p:spPr bwMode="auto">
          <a:xfrm>
            <a:off x="4343400" y="1219200"/>
            <a:ext cx="1619250" cy="1381125"/>
          </a:xfrm>
          <a:prstGeom prst="rect">
            <a:avLst/>
          </a:prstGeom>
          <a:noFill/>
          <a:ln w="9525">
            <a:noFill/>
            <a:miter lim="800000"/>
            <a:headEnd/>
            <a:tailEnd/>
          </a:ln>
        </p:spPr>
      </p:pic>
    </p:spTree>
  </p:cSld>
  <p:clrMapOvr>
    <a:masterClrMapping/>
  </p:clrMapOvr>
  <p:transition>
    <p:dissolve/>
    <p:sndAc>
      <p:stSnd>
        <p:snd r:embed="rId3"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grpId="1" nodeType="clickEffect">
                                  <p:stCondLst>
                                    <p:cond delay="0"/>
                                  </p:stCondLst>
                                  <p:childTnLst>
                                    <p:set>
                                      <p:cBhvr override="childStyle">
                                        <p:cTn id="30" dur="indefinite"/>
                                        <p:tgtEl>
                                          <p:spTgt spid="3">
                                            <p:txEl>
                                              <p:pRg st="0" end="0"/>
                                            </p:txEl>
                                          </p:spTgt>
                                        </p:tgtEl>
                                        <p:attrNameLst>
                                          <p:attrName>style.fontStyle</p:attrName>
                                        </p:attrNameLst>
                                      </p:cBhvr>
                                      <p:to>
                                        <p:strVal val="normal"/>
                                      </p:to>
                                    </p:set>
                                    <p:set>
                                      <p:cBhvr override="childStyle">
                                        <p:cTn id="31" dur="indefinite"/>
                                        <p:tgtEl>
                                          <p:spTgt spid="3">
                                            <p:txEl>
                                              <p:pRg st="0" end="0"/>
                                            </p:txEl>
                                          </p:spTgt>
                                        </p:tgtEl>
                                        <p:attrNameLst>
                                          <p:attrName>style.fontWeight</p:attrName>
                                        </p:attrNameLst>
                                      </p:cBhvr>
                                      <p:to>
                                        <p:strVal val="bold"/>
                                      </p:to>
                                    </p:set>
                                    <p:set>
                                      <p:cBhvr override="childStyle">
                                        <p:cTn id="32" dur="indefinite"/>
                                        <p:tgtEl>
                                          <p:spTgt spid="3">
                                            <p:txEl>
                                              <p:pRg st="0" end="0"/>
                                            </p:txEl>
                                          </p:spTgt>
                                        </p:tgtEl>
                                        <p:attrNameLst>
                                          <p:attrName>style.textDecorationUnderline</p:attrName>
                                        </p:attrNameLst>
                                      </p:cBhvr>
                                      <p:to>
                                        <p:strVal val="false"/>
                                      </p:to>
                                    </p:set>
                                  </p:childTnLst>
                                </p:cTn>
                              </p:par>
                            </p:childTnLst>
                          </p:cTn>
                        </p:par>
                      </p:childTnLst>
                    </p:cTn>
                  </p:par>
                  <p:par>
                    <p:cTn id="33" fill="hold">
                      <p:stCondLst>
                        <p:cond delay="indefinite"/>
                      </p:stCondLst>
                      <p:childTnLst>
                        <p:par>
                          <p:cTn id="34" fill="hold">
                            <p:stCondLst>
                              <p:cond delay="0"/>
                            </p:stCondLst>
                            <p:childTnLst>
                              <p:par>
                                <p:cTn id="35" presetID="5" presetClass="emph" presetSubtype="1" grpId="1" nodeType="clickEffect">
                                  <p:stCondLst>
                                    <p:cond delay="0"/>
                                  </p:stCondLst>
                                  <p:childTnLst>
                                    <p:set>
                                      <p:cBhvr override="childStyle">
                                        <p:cTn id="36" dur="indefinite"/>
                                        <p:tgtEl>
                                          <p:spTgt spid="3">
                                            <p:txEl>
                                              <p:pRg st="1" end="1"/>
                                            </p:txEl>
                                          </p:spTgt>
                                        </p:tgtEl>
                                        <p:attrNameLst>
                                          <p:attrName>style.fontStyle</p:attrName>
                                        </p:attrNameLst>
                                      </p:cBhvr>
                                      <p:to>
                                        <p:strVal val="normal"/>
                                      </p:to>
                                    </p:set>
                                    <p:set>
                                      <p:cBhvr override="childStyle">
                                        <p:cTn id="37" dur="indefinite"/>
                                        <p:tgtEl>
                                          <p:spTgt spid="3">
                                            <p:txEl>
                                              <p:pRg st="1" end="1"/>
                                            </p:txEl>
                                          </p:spTgt>
                                        </p:tgtEl>
                                        <p:attrNameLst>
                                          <p:attrName>style.fontWeight</p:attrName>
                                        </p:attrNameLst>
                                      </p:cBhvr>
                                      <p:to>
                                        <p:strVal val="bold"/>
                                      </p:to>
                                    </p:set>
                                    <p:set>
                                      <p:cBhvr override="childStyle">
                                        <p:cTn id="38" dur="indefinite"/>
                                        <p:tgtEl>
                                          <p:spTgt spid="3">
                                            <p:txEl>
                                              <p:pRg st="1" end="1"/>
                                            </p:txEl>
                                          </p:spTgt>
                                        </p:tgtEl>
                                        <p:attrNameLst>
                                          <p:attrName>style.textDecorationUnderline</p:attrName>
                                        </p:attrNameLst>
                                      </p:cBhvr>
                                      <p:to>
                                        <p:strVal val="false"/>
                                      </p:to>
                                    </p:set>
                                  </p:childTnLst>
                                </p:cTn>
                              </p:par>
                            </p:childTnLst>
                          </p:cTn>
                        </p:par>
                      </p:childTnLst>
                    </p:cTn>
                  </p:par>
                  <p:par>
                    <p:cTn id="39" fill="hold">
                      <p:stCondLst>
                        <p:cond delay="indefinite"/>
                      </p:stCondLst>
                      <p:childTnLst>
                        <p:par>
                          <p:cTn id="40" fill="hold">
                            <p:stCondLst>
                              <p:cond delay="0"/>
                            </p:stCondLst>
                            <p:childTnLst>
                              <p:par>
                                <p:cTn id="41" presetID="5" presetClass="emph" presetSubtype="1" grpId="1" nodeType="clickEffect">
                                  <p:stCondLst>
                                    <p:cond delay="0"/>
                                  </p:stCondLst>
                                  <p:childTnLst>
                                    <p:set>
                                      <p:cBhvr override="childStyle">
                                        <p:cTn id="42" dur="indefinite"/>
                                        <p:tgtEl>
                                          <p:spTgt spid="3">
                                            <p:txEl>
                                              <p:pRg st="2" end="2"/>
                                            </p:txEl>
                                          </p:spTgt>
                                        </p:tgtEl>
                                        <p:attrNameLst>
                                          <p:attrName>style.fontStyle</p:attrName>
                                        </p:attrNameLst>
                                      </p:cBhvr>
                                      <p:to>
                                        <p:strVal val="normal"/>
                                      </p:to>
                                    </p:set>
                                    <p:set>
                                      <p:cBhvr override="childStyle">
                                        <p:cTn id="43" dur="indefinite"/>
                                        <p:tgtEl>
                                          <p:spTgt spid="3">
                                            <p:txEl>
                                              <p:pRg st="2" end="2"/>
                                            </p:txEl>
                                          </p:spTgt>
                                        </p:tgtEl>
                                        <p:attrNameLst>
                                          <p:attrName>style.fontWeight</p:attrName>
                                        </p:attrNameLst>
                                      </p:cBhvr>
                                      <p:to>
                                        <p:strVal val="bold"/>
                                      </p:to>
                                    </p:set>
                                    <p:set>
                                      <p:cBhvr override="childStyle">
                                        <p:cTn id="44" dur="indefinite"/>
                                        <p:tgtEl>
                                          <p:spTgt spid="3">
                                            <p:txEl>
                                              <p:pRg st="2" end="2"/>
                                            </p:txEl>
                                          </p:spTgt>
                                        </p:tgtEl>
                                        <p:attrNameLst>
                                          <p:attrName>style.textDecorationUnderline</p:attrName>
                                        </p:attrNameLst>
                                      </p:cBhvr>
                                      <p:to>
                                        <p:strVal val="false"/>
                                      </p:to>
                                    </p:set>
                                  </p:childTnLst>
                                </p:cTn>
                              </p:par>
                            </p:childTnLst>
                          </p:cTn>
                        </p:par>
                      </p:childTnLst>
                    </p:cTn>
                  </p:par>
                  <p:par>
                    <p:cTn id="45" fill="hold">
                      <p:stCondLst>
                        <p:cond delay="indefinite"/>
                      </p:stCondLst>
                      <p:childTnLst>
                        <p:par>
                          <p:cTn id="46" fill="hold">
                            <p:stCondLst>
                              <p:cond delay="0"/>
                            </p:stCondLst>
                            <p:childTnLst>
                              <p:par>
                                <p:cTn id="47" presetID="5" presetClass="emph" presetSubtype="1" grpId="1" nodeType="clickEffect">
                                  <p:stCondLst>
                                    <p:cond delay="0"/>
                                  </p:stCondLst>
                                  <p:childTnLst>
                                    <p:set>
                                      <p:cBhvr override="childStyle">
                                        <p:cTn id="48" dur="indefinite"/>
                                        <p:tgtEl>
                                          <p:spTgt spid="3">
                                            <p:txEl>
                                              <p:pRg st="3" end="3"/>
                                            </p:txEl>
                                          </p:spTgt>
                                        </p:tgtEl>
                                        <p:attrNameLst>
                                          <p:attrName>style.fontStyle</p:attrName>
                                        </p:attrNameLst>
                                      </p:cBhvr>
                                      <p:to>
                                        <p:strVal val="normal"/>
                                      </p:to>
                                    </p:set>
                                    <p:set>
                                      <p:cBhvr override="childStyle">
                                        <p:cTn id="49" dur="indefinite"/>
                                        <p:tgtEl>
                                          <p:spTgt spid="3">
                                            <p:txEl>
                                              <p:pRg st="3" end="3"/>
                                            </p:txEl>
                                          </p:spTgt>
                                        </p:tgtEl>
                                        <p:attrNameLst>
                                          <p:attrName>style.fontWeight</p:attrName>
                                        </p:attrNameLst>
                                      </p:cBhvr>
                                      <p:to>
                                        <p:strVal val="bold"/>
                                      </p:to>
                                    </p:set>
                                    <p:set>
                                      <p:cBhvr override="childStyle">
                                        <p:cTn id="50" dur="indefinite"/>
                                        <p:tgtEl>
                                          <p:spTgt spid="3">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Putting it all Together</a:t>
            </a:r>
            <a:endParaRPr lang="en-US" dirty="0"/>
          </a:p>
        </p:txBody>
      </p:sp>
      <p:sp>
        <p:nvSpPr>
          <p:cNvPr id="3" name="Content Placeholder 2"/>
          <p:cNvSpPr>
            <a:spLocks noGrp="1"/>
          </p:cNvSpPr>
          <p:nvPr>
            <p:ph idx="1"/>
          </p:nvPr>
        </p:nvSpPr>
        <p:spPr/>
        <p:txBody>
          <a:bodyPr/>
          <a:lstStyle/>
          <a:p>
            <a:r>
              <a:rPr lang="en-US" dirty="0" smtClean="0"/>
              <a:t>Plan for the unexpected</a:t>
            </a:r>
          </a:p>
          <a:p>
            <a:r>
              <a:rPr lang="en-US" dirty="0" smtClean="0"/>
              <a:t>Use Notes</a:t>
            </a:r>
          </a:p>
          <a:p>
            <a:r>
              <a:rPr lang="en-US" dirty="0" smtClean="0"/>
              <a:t>Don’t stand and read </a:t>
            </a:r>
            <a:r>
              <a:rPr lang="en-US" u="sng" dirty="0" smtClean="0"/>
              <a:t>ALL</a:t>
            </a:r>
            <a:r>
              <a:rPr lang="en-US" dirty="0" smtClean="0"/>
              <a:t> notes</a:t>
            </a:r>
          </a:p>
          <a:p>
            <a:r>
              <a:rPr lang="en-US" dirty="0" smtClean="0"/>
              <a:t>Make eye contact with audience</a:t>
            </a:r>
          </a:p>
          <a:p>
            <a:r>
              <a:rPr lang="en-US" dirty="0" smtClean="0"/>
              <a:t>Practice, practice, practice!!! </a:t>
            </a:r>
            <a:endParaRPr lang="en-US" dirty="0"/>
          </a:p>
        </p:txBody>
      </p:sp>
      <p:pic>
        <p:nvPicPr>
          <p:cNvPr id="4" name="thumb_97973619" descr="The%20right%20solution%20for%20a%20big%20problem">
            <a:hlinkClick r:id="rId3" tgtFrame="97973619"/>
          </p:cNvPr>
          <p:cNvPicPr/>
          <p:nvPr/>
        </p:nvPicPr>
        <p:blipFill>
          <a:blip r:embed="rId4" cstate="print"/>
          <a:srcRect/>
          <a:stretch>
            <a:fillRect/>
          </a:stretch>
        </p:blipFill>
        <p:spPr bwMode="auto">
          <a:xfrm>
            <a:off x="6553200" y="1447800"/>
            <a:ext cx="1619250" cy="1085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Content Placeholder 2"/>
          <p:cNvSpPr>
            <a:spLocks noGrp="1"/>
          </p:cNvSpPr>
          <p:nvPr>
            <p:ph idx="1"/>
          </p:nvPr>
        </p:nvSpPr>
        <p:spPr/>
        <p:txBody>
          <a:bodyPr/>
          <a:lstStyle/>
          <a:p>
            <a:r>
              <a:rPr lang="en-US" dirty="0" err="1" smtClean="0"/>
              <a:t>Bott</a:t>
            </a:r>
            <a:r>
              <a:rPr lang="en-US" dirty="0" smtClean="0"/>
              <a:t>, E., &amp; Leonhard, W. (2007). </a:t>
            </a:r>
            <a:r>
              <a:rPr lang="en-US" i="1" dirty="0" smtClean="0"/>
              <a:t>Using 	Microsoft office 2007: The only office book 	you need</a:t>
            </a:r>
            <a:r>
              <a:rPr lang="en-US" dirty="0" smtClean="0"/>
              <a:t>. Indianapolis, IN: </a:t>
            </a:r>
            <a:r>
              <a:rPr lang="en-US" dirty="0" err="1" smtClean="0"/>
              <a:t>Que</a:t>
            </a:r>
            <a:r>
              <a:rPr lang="en-US" dirty="0" smtClean="0"/>
              <a:t> Publishing.</a:t>
            </a:r>
          </a:p>
          <a:p>
            <a:r>
              <a:rPr lang="en-US" dirty="0" err="1" smtClean="0"/>
              <a:t>Pugsley</a:t>
            </a:r>
            <a:r>
              <a:rPr lang="en-US" dirty="0" smtClean="0"/>
              <a:t>, L. (2010). Design an effective 	PowerPoint presentation. </a:t>
            </a:r>
            <a:r>
              <a:rPr lang="en-US" i="1" dirty="0" smtClean="0"/>
              <a:t>Education for 	Primary Care,</a:t>
            </a:r>
            <a:r>
              <a:rPr lang="en-US" dirty="0" smtClean="0"/>
              <a:t> 21, 51</a:t>
            </a:r>
            <a:r>
              <a:rPr lang="en-US" dirty="0"/>
              <a:t>–</a:t>
            </a:r>
            <a:r>
              <a:rPr lang="en-US" dirty="0" smtClean="0"/>
              <a:t>53.</a:t>
            </a:r>
            <a:endParaRPr lang="en-US" i="1" dirty="0"/>
          </a:p>
        </p:txBody>
      </p:sp>
      <p:sp>
        <p:nvSpPr>
          <p:cNvPr id="5" name="Slide Number Placeholder 4"/>
          <p:cNvSpPr>
            <a:spLocks noGrp="1"/>
          </p:cNvSpPr>
          <p:nvPr>
            <p:ph type="sldNum" sz="quarter" idx="12"/>
          </p:nvPr>
        </p:nvSpPr>
        <p:spPr/>
        <p:txBody>
          <a:bodyPr/>
          <a:lstStyle/>
          <a:p>
            <a:fld id="{0E062FF1-8073-45CA-A645-92CF500009C2}"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634</TotalTime>
  <Words>1405</Words>
  <Application>Microsoft Office PowerPoint</Application>
  <PresentationFormat>On-screen Show (4:3)</PresentationFormat>
  <Paragraphs>85</Paragraphs>
  <Slides>9</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Calibri</vt:lpstr>
      <vt:lpstr>Edwardian Script ITC</vt:lpstr>
      <vt:lpstr>Franklin Gothic Book</vt:lpstr>
      <vt:lpstr>Franklin Gothic Medium</vt:lpstr>
      <vt:lpstr>Freestyle Script</vt:lpstr>
      <vt:lpstr>Times New Roman</vt:lpstr>
      <vt:lpstr>Wingdings 2</vt:lpstr>
      <vt:lpstr>Trek</vt:lpstr>
      <vt:lpstr>Creating a Professional Presentation</vt:lpstr>
      <vt:lpstr>Presentation Software</vt:lpstr>
      <vt:lpstr>Getting Started</vt:lpstr>
      <vt:lpstr>Principles of Good Visual Construction </vt:lpstr>
      <vt:lpstr>Fonts &amp; Comparison</vt:lpstr>
      <vt:lpstr>Speaker’s Notes</vt:lpstr>
      <vt:lpstr>Special Effects: Embellish or Distract? </vt:lpstr>
      <vt:lpstr>Putting it all Together</vt:lpstr>
      <vt:lpstr>References</vt:lpstr>
    </vt:vector>
  </TitlesOfParts>
  <Company>DeVry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a Professional Presentation</dc:title>
  <dc:creator>DeVry</dc:creator>
  <cp:lastModifiedBy>Burhenne, Rebecca</cp:lastModifiedBy>
  <cp:revision>121</cp:revision>
  <dcterms:created xsi:type="dcterms:W3CDTF">2010-11-22T16:38:32Z</dcterms:created>
  <dcterms:modified xsi:type="dcterms:W3CDTF">2019-03-05T17:19:01Z</dcterms:modified>
</cp:coreProperties>
</file>