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6"/>
  </p:notesMasterIdLst>
  <p:sldIdLst>
    <p:sldId id="256" r:id="rId5"/>
  </p:sldIdLst>
  <p:sldSz cx="43891200" cy="32918400"/>
  <p:notesSz cx="6858000" cy="9144000"/>
  <p:defaultTextStyle>
    <a:defPPr>
      <a:defRPr lang="en-US"/>
    </a:defPPr>
    <a:lvl1pPr marL="0" algn="l" defTabSz="4387579" rtl="0" eaLnBrk="1" latinLnBrk="0" hangingPunct="1">
      <a:defRPr sz="8600" kern="1200">
        <a:solidFill>
          <a:schemeClr val="tx1"/>
        </a:solidFill>
        <a:latin typeface="+mn-lt"/>
        <a:ea typeface="+mn-ea"/>
        <a:cs typeface="+mn-cs"/>
      </a:defRPr>
    </a:lvl1pPr>
    <a:lvl2pPr marL="2193787" algn="l" defTabSz="4387579" rtl="0" eaLnBrk="1" latinLnBrk="0" hangingPunct="1">
      <a:defRPr sz="8600" kern="1200">
        <a:solidFill>
          <a:schemeClr val="tx1"/>
        </a:solidFill>
        <a:latin typeface="+mn-lt"/>
        <a:ea typeface="+mn-ea"/>
        <a:cs typeface="+mn-cs"/>
      </a:defRPr>
    </a:lvl2pPr>
    <a:lvl3pPr marL="4387579" algn="l" defTabSz="4387579" rtl="0" eaLnBrk="1" latinLnBrk="0" hangingPunct="1">
      <a:defRPr sz="8600" kern="1200">
        <a:solidFill>
          <a:schemeClr val="tx1"/>
        </a:solidFill>
        <a:latin typeface="+mn-lt"/>
        <a:ea typeface="+mn-ea"/>
        <a:cs typeface="+mn-cs"/>
      </a:defRPr>
    </a:lvl3pPr>
    <a:lvl4pPr marL="6581366" algn="l" defTabSz="4387579" rtl="0" eaLnBrk="1" latinLnBrk="0" hangingPunct="1">
      <a:defRPr sz="8600" kern="1200">
        <a:solidFill>
          <a:schemeClr val="tx1"/>
        </a:solidFill>
        <a:latin typeface="+mn-lt"/>
        <a:ea typeface="+mn-ea"/>
        <a:cs typeface="+mn-cs"/>
      </a:defRPr>
    </a:lvl4pPr>
    <a:lvl5pPr marL="8775158" algn="l" defTabSz="4387579" rtl="0" eaLnBrk="1" latinLnBrk="0" hangingPunct="1">
      <a:defRPr sz="8600" kern="1200">
        <a:solidFill>
          <a:schemeClr val="tx1"/>
        </a:solidFill>
        <a:latin typeface="+mn-lt"/>
        <a:ea typeface="+mn-ea"/>
        <a:cs typeface="+mn-cs"/>
      </a:defRPr>
    </a:lvl5pPr>
    <a:lvl6pPr marL="10968946" algn="l" defTabSz="4387579" rtl="0" eaLnBrk="1" latinLnBrk="0" hangingPunct="1">
      <a:defRPr sz="8600" kern="1200">
        <a:solidFill>
          <a:schemeClr val="tx1"/>
        </a:solidFill>
        <a:latin typeface="+mn-lt"/>
        <a:ea typeface="+mn-ea"/>
        <a:cs typeface="+mn-cs"/>
      </a:defRPr>
    </a:lvl6pPr>
    <a:lvl7pPr marL="13162738" algn="l" defTabSz="4387579" rtl="0" eaLnBrk="1" latinLnBrk="0" hangingPunct="1">
      <a:defRPr sz="8600" kern="1200">
        <a:solidFill>
          <a:schemeClr val="tx1"/>
        </a:solidFill>
        <a:latin typeface="+mn-lt"/>
        <a:ea typeface="+mn-ea"/>
        <a:cs typeface="+mn-cs"/>
      </a:defRPr>
    </a:lvl7pPr>
    <a:lvl8pPr marL="15356525" algn="l" defTabSz="4387579" rtl="0" eaLnBrk="1" latinLnBrk="0" hangingPunct="1">
      <a:defRPr sz="8600" kern="1200">
        <a:solidFill>
          <a:schemeClr val="tx1"/>
        </a:solidFill>
        <a:latin typeface="+mn-lt"/>
        <a:ea typeface="+mn-ea"/>
        <a:cs typeface="+mn-cs"/>
      </a:defRPr>
    </a:lvl8pPr>
    <a:lvl9pPr marL="17550317" algn="l" defTabSz="4387579"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108B09-86E0-A93C-09CD-6E011E6DF310}" name="Parry, Diane L" initials="PL" userId="S::dparry@chamberlain.edu::8cb5cd31-961f-4ea6-9bfa-7b159b2a55af" providerId="AD"/>
  <p188:author id="{8DC12728-C56F-6EEC-7C47-D347BDEFAE06}" name="DeVaughn, Valerie K" initials="DK" userId="S::vdevaughn@chamberlain.edu::ded4e530-aec7-4562-8df8-4694663246c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Kandyce Richards" initials="KR" lastIdx="22" clrIdx="0"/>
  <p:cmAuthor id="1" name="Burdi, Melissa" initials="BM" lastIdx="10" clrIdx="1">
    <p:extLst>
      <p:ext uri="{19B8F6BF-5375-455C-9EA6-DF929625EA0E}">
        <p15:presenceInfo xmlns:p15="http://schemas.microsoft.com/office/powerpoint/2012/main" userId="S-1-5-21-1288954953-1049438514-3278356109-1414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14E0E-747D-B9B9-2079-54AE3C90E420}" v="2" dt="2022-06-23T13:11:32.033"/>
    <p1510:client id="{8FB65FB3-BB17-40B8-B708-E7E64FACF8C7}" v="2" dt="2022-06-22T19:02:36.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4180" autoAdjust="0"/>
  </p:normalViewPr>
  <p:slideViewPr>
    <p:cSldViewPr>
      <p:cViewPr varScale="1">
        <p:scale>
          <a:sx n="22" d="100"/>
          <a:sy n="22" d="100"/>
        </p:scale>
        <p:origin x="2550" y="126"/>
      </p:cViewPr>
      <p:guideLst>
        <p:guide orient="horz" pos="10368"/>
        <p:guide pos="13824"/>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1F6E4-2362-4B9A-A9B6-43D8458D48F0}" type="datetimeFigureOut">
              <a:rPr lang="en-US" smtClean="0"/>
              <a:t>6/23/2022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F16A5-5DA3-44B9-8D76-31D78C7F0ADC}" type="slidenum">
              <a:rPr lang="en-US" smtClean="0"/>
              <a:t>‹#›</a:t>
            </a:fld>
            <a:endParaRPr lang="en-US"/>
          </a:p>
        </p:txBody>
      </p:sp>
    </p:spTree>
    <p:extLst>
      <p:ext uri="{BB962C8B-B14F-4D97-AF65-F5344CB8AC3E}">
        <p14:creationId xmlns:p14="http://schemas.microsoft.com/office/powerpoint/2010/main" val="519026623"/>
      </p:ext>
    </p:extLst>
  </p:cSld>
  <p:clrMap bg1="lt1" tx1="dk1" bg2="lt2" tx2="dk2" accent1="accent1" accent2="accent2" accent3="accent3" accent4="accent4" accent5="accent5" accent6="accent6" hlink="hlink" folHlink="folHlink"/>
  <p:notesStyle>
    <a:lvl1pPr marL="0" algn="l" defTabSz="914256" rtl="0" eaLnBrk="1" latinLnBrk="0" hangingPunct="1">
      <a:defRPr sz="1000" kern="1200">
        <a:solidFill>
          <a:schemeClr val="tx1"/>
        </a:solidFill>
        <a:latin typeface="+mn-lt"/>
        <a:ea typeface="+mn-ea"/>
        <a:cs typeface="+mn-cs"/>
      </a:defRPr>
    </a:lvl1pPr>
    <a:lvl2pPr marL="457128" algn="l" defTabSz="914256" rtl="0" eaLnBrk="1" latinLnBrk="0" hangingPunct="1">
      <a:defRPr sz="1000" kern="1200">
        <a:solidFill>
          <a:schemeClr val="tx1"/>
        </a:solidFill>
        <a:latin typeface="+mn-lt"/>
        <a:ea typeface="+mn-ea"/>
        <a:cs typeface="+mn-cs"/>
      </a:defRPr>
    </a:lvl2pPr>
    <a:lvl3pPr marL="914256" algn="l" defTabSz="914256" rtl="0" eaLnBrk="1" latinLnBrk="0" hangingPunct="1">
      <a:defRPr sz="1000" kern="1200">
        <a:solidFill>
          <a:schemeClr val="tx1"/>
        </a:solidFill>
        <a:latin typeface="+mn-lt"/>
        <a:ea typeface="+mn-ea"/>
        <a:cs typeface="+mn-cs"/>
      </a:defRPr>
    </a:lvl3pPr>
    <a:lvl4pPr marL="1371379" algn="l" defTabSz="914256" rtl="0" eaLnBrk="1" latinLnBrk="0" hangingPunct="1">
      <a:defRPr sz="1000" kern="1200">
        <a:solidFill>
          <a:schemeClr val="tx1"/>
        </a:solidFill>
        <a:latin typeface="+mn-lt"/>
        <a:ea typeface="+mn-ea"/>
        <a:cs typeface="+mn-cs"/>
      </a:defRPr>
    </a:lvl4pPr>
    <a:lvl5pPr marL="1828507" algn="l" defTabSz="914256" rtl="0" eaLnBrk="1" latinLnBrk="0" hangingPunct="1">
      <a:defRPr sz="1000" kern="1200">
        <a:solidFill>
          <a:schemeClr val="tx1"/>
        </a:solidFill>
        <a:latin typeface="+mn-lt"/>
        <a:ea typeface="+mn-ea"/>
        <a:cs typeface="+mn-cs"/>
      </a:defRPr>
    </a:lvl5pPr>
    <a:lvl6pPr marL="2285635" algn="l" defTabSz="914256" rtl="0" eaLnBrk="1" latinLnBrk="0" hangingPunct="1">
      <a:defRPr sz="1000" kern="1200">
        <a:solidFill>
          <a:schemeClr val="tx1"/>
        </a:solidFill>
        <a:latin typeface="+mn-lt"/>
        <a:ea typeface="+mn-ea"/>
        <a:cs typeface="+mn-cs"/>
      </a:defRPr>
    </a:lvl6pPr>
    <a:lvl7pPr marL="2742763" algn="l" defTabSz="914256" rtl="0" eaLnBrk="1" latinLnBrk="0" hangingPunct="1">
      <a:defRPr sz="1000" kern="1200">
        <a:solidFill>
          <a:schemeClr val="tx1"/>
        </a:solidFill>
        <a:latin typeface="+mn-lt"/>
        <a:ea typeface="+mn-ea"/>
        <a:cs typeface="+mn-cs"/>
      </a:defRPr>
    </a:lvl7pPr>
    <a:lvl8pPr marL="3199886" algn="l" defTabSz="914256" rtl="0" eaLnBrk="1" latinLnBrk="0" hangingPunct="1">
      <a:defRPr sz="1000" kern="1200">
        <a:solidFill>
          <a:schemeClr val="tx1"/>
        </a:solidFill>
        <a:latin typeface="+mn-lt"/>
        <a:ea typeface="+mn-ea"/>
        <a:cs typeface="+mn-cs"/>
      </a:defRPr>
    </a:lvl8pPr>
    <a:lvl9pPr marL="3657014" algn="l" defTabSz="91425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aseline="0" dirty="0"/>
          </a:p>
        </p:txBody>
      </p:sp>
      <p:sp>
        <p:nvSpPr>
          <p:cNvPr id="4" name="Slide Number Placeholder 3"/>
          <p:cNvSpPr>
            <a:spLocks noGrp="1"/>
          </p:cNvSpPr>
          <p:nvPr>
            <p:ph type="sldNum" sz="quarter" idx="10"/>
          </p:nvPr>
        </p:nvSpPr>
        <p:spPr/>
        <p:txBody>
          <a:bodyPr/>
          <a:lstStyle/>
          <a:p>
            <a:fld id="{CF3F16A5-5DA3-44B9-8D76-31D78C7F0ADC}" type="slidenum">
              <a:rPr lang="en-US" smtClean="0"/>
              <a:t>1</a:t>
            </a:fld>
            <a:endParaRPr lang="en-US"/>
          </a:p>
        </p:txBody>
      </p:sp>
    </p:spTree>
    <p:extLst>
      <p:ext uri="{BB962C8B-B14F-4D97-AF65-F5344CB8AC3E}">
        <p14:creationId xmlns:p14="http://schemas.microsoft.com/office/powerpoint/2010/main" val="90503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74332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3407572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77374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243251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210" indent="0">
              <a:buNone/>
              <a:defRPr sz="8600">
                <a:solidFill>
                  <a:schemeClr val="tx1">
                    <a:tint val="75000"/>
                  </a:schemeClr>
                </a:solidFill>
              </a:defRPr>
            </a:lvl2pPr>
            <a:lvl3pPr marL="4388419" indent="0">
              <a:buNone/>
              <a:defRPr sz="7700">
                <a:solidFill>
                  <a:schemeClr val="tx1">
                    <a:tint val="75000"/>
                  </a:schemeClr>
                </a:solidFill>
              </a:defRPr>
            </a:lvl3pPr>
            <a:lvl4pPr marL="6582629" indent="0">
              <a:buNone/>
              <a:defRPr sz="6700">
                <a:solidFill>
                  <a:schemeClr val="tx1">
                    <a:tint val="75000"/>
                  </a:schemeClr>
                </a:solidFill>
              </a:defRPr>
            </a:lvl4pPr>
            <a:lvl5pPr marL="8776834" indent="0">
              <a:buNone/>
              <a:defRPr sz="6700">
                <a:solidFill>
                  <a:schemeClr val="tx1">
                    <a:tint val="75000"/>
                  </a:schemeClr>
                </a:solidFill>
              </a:defRPr>
            </a:lvl5pPr>
            <a:lvl6pPr marL="10971043" indent="0">
              <a:buNone/>
              <a:defRPr sz="6700">
                <a:solidFill>
                  <a:schemeClr val="tx1">
                    <a:tint val="75000"/>
                  </a:schemeClr>
                </a:solidFill>
              </a:defRPr>
            </a:lvl6pPr>
            <a:lvl7pPr marL="13165253" indent="0">
              <a:buNone/>
              <a:defRPr sz="6700">
                <a:solidFill>
                  <a:schemeClr val="tx1">
                    <a:tint val="75000"/>
                  </a:schemeClr>
                </a:solidFill>
              </a:defRPr>
            </a:lvl7pPr>
            <a:lvl8pPr marL="15359462" indent="0">
              <a:buNone/>
              <a:defRPr sz="6700">
                <a:solidFill>
                  <a:schemeClr val="tx1">
                    <a:tint val="75000"/>
                  </a:schemeClr>
                </a:solidFill>
              </a:defRPr>
            </a:lvl8pPr>
            <a:lvl9pPr marL="17553672"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33624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50477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71931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77466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1676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363011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210" indent="0">
              <a:buNone/>
              <a:defRPr sz="13400"/>
            </a:lvl2pPr>
            <a:lvl3pPr marL="4388419" indent="0">
              <a:buNone/>
              <a:defRPr sz="1150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C8FC7E8-A1D9-49E5-8949-8CED919E82FB}" type="datetimeFigureOut">
              <a:rPr lang="en-US" smtClean="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277170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40" tIns="219422" rIns="438840" bIns="219422"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38840" tIns="219422" rIns="438840" bIns="219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40" tIns="219422" rIns="438840" bIns="219422" rtlCol="0" anchor="ctr"/>
          <a:lstStyle>
            <a:lvl1pPr algn="l">
              <a:defRPr sz="5800">
                <a:solidFill>
                  <a:schemeClr val="tx1">
                    <a:tint val="75000"/>
                  </a:schemeClr>
                </a:solidFill>
              </a:defRPr>
            </a:lvl1pPr>
          </a:lstStyle>
          <a:p>
            <a:fld id="{BC8FC7E8-A1D9-49E5-8949-8CED919E82FB}" type="datetimeFigureOut">
              <a:rPr lang="en-US" smtClean="0"/>
              <a:pPr/>
              <a:t>6/23/2022</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40" tIns="219422" rIns="438840" bIns="219422"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40" tIns="219422" rIns="438840" bIns="219422" rtlCol="0" anchor="ctr"/>
          <a:lstStyle>
            <a:lvl1pPr algn="r">
              <a:defRPr sz="5800">
                <a:solidFill>
                  <a:schemeClr val="tx1">
                    <a:tint val="75000"/>
                  </a:schemeClr>
                </a:solidFill>
              </a:defRPr>
            </a:lvl1pPr>
          </a:lstStyle>
          <a:p>
            <a:fld id="{4369508F-6658-4650-B988-790AF7575819}" type="slidenum">
              <a:rPr lang="en-US" smtClean="0"/>
              <a:pPr/>
              <a:t>‹#›</a:t>
            </a:fld>
            <a:endParaRPr lang="en-US" dirty="0"/>
          </a:p>
        </p:txBody>
      </p:sp>
    </p:spTree>
    <p:extLst>
      <p:ext uri="{BB962C8B-B14F-4D97-AF65-F5344CB8AC3E}">
        <p14:creationId xmlns:p14="http://schemas.microsoft.com/office/powerpoint/2010/main" val="1611300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88419" rtl="0" eaLnBrk="1" latinLnBrk="0" hangingPunct="1">
        <a:spcBef>
          <a:spcPct val="0"/>
        </a:spcBef>
        <a:buNone/>
        <a:defRPr sz="21100" kern="1200">
          <a:solidFill>
            <a:schemeClr val="tx1"/>
          </a:solidFill>
          <a:latin typeface="+mj-lt"/>
          <a:ea typeface="+mj-ea"/>
          <a:cs typeface="+mj-cs"/>
        </a:defRPr>
      </a:lvl1pPr>
    </p:titleStyle>
    <p:bodyStyle>
      <a:lvl1pPr marL="1645656" indent="-1645656" algn="l" defTabSz="4388419"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5589" indent="-1371379" algn="l" defTabSz="4388419"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5522" indent="-1097102" algn="l" defTabSz="4388419"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7973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394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6815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236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6565"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0774"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184615" y="17666353"/>
            <a:ext cx="13641489" cy="6740307"/>
          </a:xfrm>
          <a:prstGeom prst="rect">
            <a:avLst/>
          </a:prstGeom>
          <a:noFill/>
        </p:spPr>
        <p:txBody>
          <a:bodyPr wrap="square" rtlCol="0">
            <a:spAutoFit/>
          </a:bodyPr>
          <a:lstStyle/>
          <a:p>
            <a:r>
              <a:rPr lang="en-US" sz="7200" dirty="0">
                <a:solidFill>
                  <a:srgbClr val="FF0000"/>
                </a:solidFill>
              </a:rPr>
              <a:t>**Please note, you are to remove all red wording and replace with your own content. Use short bullet points in all boxes. Boxes will expand as you type. Please delete this box prior to submission. </a:t>
            </a:r>
            <a:endParaRPr lang="en-US" sz="16600" dirty="0">
              <a:solidFill>
                <a:srgbClr val="FF0000"/>
              </a:solidFill>
            </a:endParaRPr>
          </a:p>
        </p:txBody>
      </p:sp>
      <p:sp>
        <p:nvSpPr>
          <p:cNvPr id="4" name="TextBox 3"/>
          <p:cNvSpPr txBox="1"/>
          <p:nvPr/>
        </p:nvSpPr>
        <p:spPr>
          <a:xfrm>
            <a:off x="30857293" y="15347032"/>
            <a:ext cx="9086230" cy="13357503"/>
          </a:xfrm>
          <a:prstGeom prst="rect">
            <a:avLst/>
          </a:prstGeom>
          <a:noFill/>
        </p:spPr>
        <p:txBody>
          <a:bodyPr wrap="square" rtlCol="0">
            <a:spAutoFit/>
          </a:bodyPr>
          <a:lstStyle/>
          <a:p>
            <a:r>
              <a:rPr lang="en-US" sz="6600" dirty="0">
                <a:solidFill>
                  <a:srgbClr val="FF0000"/>
                </a:solidFill>
              </a:rPr>
              <a:t>Insert photo, graphic or chart to increase visual appeal </a:t>
            </a:r>
          </a:p>
          <a:p>
            <a:endParaRPr lang="en-US" sz="16600" dirty="0">
              <a:solidFill>
                <a:srgbClr val="FF0000"/>
              </a:solidFill>
            </a:endParaRPr>
          </a:p>
          <a:p>
            <a:endParaRPr lang="en-US" sz="16600" dirty="0">
              <a:solidFill>
                <a:srgbClr val="FF0000"/>
              </a:solidFill>
            </a:endParaRPr>
          </a:p>
          <a:p>
            <a:endParaRPr lang="en-US" sz="16600" dirty="0">
              <a:solidFill>
                <a:srgbClr val="FF0000"/>
              </a:solidFill>
            </a:endParaRPr>
          </a:p>
          <a:p>
            <a:endParaRPr lang="en-US" sz="16600" dirty="0">
              <a:solidFill>
                <a:srgbClr val="FF0000"/>
              </a:solidFill>
            </a:endParaRPr>
          </a:p>
        </p:txBody>
      </p:sp>
      <p:pic>
        <p:nvPicPr>
          <p:cNvPr id="5" name="Picture 4" descr="GCSE History wiki - &lt;strong&gt;Presentations&lt;/strong&g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3072" y="18038269"/>
            <a:ext cx="5059680" cy="6733370"/>
          </a:xfrm>
          <a:prstGeom prst="rect">
            <a:avLst/>
          </a:prstGeom>
        </p:spPr>
      </p:pic>
      <p:sp>
        <p:nvSpPr>
          <p:cNvPr id="17" name="TextBox 16"/>
          <p:cNvSpPr txBox="1"/>
          <p:nvPr/>
        </p:nvSpPr>
        <p:spPr>
          <a:xfrm>
            <a:off x="14712130" y="27475202"/>
            <a:ext cx="28417071" cy="2308304"/>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r>
              <a:rPr lang="en-US" sz="7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Provide all references for all sources utilized in APA format, though a hanging indent is not needed.</a:t>
            </a:r>
            <a:endParaRPr lang="en-US" sz="7200" dirty="0">
              <a:solidFill>
                <a:srgbClr val="FF0000"/>
              </a:solidFill>
            </a:endParaRPr>
          </a:p>
        </p:txBody>
      </p:sp>
      <p:sp>
        <p:nvSpPr>
          <p:cNvPr id="24" name="TextBox 23"/>
          <p:cNvSpPr txBox="1"/>
          <p:nvPr/>
        </p:nvSpPr>
        <p:spPr>
          <a:xfrm>
            <a:off x="14712130" y="25629840"/>
            <a:ext cx="28361412"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dirty="0">
                <a:solidFill>
                  <a:schemeClr val="bg1"/>
                </a:solidFill>
                <a:latin typeface="Times New Roman" panose="02020603050405020304" pitchFamily="18" charset="0"/>
                <a:cs typeface="Times New Roman" panose="02020603050405020304" pitchFamily="18" charset="0"/>
              </a:rPr>
              <a:t>References </a:t>
            </a:r>
          </a:p>
        </p:txBody>
      </p:sp>
      <p:sp>
        <p:nvSpPr>
          <p:cNvPr id="2" name="TextBox 1"/>
          <p:cNvSpPr txBox="1"/>
          <p:nvPr/>
        </p:nvSpPr>
        <p:spPr>
          <a:xfrm>
            <a:off x="445703" y="21631629"/>
            <a:ext cx="13394328" cy="11023062"/>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nSpc>
                <a:spcPct val="107000"/>
              </a:lnSpc>
              <a:spcAft>
                <a:spcPts val="800"/>
              </a:spcAft>
              <a:tabLst>
                <a:tab pos="457200" algn="l"/>
              </a:tabLst>
            </a:pPr>
            <a:r>
              <a:rPr lang="en-US" sz="6000">
                <a:solidFill>
                  <a:srgbClr val="FF0000"/>
                </a:solidFill>
              </a:rPr>
              <a:t>Identify the </a:t>
            </a:r>
            <a:r>
              <a:rPr lang="en-US" sz="6000" b="1" dirty="0">
                <a:solidFill>
                  <a:srgbClr val="FF0000"/>
                </a:solidFill>
              </a:rPr>
              <a:t>developed and reliable</a:t>
            </a:r>
            <a:r>
              <a:rPr lang="en-US" sz="6000" dirty="0">
                <a:solidFill>
                  <a:srgbClr val="FF0000"/>
                </a:solidFill>
              </a:rPr>
              <a:t> mHealth app that could benefit the patient. Describe the app, including the following: name, purpose, intended audience, mobile device(s) upon which it will operate, where to download or obtain it, and any other applicable information. Be sure to cite all sources you use in APA format. The mHealth app source is a required citation.</a:t>
            </a:r>
          </a:p>
          <a:p>
            <a:pPr marR="0" lvl="0">
              <a:lnSpc>
                <a:spcPct val="107000"/>
              </a:lnSpc>
              <a:spcBef>
                <a:spcPts val="0"/>
              </a:spcBef>
              <a:spcAft>
                <a:spcPts val="800"/>
              </a:spcAft>
              <a:tabLst>
                <a:tab pos="457200" algn="l"/>
              </a:tabLst>
            </a:pPr>
            <a:endParaRPr lang="en-US" sz="5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p:cNvSpPr txBox="1"/>
          <p:nvPr/>
        </p:nvSpPr>
        <p:spPr>
          <a:xfrm>
            <a:off x="1139433" y="19810099"/>
            <a:ext cx="11855168"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sz="8000" b="1" dirty="0" err="1">
                <a:solidFill>
                  <a:schemeClr val="bg1"/>
                </a:solidFill>
                <a:latin typeface="Times New Roman" panose="02020603050405020304" pitchFamily="18" charset="0"/>
                <a:cs typeface="Times New Roman" panose="02020603050405020304" pitchFamily="18" charset="0"/>
              </a:rPr>
              <a:t>mHealth</a:t>
            </a:r>
            <a:r>
              <a:rPr lang="en-US" sz="8000" b="1" dirty="0">
                <a:solidFill>
                  <a:schemeClr val="bg1"/>
                </a:solidFill>
                <a:latin typeface="Times New Roman" panose="02020603050405020304" pitchFamily="18" charset="0"/>
                <a:cs typeface="Times New Roman" panose="02020603050405020304" pitchFamily="18" charset="0"/>
              </a:rPr>
              <a:t> Application</a:t>
            </a:r>
          </a:p>
        </p:txBody>
      </p:sp>
      <p:sp>
        <p:nvSpPr>
          <p:cNvPr id="16" name="TextBox 15"/>
          <p:cNvSpPr txBox="1"/>
          <p:nvPr/>
        </p:nvSpPr>
        <p:spPr>
          <a:xfrm>
            <a:off x="30871148" y="4734301"/>
            <a:ext cx="12202394" cy="9928082"/>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marR="0" lvl="0">
              <a:lnSpc>
                <a:spcPct val="107000"/>
              </a:lnSpc>
              <a:spcBef>
                <a:spcPts val="0"/>
              </a:spcBef>
              <a:spcAft>
                <a:spcPts val="800"/>
              </a:spcAft>
              <a:tabLst>
                <a:tab pos="457200" algn="l"/>
              </a:tabLst>
            </a:pPr>
            <a:r>
              <a:rPr lang="en-US" sz="6000" dirty="0">
                <a:solidFill>
                  <a:srgbClr val="FF0000"/>
                </a:solidFill>
              </a:rPr>
              <a:t>Describe how you would determine the success of the patient's use of this app. For example, include ways to evaluate the effectiveness of the teaching plan that are a good fit for the type of mHealth app and focus on specific ways that this app benefits the patient's health and wellness. Include the </a:t>
            </a:r>
            <a:r>
              <a:rPr lang="en-US" sz="6000">
                <a:solidFill>
                  <a:srgbClr val="FF0000"/>
                </a:solidFill>
              </a:rPr>
              <a:t>3 evaluation strategies </a:t>
            </a:r>
            <a:r>
              <a:rPr lang="en-US" sz="6000" dirty="0">
                <a:solidFill>
                  <a:srgbClr val="FF0000"/>
                </a:solidFill>
              </a:rPr>
              <a:t>you used in Milestone 2.</a:t>
            </a:r>
            <a:endParaRPr lang="en-US" sz="6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Box 22"/>
          <p:cNvSpPr txBox="1"/>
          <p:nvPr/>
        </p:nvSpPr>
        <p:spPr>
          <a:xfrm>
            <a:off x="31916764" y="2573577"/>
            <a:ext cx="11089502"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dirty="0">
                <a:solidFill>
                  <a:schemeClr val="bg1"/>
                </a:solidFill>
                <a:latin typeface="Times New Roman" panose="02020603050405020304" pitchFamily="18" charset="0"/>
                <a:cs typeface="Times New Roman" panose="02020603050405020304" pitchFamily="18" charset="0"/>
              </a:rPr>
              <a:t>Evaluation</a:t>
            </a:r>
          </a:p>
        </p:txBody>
      </p:sp>
      <p:sp>
        <p:nvSpPr>
          <p:cNvPr id="26" name="TextBox 25"/>
          <p:cNvSpPr txBox="1"/>
          <p:nvPr/>
        </p:nvSpPr>
        <p:spPr>
          <a:xfrm>
            <a:off x="15887701" y="4736673"/>
            <a:ext cx="12650671" cy="9449298"/>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nSpc>
                <a:spcPct val="107000"/>
              </a:lnSpc>
              <a:spcAft>
                <a:spcPts val="800"/>
              </a:spcAft>
              <a:tabLst>
                <a:tab pos="457200" algn="l"/>
              </a:tabLst>
            </a:pPr>
            <a:r>
              <a:rPr lang="en-US" sz="6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6000" dirty="0">
                <a:solidFill>
                  <a:srgbClr val="FF0000"/>
                </a:solidFill>
              </a:rPr>
              <a:t>This section should contain important points about the mHealth app that you want to teach to the patient. Include the 3 areas from Milestone 2.</a:t>
            </a:r>
          </a:p>
          <a:p>
            <a:pPr marL="857250" indent="-857250">
              <a:lnSpc>
                <a:spcPct val="107000"/>
              </a:lnSpc>
              <a:spcAft>
                <a:spcPts val="800"/>
              </a:spcAft>
              <a:buFont typeface="Arial" panose="020B0604020202020204" pitchFamily="34" charset="0"/>
              <a:buChar char="•"/>
              <a:tabLst>
                <a:tab pos="457200" algn="l"/>
              </a:tabLst>
            </a:pPr>
            <a:r>
              <a:rPr lang="en-US" sz="6000" dirty="0">
                <a:solidFill>
                  <a:srgbClr val="FF0000"/>
                </a:solidFill>
              </a:rPr>
              <a:t>Information about the mHealth app</a:t>
            </a:r>
          </a:p>
          <a:p>
            <a:pPr marL="857250" indent="-857250">
              <a:lnSpc>
                <a:spcPct val="107000"/>
              </a:lnSpc>
              <a:spcAft>
                <a:spcPts val="800"/>
              </a:spcAft>
              <a:buFont typeface="Arial" panose="020B0604020202020204" pitchFamily="34" charset="0"/>
              <a:buChar char="•"/>
              <a:tabLst>
                <a:tab pos="457200" algn="l"/>
              </a:tabLst>
            </a:pPr>
            <a:r>
              <a:rPr lang="en-US" sz="6000" dirty="0">
                <a:solidFill>
                  <a:srgbClr val="FF0000"/>
                </a:solidFill>
              </a:rPr>
              <a:t>Safety guidelines</a:t>
            </a:r>
          </a:p>
          <a:p>
            <a:pPr marL="857250" indent="-857250">
              <a:lnSpc>
                <a:spcPct val="107000"/>
              </a:lnSpc>
              <a:spcAft>
                <a:spcPts val="800"/>
              </a:spcAft>
              <a:buFont typeface="Arial" panose="020B0604020202020204" pitchFamily="34" charset="0"/>
              <a:buChar char="•"/>
              <a:tabLst>
                <a:tab pos="457200" algn="l"/>
              </a:tabLst>
            </a:pPr>
            <a:r>
              <a:rPr lang="en-US" sz="6000" dirty="0">
                <a:solidFill>
                  <a:srgbClr val="FF0000"/>
                </a:solidFill>
              </a:rPr>
              <a:t>How to interpret and act on the information that is provided</a:t>
            </a:r>
          </a:p>
          <a:p>
            <a:pPr marR="0" lvl="0">
              <a:lnSpc>
                <a:spcPct val="107000"/>
              </a:lnSpc>
              <a:spcBef>
                <a:spcPts val="0"/>
              </a:spcBef>
              <a:spcAft>
                <a:spcPts val="800"/>
              </a:spcAft>
              <a:tabLst>
                <a:tab pos="457200" algn="l"/>
              </a:tabLst>
            </a:pPr>
            <a:endParaRPr lang="en-US" sz="6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p:cNvSpPr txBox="1"/>
          <p:nvPr/>
        </p:nvSpPr>
        <p:spPr>
          <a:xfrm>
            <a:off x="16562232" y="3078840"/>
            <a:ext cx="11089502"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sz="8000" b="1" dirty="0">
                <a:solidFill>
                  <a:schemeClr val="bg1"/>
                </a:solidFill>
                <a:latin typeface="Times New Roman" panose="02020603050405020304" pitchFamily="18" charset="0"/>
                <a:cs typeface="Times New Roman" panose="02020603050405020304" pitchFamily="18" charset="0"/>
              </a:rPr>
              <a:t>Teaching</a:t>
            </a:r>
          </a:p>
        </p:txBody>
      </p:sp>
      <p:sp>
        <p:nvSpPr>
          <p:cNvPr id="25" name="TextBox 24"/>
          <p:cNvSpPr txBox="1"/>
          <p:nvPr/>
        </p:nvSpPr>
        <p:spPr>
          <a:xfrm>
            <a:off x="568610" y="10672248"/>
            <a:ext cx="13026776" cy="7201951"/>
          </a:xfrm>
          <a:prstGeom prst="rect">
            <a:avLst/>
          </a:prstGeom>
          <a:solidFill>
            <a:schemeClr val="bg1">
              <a:lumMod val="9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r>
              <a:rPr lang="en-US" sz="6600" dirty="0">
                <a:solidFill>
                  <a:srgbClr val="FF0000"/>
                </a:solidFill>
              </a:rPr>
              <a:t>This section should include the approved patient </a:t>
            </a:r>
            <a:r>
              <a:rPr lang="en-US" sz="6600" b="1" dirty="0">
                <a:solidFill>
                  <a:srgbClr val="FF0000"/>
                </a:solidFill>
              </a:rPr>
              <a:t>scenario</a:t>
            </a:r>
            <a:r>
              <a:rPr lang="en-US" sz="6600" dirty="0">
                <a:solidFill>
                  <a:srgbClr val="FF0000"/>
                </a:solidFill>
              </a:rPr>
              <a:t> that includes a disease process, diagnosis, a desire to maintain good health and prevent illness. Include the nurse’s assessment of learning needs and readiness to learn.</a:t>
            </a:r>
          </a:p>
        </p:txBody>
      </p:sp>
      <p:sp>
        <p:nvSpPr>
          <p:cNvPr id="22" name="TextBox 21"/>
          <p:cNvSpPr txBox="1"/>
          <p:nvPr/>
        </p:nvSpPr>
        <p:spPr>
          <a:xfrm>
            <a:off x="1693635" y="8850718"/>
            <a:ext cx="10898463" cy="1323419"/>
          </a:xfrm>
          <a:prstGeom prst="rect">
            <a:avLst/>
          </a:prstGeom>
          <a:solidFill>
            <a:schemeClr val="tx2">
              <a:lumMod val="75000"/>
            </a:schemeClr>
          </a:solidFill>
          <a:ln w="76200">
            <a:solidFill>
              <a:schemeClr val="tx2">
                <a:lumMod val="75000"/>
              </a:schemeClr>
            </a:solidFill>
          </a:ln>
          <a:effectLst>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r>
              <a:rPr lang="en-US" altLang="en-US" sz="8000" b="1" dirty="0">
                <a:solidFill>
                  <a:schemeClr val="bg1"/>
                </a:solidFill>
                <a:latin typeface="Times New Roman" panose="02020603050405020304" pitchFamily="18" charset="0"/>
                <a:cs typeface="Times New Roman" panose="02020603050405020304" pitchFamily="18" charset="0"/>
              </a:rPr>
              <a:t>Scenario</a:t>
            </a:r>
          </a:p>
        </p:txBody>
      </p:sp>
      <p:sp>
        <p:nvSpPr>
          <p:cNvPr id="8" name="Rectangle 7"/>
          <p:cNvSpPr/>
          <p:nvPr/>
        </p:nvSpPr>
        <p:spPr>
          <a:xfrm>
            <a:off x="1714015" y="1701552"/>
            <a:ext cx="12998115" cy="6001643"/>
          </a:xfrm>
          <a:prstGeom prst="rect">
            <a:avLst/>
          </a:prstGeom>
        </p:spPr>
        <p:txBody>
          <a:bodyPr wrap="square">
            <a:spAutoFit/>
          </a:bodyPr>
          <a:lstStyle/>
          <a:p>
            <a:r>
              <a:rPr lang="en-US" sz="9600" b="1" dirty="0">
                <a:solidFill>
                  <a:srgbClr val="FF0000"/>
                </a:solidFill>
              </a:rPr>
              <a:t>Name</a:t>
            </a:r>
          </a:p>
          <a:p>
            <a:r>
              <a:rPr lang="en-US" sz="9600" b="1" dirty="0">
                <a:solidFill>
                  <a:srgbClr val="FF0000"/>
                </a:solidFill>
              </a:rPr>
              <a:t>Course</a:t>
            </a:r>
          </a:p>
          <a:p>
            <a:r>
              <a:rPr lang="en-US" sz="9600" b="1" dirty="0">
                <a:solidFill>
                  <a:srgbClr val="FF0000"/>
                </a:solidFill>
              </a:rPr>
              <a:t>Session</a:t>
            </a:r>
          </a:p>
          <a:p>
            <a:endParaRPr lang="en-US" sz="9600" b="1" dirty="0">
              <a:solidFill>
                <a:schemeClr val="tx2">
                  <a:lumMod val="75000"/>
                </a:schemeClr>
              </a:solidFill>
            </a:endParaRPr>
          </a:p>
        </p:txBody>
      </p:sp>
      <p:sp>
        <p:nvSpPr>
          <p:cNvPr id="18" name="TextBox 17">
            <a:extLst>
              <a:ext uri="{C183D7F6-B498-43B3-948B-1728B52AA6E4}">
                <adec:decorative xmlns:adec="http://schemas.microsoft.com/office/drawing/2017/decorative" val="1"/>
              </a:ext>
            </a:extLst>
          </p:cNvPr>
          <p:cNvSpPr txBox="1"/>
          <p:nvPr/>
        </p:nvSpPr>
        <p:spPr>
          <a:xfrm>
            <a:off x="-8021" y="-46485"/>
            <a:ext cx="43891200" cy="1446530"/>
          </a:xfrm>
          <a:prstGeom prst="rect">
            <a:avLst/>
          </a:prstGeom>
          <a:solidFill>
            <a:schemeClr val="tx2">
              <a:lumMod val="75000"/>
            </a:schemeClr>
          </a:solidFill>
          <a:ln w="63500">
            <a:solidFill>
              <a:schemeClr val="tx2"/>
            </a:solidFill>
          </a:ln>
          <a:effectLst/>
        </p:spPr>
        <p:style>
          <a:lnRef idx="1">
            <a:schemeClr val="accent3"/>
          </a:lnRef>
          <a:fillRef idx="2">
            <a:schemeClr val="accent3"/>
          </a:fillRef>
          <a:effectRef idx="1">
            <a:schemeClr val="accent3"/>
          </a:effectRef>
          <a:fontRef idx="minor">
            <a:schemeClr val="dk1"/>
          </a:fontRef>
        </p:style>
        <p:txBody>
          <a:bodyPr wrap="square" lIns="91426" tIns="45710" rIns="91426" bIns="45710" rtlCol="0">
            <a:spAutoFit/>
          </a:bodyPr>
          <a:lstStyle/>
          <a:p>
            <a:pPr algn="ctr"/>
            <a:endParaRPr lang="en-US" sz="8800" b="1" dirty="0">
              <a:solidFill>
                <a:srgbClr val="FF0000"/>
              </a:solidFill>
              <a:latin typeface="Arial" panose="020B0604020202020204" pitchFamily="34" charset="0"/>
              <a:ea typeface="Tahoma" panose="020B0604030504040204" pitchFamily="34" charset="0"/>
              <a:cs typeface="Arial" panose="020B0604020202020204" pitchFamily="34" charset="0"/>
            </a:endParaRPr>
          </a:p>
        </p:txBody>
      </p:sp>
      <p:sp>
        <p:nvSpPr>
          <p:cNvPr id="9" name="Title 8">
            <a:extLst>
              <a:ext uri="{FF2B5EF4-FFF2-40B4-BE49-F238E27FC236}">
                <a16:creationId xmlns:a16="http://schemas.microsoft.com/office/drawing/2014/main" id="{3DDF1AF6-397F-4975-B298-2081A464F8FA}"/>
              </a:ext>
            </a:extLst>
          </p:cNvPr>
          <p:cNvSpPr>
            <a:spLocks noGrp="1"/>
          </p:cNvSpPr>
          <p:nvPr>
            <p:ph type="ctrTitle"/>
          </p:nvPr>
        </p:nvSpPr>
        <p:spPr>
          <a:xfrm>
            <a:off x="3283819" y="2095942"/>
            <a:ext cx="37307520" cy="45719"/>
          </a:xfrm>
        </p:spPr>
        <p:txBody>
          <a:bodyPr>
            <a:normAutofit fontScale="90000"/>
          </a:bodyPr>
          <a:lstStyle/>
          <a:p>
            <a:r>
              <a:rPr lang="en-US" sz="9600" b="1" dirty="0">
                <a:solidFill>
                  <a:srgbClr val="FF0000"/>
                </a:solidFill>
                <a:latin typeface="Arial" panose="020B0604020202020204" pitchFamily="34" charset="0"/>
                <a:ea typeface="Tahoma" panose="020B0604030504040204" pitchFamily="34" charset="0"/>
                <a:cs typeface="Arial" panose="020B0604020202020204" pitchFamily="34" charset="0"/>
              </a:rPr>
              <a:t>Insert Title Here</a:t>
            </a:r>
            <a:br>
              <a:rPr lang="en-US" sz="9600" b="1" dirty="0">
                <a:solidFill>
                  <a:srgbClr val="FF0000"/>
                </a:solidFill>
                <a:latin typeface="Arial" panose="020B0604020202020204" pitchFamily="34" charset="0"/>
                <a:ea typeface="Tahoma" panose="020B0604030504040204" pitchFamily="34" charset="0"/>
                <a:cs typeface="Arial" panose="020B0604020202020204" pitchFamily="34" charset="0"/>
              </a:rPr>
            </a:b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322954"/>
    </mc:Choice>
    <mc:Fallback xmlns="">
      <p:transition spd="slow" advTm="32295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IRT_Number xmlns="96e8f241-cc8d-4221-b094-4ccecba169aa" xsi:nil="true"/>
    <Comments xmlns="96e8f241-cc8d-4221-b094-4ccecba169aa" xsi:nil="true"/>
    <Owner xmlns="96e8f241-cc8d-4221-b094-4ccecba169aa">D. Parry</Owner>
    <Status xmlns="96e8f241-cc8d-4221-b094-4ccecba169aa">In Review</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59C38406C1B419479FF7443681429" ma:contentTypeVersion="18" ma:contentTypeDescription="Create a new document." ma:contentTypeScope="" ma:versionID="532718ddb3ebb208a42a3d909247788a">
  <xsd:schema xmlns:xsd="http://www.w3.org/2001/XMLSchema" xmlns:xs="http://www.w3.org/2001/XMLSchema" xmlns:p="http://schemas.microsoft.com/office/2006/metadata/properties" xmlns:ns2="96e8f241-cc8d-4221-b094-4ccecba169aa" xmlns:ns3="e212fe98-0782-4834-a7b1-f097cd288f39" targetNamespace="http://schemas.microsoft.com/office/2006/metadata/properties" ma:root="true" ma:fieldsID="8202a6ac3c49581ac5cfc0eaa55ee798" ns2:_="" ns3:_="">
    <xsd:import namespace="96e8f241-cc8d-4221-b094-4ccecba169aa"/>
    <xsd:import namespace="e212fe98-0782-4834-a7b1-f097cd288f39"/>
    <xsd:element name="properties">
      <xsd:complexType>
        <xsd:sequence>
          <xsd:element name="documentManagement">
            <xsd:complexType>
              <xsd:all>
                <xsd:element ref="ns2:Status" minOccurs="0"/>
                <xsd:element ref="ns2:CIRT_Number" minOccurs="0"/>
                <xsd:element ref="ns2:Owner" minOccurs="0"/>
                <xsd:element ref="ns2:Comments"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8f241-cc8d-4221-b094-4ccecba169aa" elementFormDefault="qualified">
    <xsd:import namespace="http://schemas.microsoft.com/office/2006/documentManagement/types"/>
    <xsd:import namespace="http://schemas.microsoft.com/office/infopath/2007/PartnerControls"/>
    <xsd:element name="Status" ma:index="2" nillable="true" ma:displayName="Status" ma:format="Dropdown" ma:internalName="Status">
      <xsd:simpleType>
        <xsd:restriction base="dms:Choice">
          <xsd:enumeration value="In Review"/>
          <xsd:enumeration value="Approved"/>
          <xsd:enumeration value="Submitted"/>
          <xsd:enumeration value="Completed"/>
          <xsd:enumeration value="On Hold"/>
        </xsd:restriction>
      </xsd:simpleType>
    </xsd:element>
    <xsd:element name="CIRT_Number" ma:index="3" nillable="true" ma:displayName="CIRT_Number" ma:description="Insert CIRT ticket # here" ma:internalName="CIRT_Number">
      <xsd:simpleType>
        <xsd:restriction base="dms:Text">
          <xsd:maxLength value="255"/>
        </xsd:restriction>
      </xsd:simpleType>
    </xsd:element>
    <xsd:element name="Owner" ma:index="4" nillable="true" ma:displayName="Submitted_By" ma:description="Individual submitting ticket" ma:internalName="Owner">
      <xsd:simpleType>
        <xsd:restriction base="dms:Text">
          <xsd:maxLength value="255"/>
        </xsd:restriction>
      </xsd:simpleType>
    </xsd:element>
    <xsd:element name="Comments" ma:index="5" nillable="true" ma:displayName="Comments" ma:description="Insert any comments about ticket" ma:internalName="Comments">
      <xsd:simpleType>
        <xsd:restriction base="dms:Note">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12fe98-0782-4834-a7b1-f097cd288f3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B1E936-56F1-4C05-8A09-F8DF14B12EDF}">
  <ds:schemaRefs>
    <ds:schemaRef ds:uri="877cc86b-66f3-4a7e-a6f6-d371cf455751"/>
    <ds:schemaRef ds:uri="http://purl.org/dc/elements/1.1/"/>
    <ds:schemaRef ds:uri="http://schemas.microsoft.com/office/2006/documentManagement/types"/>
    <ds:schemaRef ds:uri="http://purl.org/dc/dcmitype/"/>
    <ds:schemaRef ds:uri="http://www.w3.org/XML/1998/namespace"/>
    <ds:schemaRef ds:uri="a0c20a05-2ee9-4efb-a56c-84bcfc33809a"/>
    <ds:schemaRef ds:uri="http://schemas.microsoft.com/office/2006/metadata/properties"/>
    <ds:schemaRef ds:uri="http://purl.org/dc/terms/"/>
    <ds:schemaRef ds:uri="http://schemas.microsoft.com/office/infopath/2007/PartnerControls"/>
    <ds:schemaRef ds:uri="http://schemas.openxmlformats.org/package/2006/metadata/core-properties"/>
    <ds:schemaRef ds:uri="96e8f241-cc8d-4221-b094-4ccecba169aa"/>
  </ds:schemaRefs>
</ds:datastoreItem>
</file>

<file path=customXml/itemProps2.xml><?xml version="1.0" encoding="utf-8"?>
<ds:datastoreItem xmlns:ds="http://schemas.openxmlformats.org/officeDocument/2006/customXml" ds:itemID="{3761A011-B280-4E2C-BFC9-BB0DCAC3FDD6}">
  <ds:schemaRefs>
    <ds:schemaRef ds:uri="http://schemas.microsoft.com/sharepoint/v3/contenttype/forms"/>
  </ds:schemaRefs>
</ds:datastoreItem>
</file>

<file path=customXml/itemProps3.xml><?xml version="1.0" encoding="utf-8"?>
<ds:datastoreItem xmlns:ds="http://schemas.openxmlformats.org/officeDocument/2006/customXml" ds:itemID="{139ED17C-EBD2-439D-BAB2-5B2098D46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8f241-cc8d-4221-b094-4ccecba169aa"/>
    <ds:schemaRef ds:uri="e212fe98-0782-4834-a7b1-f097cd288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50365</TotalTime>
  <Words>306</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Insert Title Here </vt:lpstr>
    </vt:vector>
  </TitlesOfParts>
  <Manager>Anne Marie Hodges</Manager>
  <Company>Chamberlain College of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NR707 Poster Presentation Template</dc:title>
  <dc:creator>Robin Dennison</dc:creator>
  <cp:keywords>Poster;DNP;NR707</cp:keywords>
  <cp:lastModifiedBy>Parry, Diane L</cp:lastModifiedBy>
  <cp:revision>196</cp:revision>
  <dcterms:created xsi:type="dcterms:W3CDTF">2011-05-15T14:27:18Z</dcterms:created>
  <dcterms:modified xsi:type="dcterms:W3CDTF">2022-06-23T18:20:57Z</dcterms:modified>
  <cp:category>DNP</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0x01010051759C38406C1B419479FF7443681429</vt:lpwstr>
  </property>
  <property fmtid="{D5CDD505-2E9C-101B-9397-08002B2CF9AE}" pid="3" name="_dlc_DocIdItemGuid">
    <vt:lpwstr>a7775b83-056e-4389-be6f-ee68a5d0ff21</vt:lpwstr>
  </property>
</Properties>
</file>