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60" r:id="rId6"/>
    <p:sldId id="256" r:id="rId7"/>
    <p:sldId id="25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12728-C56F-6EEC-7C47-D347BDEFAE06}" name="DeVaughn, Valerie K" initials="DK" userId="S::vdevaughn@chamberlain.edu::ded4e530-aec7-4562-8df8-4694663246c0" providerId="AD"/>
  <p188:author id="{EDF59D59-6564-F0BF-7758-A059374F0850}" name="Latimer, Katie" initials="" userId="S::KLatimer@chamberlain.edu::5b96d902-6679-4c30-aace-c595bee59b6a" providerId="AD"/>
  <p188:author id="{295C21A1-4839-086B-6D10-1F6600E8CB9F}" name="Pardi, Lisa A" initials="PA" userId="S::lpardi@chamberlain.edu::1e117231-dd2e-4490-a6b7-21ebded6995b" providerId="AD"/>
  <p188:author id="{905BCDB0-EBE3-D4D2-AA90-FACD82F93577}" name="Steen, Kasey" initials="KS" userId="S::KSteen@chamberlain.edu::8d85d870-6451-43d4-af60-7863e8119558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  <p188:author id="{FA1D67F1-147C-290F-A690-4E4F6A608210}" name="Myers, Melissa" initials="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6E65E-6729-45E5-9FEF-9C25FCB16C74}" v="1" dt="2023-10-31T19:24:01.185"/>
    <p1510:client id="{30067D9A-F7E6-4103-978F-E61B12406620}" v="2" dt="2023-11-01T17:01:51.627"/>
    <p1510:client id="{56EE33F6-E6D5-4D24-9152-1F79D5D189F4}" v="3" dt="2023-11-01T15:24:35.069"/>
    <p1510:client id="{9ACD4454-56D1-BF97-0450-FED23335BFF8}" v="4" dt="2023-11-01T17:37:29.884"/>
    <p1510:client id="{C2AF669D-AAD4-4C08-B4EB-D688BAD6B55B}" v="7" dt="2023-10-31T19:22:59.546"/>
    <p1510:client id="{DAFD3766-E5CE-484A-999A-24E061511088}" v="15" dt="2023-11-01T17:15:23.740"/>
    <p1510:client id="{FAAFE59C-1391-90C6-A058-DD54417A36BA}" v="2" dt="2023-11-01T14:23:36.146"/>
    <p1510:client id="{FEB909AD-96D5-4921-88F1-315A8E082765}" v="1" dt="2023-11-01T14:16:03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653" autoAdjust="0"/>
  </p:normalViewPr>
  <p:slideViewPr>
    <p:cSldViewPr snapToGrid="0">
      <p:cViewPr varScale="1">
        <p:scale>
          <a:sx n="87" d="100"/>
          <a:sy n="87" d="100"/>
        </p:scale>
        <p:origin x="15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DFC-F792-4DE4-9D06-33F2E2737B2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5F59-0E78-4E4A-BB8F-A5411ED8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Select a quality improvement (QI) problem you are familiar with. It may be a real problem you are currently encountering in practice or a past or future concern. Form a problem statement with that information. Some examples of problem statements include, but are not limited to: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fall rate on the unit is above the benchmark.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rate of ventilator-associated pneumonia (VAP) on the unit is above the benchmark.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central line-associated bloodstream infection (CLABSI) rate is above the benchmark.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Admitted clients boarding in the Emergency Department are experiencing delays in care.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Healthcare providers are experiencing workplace violence with high injury rates.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Gather 1-2 scholarly sources of literature that document this problem in healthcare and provide evidence supporting the need for quality improvement.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Complete the sections in the template outlining the problem, the rationale for the selection of the problem, and the literature documenting the need for a solution.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References on References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0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Briefly describe the problem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Under each category (People, Environment, Method/Process, and Equipment/Supplies), list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at least two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contributing factors to the problem. The contributing factors may fall under more than one category.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See the example in the lesson for reference.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/>
              <a:t>Make sure you have visually marked each contributing factor as realistic or unrealistic for improvement efforts using the visual designations in the upper right-hand corner of the slide (you can copy and paste the visual indicators).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/>
              <a:t>See the example in the lesson.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03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Select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one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contributing factor from the fishbone diagram. This should be one of the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realistic targets for improvement efforts that you indicated on your fishbone diagram.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List 2-4 interprofessional stakeholders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involved in the project (delete any unused [Type Here] text).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Write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one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SMART goal for the PDSA Quality Improvement Project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the “Plan” phase, write a plan for the quality improvement project to meet the SMART goal.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How will you meet your SMART goal?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Describe your plan in 2-3 sentences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the “Do” phase,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assume you have completed the project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Briefly describe how the Plan was hypothetically implemented. What were the results? Include hypothetical data.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Describe your implementation in 2-3 sentences using past tense.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the “Study” phase,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assume you have completed the project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Briefly evaluate the data.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Did your results demonstrate successful implementation?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whether the goal was met or not met.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your evaluation using 2-3 sentences using past tense.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the “Act” phase,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assume you have completed the project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Briefly describe how to maintain the improvement or revise and repeat the PDSA process based on whether or not the goal was met.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Describe your process in 2-3 sentences using past tense.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See the example in the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references here for every cited scholarly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624-6D3F-9D3A-04A9-4531A4CC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C39-AFE1-DDAF-C07D-608BC339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AE6B-6476-2818-CC55-F18CC844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E03-005E-48A8-B3EE-3DB83A4791F2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7D4E-1275-2C99-0BFF-B48B8AE1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562E-319F-9E57-B94F-D0D2416D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8A4C-414E-2D89-2880-AD93273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40B4-0CC4-C543-EC2E-FA9230A9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8340-6D16-7610-746C-EEA71EA4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2024-EF01-484B-B809-4DC5D0C24109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A467-87E8-195D-3C56-DB9939D4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7A82-671A-E0C9-7744-D0AD0173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494B-55A8-B1BC-3A8A-45B0E2B1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2BA82-A187-18A6-5049-B9D57F67F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66D9-3430-0E6A-5EA8-D816134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0099-AC47-4CB6-A712-03E91D8BD16B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2569-BE47-AB7A-557B-549DA93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4E0E-9175-451D-61FD-53653CC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A57A-814A-6C10-5EFD-599FBDE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C750-8239-A56A-5C33-22FA279E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117-D05C-CEC7-A658-8115A57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CD76-FD59-4D63-867C-D5D52D5F06F2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4EE2-8A1C-B33D-BD84-26F59D93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FE4E-CBA7-2001-2492-6A00EC89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C414-91DF-BE99-74E7-53555888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579-557B-67DE-39B5-17844371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B513-FD7A-8A42-7B78-CF42307D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00F6-F204-4485-8081-72E7A175327F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D4E1-8CF2-1696-E26F-73B34AE4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CAC7-D3B1-0646-9026-604A8C4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568-6AD1-BBEB-0554-A5F4BC19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05E4-FB5C-151A-01F0-0BE99F71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4CEE-317D-79E4-C5CA-E614F5911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E8F86-465A-E805-22D4-6A131F0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4EB-2792-42D2-8990-E4D166EEE676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3C41-F467-6389-1743-E5A196C5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4D54A-B81F-7153-7CBE-C97343BC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F6C1-15D3-A5F3-B7B2-9F5F71F6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1528-0987-2305-93B9-18001552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81B-B6AA-0D84-3F82-0C7D3AE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FCF30-F833-4526-922D-3F59DBCBE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D58D7-ACFE-1A77-5545-B460B51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2DF5F-B347-DC3F-CCEF-484321B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59B7-C56A-44F4-9D42-2FD5BB2A2D76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FC3C5-4041-20EA-6F6E-DD1E62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61D88-2BB4-8CD0-9721-AF24F14A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A2-09E9-1FCE-8E7C-95C18C4A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86BC-7357-05FD-28A6-EADD9ECA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5ED4-394F-480C-90BF-7690B6F133B3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4A890-45A3-2831-4527-F2CEAE3B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47FB-3F73-9605-9385-9C76AB1C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C3673-AF05-52D5-2263-244E037A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3963-CDE0-4A1F-8979-843F6096E058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8C73-6643-08FB-4472-B626E9E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22214-2088-7AFE-99B9-42362FFE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0353-B762-342C-D2FB-F849DA65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DC2E-297B-7B4B-B8DE-489AAFEB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FBF1-1409-A216-A600-C1BC0B4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AB96-30B8-178C-CAC3-BE715EB6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471C-91CE-4FE6-AD4B-8DBE416ADA91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1A02-B2FB-3B27-54C1-94DBC1F5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36338-3444-77DA-C794-2533DBE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86A4-649A-8A4C-97E1-03EEF0C5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BCAA-3649-BC45-75EF-2CC454758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64CEC-DC6A-2C10-7B96-4C28D89CF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E5AA-392C-D06F-C866-3DC3526C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4462-0EF1-47C5-969F-2360069BF19C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C231-B305-1F9C-5901-2481A47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3CBD-EF71-1FA3-39B5-E8C1339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3682B-D5E3-97B0-F27C-2700D272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13400-912E-D3A2-65CD-B9D9FDE4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B81C-B4D9-0F08-87A2-053EEEECC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D2FD-ACB4-4A6D-93D4-12E0EA98F82D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6D71-DDAC-081D-D96B-23C63F95D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D24CD-38EA-CF15-68DA-8D1C1F6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77193"/>
            <a:ext cx="9613397" cy="1898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NR447 Week 6 Assignment</a:t>
            </a:r>
            <a:b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Fishbone and PDSA Quality Improvement Assignment 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98" y="2917874"/>
            <a:ext cx="9144000" cy="1898642"/>
          </a:xfrm>
        </p:spPr>
        <p:txBody>
          <a:bodyPr>
            <a:normAutofit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MS Mincho" panose="02020609040205080304" pitchFamily="49" charset="-128"/>
              </a:rPr>
              <a:t>Directions:</a:t>
            </a:r>
            <a:r>
              <a:rPr lang="en-US" sz="1600" dirty="0">
                <a:effectLst/>
                <a:ea typeface="MS Mincho" panose="02020609040205080304" pitchFamily="49" charset="-128"/>
              </a:rPr>
              <a:t> Use this template to complete the Week 6 Fishbone and PDSA Quality Improvement assignment as outlined in the assignment instructions in Canvas.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each box where it says [Type Here] 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MS Mincho" panose="02020609040205080304" pitchFamily="49" charset="-128"/>
              </a:rPr>
              <a:t>Remove the words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[Type Here] to insert your responses.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ea typeface="MS Mincho" panose="02020609040205080304" pitchFamily="49" charset="-128"/>
              </a:rPr>
              <a:t>Name:</a:t>
            </a:r>
            <a:r>
              <a:rPr lang="en-US" sz="1300" b="1" dirty="0">
                <a:ea typeface="MS Mincho" panose="02020609040205080304" pitchFamily="49" charset="-128"/>
              </a:rPr>
              <a:t> [Type Here]</a:t>
            </a:r>
            <a:r>
              <a:rPr lang="en-US" sz="1300" b="1" dirty="0">
                <a:effectLst/>
                <a:ea typeface="MS Mincho" panose="02020609040205080304" pitchFamily="49" charset="-128"/>
              </a:rPr>
              <a:t>   </a:t>
            </a:r>
          </a:p>
          <a:p>
            <a:endParaRPr lang="en-US" sz="1300" b="1" dirty="0">
              <a:effectLst/>
              <a:ea typeface="MS Mincho" panose="02020609040205080304" pitchFamily="49" charset="-128"/>
            </a:endParaRPr>
          </a:p>
          <a:p>
            <a:r>
              <a:rPr lang="en-US" sz="1300" b="1" dirty="0">
                <a:ea typeface="MS Mincho" panose="02020609040205080304" pitchFamily="49" charset="-128"/>
              </a:rPr>
              <a:t>Date: [Type Here]   </a:t>
            </a:r>
          </a:p>
          <a:p>
            <a:endParaRPr lang="en-US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7B4B-E9AA-12CD-51FD-CC70292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1ECE21-E31E-5A7C-5BB4-4A85072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1287600" y="2265528"/>
            <a:ext cx="3108802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4539898" y="2265528"/>
            <a:ext cx="3108802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FA3BF9-30D3-0A87-7A73-3DDCE73A1F8E}"/>
              </a:ext>
            </a:extLst>
          </p:cNvPr>
          <p:cNvSpPr/>
          <p:nvPr/>
        </p:nvSpPr>
        <p:spPr>
          <a:xfrm>
            <a:off x="7792196" y="2265528"/>
            <a:ext cx="3108802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1287600" y="2274838"/>
            <a:ext cx="31088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Problem to Examine in Root Cause Analysis (RCA):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4539898" y="2265528"/>
            <a:ext cx="31088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Rationale for Problem Selection: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6E3104-19D0-B8E5-C370-26D76FE84806}"/>
              </a:ext>
            </a:extLst>
          </p:cNvPr>
          <p:cNvSpPr txBox="1"/>
          <p:nvPr/>
        </p:nvSpPr>
        <p:spPr>
          <a:xfrm>
            <a:off x="7792196" y="2274838"/>
            <a:ext cx="3108802" cy="21852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u="sng" dirty="0"/>
              <a:t>Brief Description of Literature Supporting the Need for Quality Improvement </a:t>
            </a:r>
            <a:endParaRPr lang="en-US"/>
          </a:p>
          <a:p>
            <a:pPr algn="ctr"/>
            <a:r>
              <a:rPr lang="en-US" sz="1600" b="1" u="sng" dirty="0"/>
              <a:t>(2-3 sentences, cite 1-2 sources):</a:t>
            </a:r>
            <a:endParaRPr lang="en-US"/>
          </a:p>
          <a:p>
            <a:r>
              <a:rPr lang="en-US" dirty="0"/>
              <a:t>[Type Here}</a:t>
            </a:r>
            <a:endParaRPr lang="en-US" dirty="0">
              <a:cs typeface="Calibri"/>
            </a:endParaRP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1895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580385FF-54BE-C499-AF2D-C89A721C3155}"/>
              </a:ext>
            </a:extLst>
          </p:cNvPr>
          <p:cNvGrpSpPr/>
          <p:nvPr/>
        </p:nvGrpSpPr>
        <p:grpSpPr>
          <a:xfrm>
            <a:off x="175896" y="542619"/>
            <a:ext cx="11296965" cy="5772761"/>
            <a:chOff x="-24129" y="539464"/>
            <a:chExt cx="11296965" cy="5772761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72A61397-B2DF-382D-8B0F-9677375A7C58}"/>
                </a:ext>
              </a:extLst>
            </p:cNvPr>
            <p:cNvSpPr/>
            <p:nvPr/>
          </p:nvSpPr>
          <p:spPr>
            <a:xfrm>
              <a:off x="952500" y="3228975"/>
              <a:ext cx="7762875" cy="4572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6CA206D0-38F7-4B0A-538D-65DC290FF3E6}"/>
                </a:ext>
              </a:extLst>
            </p:cNvPr>
            <p:cNvSpPr/>
            <p:nvPr/>
          </p:nvSpPr>
          <p:spPr>
            <a:xfrm rot="3259849">
              <a:off x="5071519" y="2022294"/>
              <a:ext cx="2819858" cy="16774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85B9141E-9841-808B-92E8-1E4E7F5B0E4F}"/>
                </a:ext>
              </a:extLst>
            </p:cNvPr>
            <p:cNvSpPr/>
            <p:nvPr/>
          </p:nvSpPr>
          <p:spPr>
            <a:xfrm rot="3259849">
              <a:off x="651919" y="2022294"/>
              <a:ext cx="2819858" cy="16774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187119EF-C4DA-969C-AB37-DA1AE164D34A}"/>
                </a:ext>
              </a:extLst>
            </p:cNvPr>
            <p:cNvSpPr/>
            <p:nvPr/>
          </p:nvSpPr>
          <p:spPr>
            <a:xfrm rot="18622385">
              <a:off x="4984598" y="4733818"/>
              <a:ext cx="2819858" cy="16774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2A1B2395-6BE1-39E2-A60E-82D4E3B9E66E}"/>
                </a:ext>
              </a:extLst>
            </p:cNvPr>
            <p:cNvSpPr/>
            <p:nvPr/>
          </p:nvSpPr>
          <p:spPr>
            <a:xfrm rot="18622385">
              <a:off x="519768" y="4730776"/>
              <a:ext cx="2819858" cy="16774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B9ABBE-BBD4-ABB9-F082-4DD5C807E2A3}"/>
                </a:ext>
              </a:extLst>
            </p:cNvPr>
            <p:cNvSpPr txBox="1"/>
            <p:nvPr/>
          </p:nvSpPr>
          <p:spPr>
            <a:xfrm>
              <a:off x="8748711" y="3057525"/>
              <a:ext cx="2524125" cy="52322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/>
                <a:t>The Problem</a:t>
              </a:r>
            </a:p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96B63B3-F66A-B915-1C8D-9F7FB2460E7C}"/>
                </a:ext>
              </a:extLst>
            </p:cNvPr>
            <p:cNvSpPr txBox="1"/>
            <p:nvPr/>
          </p:nvSpPr>
          <p:spPr>
            <a:xfrm>
              <a:off x="4643437" y="539464"/>
              <a:ext cx="2090738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Environment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0894A6-667E-C304-0FAB-3522B34C0D87}"/>
                </a:ext>
              </a:extLst>
            </p:cNvPr>
            <p:cNvSpPr txBox="1"/>
            <p:nvPr/>
          </p:nvSpPr>
          <p:spPr>
            <a:xfrm>
              <a:off x="223837" y="545775"/>
              <a:ext cx="2090738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People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AD4F90A-68E0-7BB3-C6F9-6340D60DE1D2}"/>
                </a:ext>
              </a:extLst>
            </p:cNvPr>
            <p:cNvSpPr txBox="1"/>
            <p:nvPr/>
          </p:nvSpPr>
          <p:spPr>
            <a:xfrm>
              <a:off x="223837" y="5942893"/>
              <a:ext cx="2090738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Method/Process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AA99AC-4D7E-645A-DB85-D985BD07E883}"/>
                </a:ext>
              </a:extLst>
            </p:cNvPr>
            <p:cNvSpPr txBox="1"/>
            <p:nvPr/>
          </p:nvSpPr>
          <p:spPr>
            <a:xfrm>
              <a:off x="4471986" y="5942893"/>
              <a:ext cx="2195513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Equipment/Supplies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72818A7C-CB04-E2B3-D37E-1BA6E9938F67}"/>
                </a:ext>
              </a:extLst>
            </p:cNvPr>
            <p:cNvSpPr/>
            <p:nvPr/>
          </p:nvSpPr>
          <p:spPr>
            <a:xfrm>
              <a:off x="4624386" y="1678704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6EC522E0-1DE2-FC7D-8197-70EB22A68181}"/>
                </a:ext>
              </a:extLst>
            </p:cNvPr>
            <p:cNvSpPr/>
            <p:nvPr/>
          </p:nvSpPr>
          <p:spPr>
            <a:xfrm>
              <a:off x="5205398" y="2524812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9F58AD41-2E15-7EFE-6CF4-A368D3995C99}"/>
                </a:ext>
              </a:extLst>
            </p:cNvPr>
            <p:cNvSpPr/>
            <p:nvPr/>
          </p:nvSpPr>
          <p:spPr>
            <a:xfrm rot="10800000">
              <a:off x="6228721" y="1479609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6691EA10-63ED-6C13-CC05-96AA12C730F7}"/>
                </a:ext>
              </a:extLst>
            </p:cNvPr>
            <p:cNvSpPr/>
            <p:nvPr/>
          </p:nvSpPr>
          <p:spPr>
            <a:xfrm rot="10800000">
              <a:off x="6800222" y="2320490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3AAC594C-A6E7-9F9C-B40B-E11C18E78417}"/>
                </a:ext>
              </a:extLst>
            </p:cNvPr>
            <p:cNvSpPr/>
            <p:nvPr/>
          </p:nvSpPr>
          <p:spPr>
            <a:xfrm rot="10800000">
              <a:off x="6800222" y="4461310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2164C070-EF42-8D83-0B8C-3355F47499D6}"/>
                </a:ext>
              </a:extLst>
            </p:cNvPr>
            <p:cNvSpPr/>
            <p:nvPr/>
          </p:nvSpPr>
          <p:spPr>
            <a:xfrm rot="10800000">
              <a:off x="6096000" y="5300080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868FC84A-A213-B827-4F51-FB860A61ED7C}"/>
                </a:ext>
              </a:extLst>
            </p:cNvPr>
            <p:cNvSpPr/>
            <p:nvPr/>
          </p:nvSpPr>
          <p:spPr>
            <a:xfrm>
              <a:off x="5150641" y="4212349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98F95D07-6694-03DB-1189-3CF850426CC9}"/>
                </a:ext>
              </a:extLst>
            </p:cNvPr>
            <p:cNvSpPr/>
            <p:nvPr/>
          </p:nvSpPr>
          <p:spPr>
            <a:xfrm>
              <a:off x="4469591" y="5103096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4854D5FB-7BDB-0418-CD42-EDD3578630C9}"/>
                </a:ext>
              </a:extLst>
            </p:cNvPr>
            <p:cNvSpPr/>
            <p:nvPr/>
          </p:nvSpPr>
          <p:spPr>
            <a:xfrm>
              <a:off x="216693" y="1812054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48E5EDF6-8A6B-D88B-AF85-CB314AC1F7DF}"/>
                </a:ext>
              </a:extLst>
            </p:cNvPr>
            <p:cNvSpPr/>
            <p:nvPr/>
          </p:nvSpPr>
          <p:spPr>
            <a:xfrm>
              <a:off x="776286" y="2493444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CBF01FAC-3A93-9A01-16DB-6E673E0A5E10}"/>
                </a:ext>
              </a:extLst>
            </p:cNvPr>
            <p:cNvSpPr/>
            <p:nvPr/>
          </p:nvSpPr>
          <p:spPr>
            <a:xfrm>
              <a:off x="681036" y="4205067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B4ECA8C4-7AC3-D944-6A94-932029D15A31}"/>
                </a:ext>
              </a:extLst>
            </p:cNvPr>
            <p:cNvSpPr/>
            <p:nvPr/>
          </p:nvSpPr>
          <p:spPr>
            <a:xfrm>
              <a:off x="80961" y="5036421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F7B35C2C-51D8-2A48-F7DE-BC2CB41780C4}"/>
                </a:ext>
              </a:extLst>
            </p:cNvPr>
            <p:cNvSpPr/>
            <p:nvPr/>
          </p:nvSpPr>
          <p:spPr>
            <a:xfrm rot="10800000">
              <a:off x="1866284" y="1612029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CC630088-62C6-D9D1-1CD6-4FBC89183B5E}"/>
                </a:ext>
              </a:extLst>
            </p:cNvPr>
            <p:cNvSpPr/>
            <p:nvPr/>
          </p:nvSpPr>
          <p:spPr>
            <a:xfrm rot="10800000">
              <a:off x="2418092" y="2375627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0EDBFFFD-3D51-3C48-19CB-0120514AC9D2}"/>
                </a:ext>
              </a:extLst>
            </p:cNvPr>
            <p:cNvSpPr/>
            <p:nvPr/>
          </p:nvSpPr>
          <p:spPr>
            <a:xfrm rot="10800000">
              <a:off x="2361555" y="4364019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87FDE627-BC5A-3210-980F-F072674486EC}"/>
                </a:ext>
              </a:extLst>
            </p:cNvPr>
            <p:cNvSpPr/>
            <p:nvPr/>
          </p:nvSpPr>
          <p:spPr>
            <a:xfrm rot="10800000">
              <a:off x="1682284" y="5248275"/>
              <a:ext cx="1471614" cy="13335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704FD7-4077-F538-6259-9A4D9E3AAF04}"/>
                </a:ext>
              </a:extLst>
            </p:cNvPr>
            <p:cNvSpPr txBox="1"/>
            <p:nvPr/>
          </p:nvSpPr>
          <p:spPr>
            <a:xfrm>
              <a:off x="6228721" y="1024046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D5FA00-45E1-F52B-059B-1266507606F2}"/>
                </a:ext>
              </a:extLst>
            </p:cNvPr>
            <p:cNvSpPr txBox="1"/>
            <p:nvPr/>
          </p:nvSpPr>
          <p:spPr>
            <a:xfrm>
              <a:off x="6718630" y="1974262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16E7443-812E-125A-1262-4FF831725B89}"/>
                </a:ext>
              </a:extLst>
            </p:cNvPr>
            <p:cNvSpPr txBox="1"/>
            <p:nvPr/>
          </p:nvSpPr>
          <p:spPr>
            <a:xfrm>
              <a:off x="4454689" y="1347472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76745DA-F623-B697-8631-D918AE1EC092}"/>
                </a:ext>
              </a:extLst>
            </p:cNvPr>
            <p:cNvSpPr txBox="1"/>
            <p:nvPr/>
          </p:nvSpPr>
          <p:spPr>
            <a:xfrm>
              <a:off x="5058586" y="2167550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39025B4-FBB0-45DB-53FF-79BEF59AD613}"/>
                </a:ext>
              </a:extLst>
            </p:cNvPr>
            <p:cNvSpPr txBox="1"/>
            <p:nvPr/>
          </p:nvSpPr>
          <p:spPr>
            <a:xfrm>
              <a:off x="583903" y="3811472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1EFA7A0-87E1-3F68-12BB-EB5530ECA69F}"/>
                </a:ext>
              </a:extLst>
            </p:cNvPr>
            <p:cNvSpPr txBox="1"/>
            <p:nvPr/>
          </p:nvSpPr>
          <p:spPr>
            <a:xfrm>
              <a:off x="6055518" y="4950160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B82B776-A046-49B9-68CD-F1730961349D}"/>
                </a:ext>
              </a:extLst>
            </p:cNvPr>
            <p:cNvSpPr txBox="1"/>
            <p:nvPr/>
          </p:nvSpPr>
          <p:spPr>
            <a:xfrm>
              <a:off x="5089844" y="3851429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6E3425-BDD2-B5E2-BD0C-431BBA147A94}"/>
                </a:ext>
              </a:extLst>
            </p:cNvPr>
            <p:cNvSpPr txBox="1"/>
            <p:nvPr/>
          </p:nvSpPr>
          <p:spPr>
            <a:xfrm>
              <a:off x="4433887" y="4742542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F7AE3E-7E4C-7AF3-8136-F02BB644950C}"/>
                </a:ext>
              </a:extLst>
            </p:cNvPr>
            <p:cNvSpPr txBox="1"/>
            <p:nvPr/>
          </p:nvSpPr>
          <p:spPr>
            <a:xfrm>
              <a:off x="6785946" y="4117141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BD9DF3A-CE7B-5DF0-D684-44E0B91C7D5E}"/>
                </a:ext>
              </a:extLst>
            </p:cNvPr>
            <p:cNvSpPr txBox="1"/>
            <p:nvPr/>
          </p:nvSpPr>
          <p:spPr>
            <a:xfrm>
              <a:off x="2288877" y="2003254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36E5EB-A6A4-1600-04DF-5B2638030F32}"/>
                </a:ext>
              </a:extLst>
            </p:cNvPr>
            <p:cNvSpPr txBox="1"/>
            <p:nvPr/>
          </p:nvSpPr>
          <p:spPr>
            <a:xfrm>
              <a:off x="72567" y="1450438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F598C01-A661-6411-CC1A-5EDE762D9027}"/>
                </a:ext>
              </a:extLst>
            </p:cNvPr>
            <p:cNvSpPr txBox="1"/>
            <p:nvPr/>
          </p:nvSpPr>
          <p:spPr>
            <a:xfrm>
              <a:off x="572627" y="2173033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3120F7D-5BF1-09CA-AE30-1F3C2CC98DC7}"/>
                </a:ext>
              </a:extLst>
            </p:cNvPr>
            <p:cNvSpPr txBox="1"/>
            <p:nvPr/>
          </p:nvSpPr>
          <p:spPr>
            <a:xfrm>
              <a:off x="1820085" y="1287665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02761B-077F-F2B4-5521-F295784283DD}"/>
                </a:ext>
              </a:extLst>
            </p:cNvPr>
            <p:cNvSpPr txBox="1"/>
            <p:nvPr/>
          </p:nvSpPr>
          <p:spPr>
            <a:xfrm>
              <a:off x="2287113" y="4006750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7C64E7-7D3A-21D4-F295-F1B9BD4CB673}"/>
                </a:ext>
              </a:extLst>
            </p:cNvPr>
            <p:cNvSpPr txBox="1"/>
            <p:nvPr/>
          </p:nvSpPr>
          <p:spPr>
            <a:xfrm>
              <a:off x="1679282" y="4916608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9A3D98-862E-0E60-DAD9-0480787A47DF}"/>
                </a:ext>
              </a:extLst>
            </p:cNvPr>
            <p:cNvSpPr txBox="1"/>
            <p:nvPr/>
          </p:nvSpPr>
          <p:spPr>
            <a:xfrm>
              <a:off x="-24129" y="4686187"/>
              <a:ext cx="1600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[Type Here]</a:t>
              </a:r>
            </a:p>
          </p:txBody>
        </p:sp>
      </p:grpSp>
      <p:sp>
        <p:nvSpPr>
          <p:cNvPr id="56" name="&quot;Not Allowed&quot; Symbol 55">
            <a:extLst>
              <a:ext uri="{FF2B5EF4-FFF2-40B4-BE49-F238E27FC236}">
                <a16:creationId xmlns:a16="http://schemas.microsoft.com/office/drawing/2014/main" id="{E510E444-EB35-77AD-0171-818ED72A9247}"/>
              </a:ext>
            </a:extLst>
          </p:cNvPr>
          <p:cNvSpPr/>
          <p:nvPr/>
        </p:nvSpPr>
        <p:spPr>
          <a:xfrm>
            <a:off x="10678089" y="1350627"/>
            <a:ext cx="284623" cy="275374"/>
          </a:xfrm>
          <a:prstGeom prst="noSmoking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id="{82711925-4ED7-2A33-3684-F8933755A05B}"/>
              </a:ext>
            </a:extLst>
          </p:cNvPr>
          <p:cNvSpPr/>
          <p:nvPr/>
        </p:nvSpPr>
        <p:spPr>
          <a:xfrm>
            <a:off x="10701579" y="1027201"/>
            <a:ext cx="284623" cy="263546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FF407F-0777-D28D-5C50-E54D0F2A4B69}"/>
              </a:ext>
            </a:extLst>
          </p:cNvPr>
          <p:cNvSpPr txBox="1"/>
          <p:nvPr/>
        </p:nvSpPr>
        <p:spPr>
          <a:xfrm>
            <a:off x="9170425" y="148673"/>
            <a:ext cx="150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Realistic Target for QI Efforts</a:t>
            </a:r>
          </a:p>
          <a:p>
            <a:pPr algn="ctr"/>
            <a:r>
              <a:rPr lang="en-US" dirty="0"/>
              <a:t>Yes: </a:t>
            </a:r>
          </a:p>
          <a:p>
            <a:pPr algn="ctr"/>
            <a:r>
              <a:rPr lang="en-US" dirty="0"/>
              <a:t>No: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43F3E7-457C-FE42-8ACB-CEA23901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A058D-7F05-7121-D3F1-B567F0CC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6925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2A576195-D410-1801-D215-FEFFC0A48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7" y="215620"/>
            <a:ext cx="2640661" cy="25139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557BD37-C5F0-751B-C359-6343B48F577F}"/>
              </a:ext>
            </a:extLst>
          </p:cNvPr>
          <p:cNvSpPr/>
          <p:nvPr/>
        </p:nvSpPr>
        <p:spPr>
          <a:xfrm>
            <a:off x="248547" y="2838734"/>
            <a:ext cx="3108802" cy="3803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216ABA-788E-FA02-6FB2-DC0A30CF7171}"/>
              </a:ext>
            </a:extLst>
          </p:cNvPr>
          <p:cNvSpPr txBox="1"/>
          <p:nvPr/>
        </p:nvSpPr>
        <p:spPr>
          <a:xfrm>
            <a:off x="248547" y="2962661"/>
            <a:ext cx="310880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1. Select ONE Contributing Factor From Fishbone for PDSA: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r>
              <a:rPr lang="en-US" b="1" u="sng" dirty="0"/>
              <a:t>2. </a:t>
            </a:r>
            <a:r>
              <a:rPr lang="en-US" b="1" u="sng"/>
              <a:t>List 2-4 Interprofessional </a:t>
            </a:r>
            <a:r>
              <a:rPr lang="en-US" b="1" u="sng" dirty="0"/>
              <a:t>Stakeholders: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[Type Here]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[Type Here]</a:t>
            </a: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53D65C-BAB2-7B2B-0441-3DCEE8D650E5}"/>
              </a:ext>
            </a:extLst>
          </p:cNvPr>
          <p:cNvSpPr/>
          <p:nvPr/>
        </p:nvSpPr>
        <p:spPr>
          <a:xfrm>
            <a:off x="3594523" y="151561"/>
            <a:ext cx="8348930" cy="1108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7C451B-62DA-7244-3A4C-5EBF0C3874A0}"/>
              </a:ext>
            </a:extLst>
          </p:cNvPr>
          <p:cNvSpPr/>
          <p:nvPr/>
        </p:nvSpPr>
        <p:spPr>
          <a:xfrm>
            <a:off x="3604235" y="1436266"/>
            <a:ext cx="8348930" cy="1108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08F687-625C-0BBF-AE66-FA3DBDE05BB6}"/>
              </a:ext>
            </a:extLst>
          </p:cNvPr>
          <p:cNvSpPr/>
          <p:nvPr/>
        </p:nvSpPr>
        <p:spPr>
          <a:xfrm>
            <a:off x="3594523" y="2697974"/>
            <a:ext cx="8348930" cy="1108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97D791-0B79-C2E7-8BA1-B4DF9C8A39D4}"/>
              </a:ext>
            </a:extLst>
          </p:cNvPr>
          <p:cNvSpPr/>
          <p:nvPr/>
        </p:nvSpPr>
        <p:spPr>
          <a:xfrm>
            <a:off x="3604235" y="3977251"/>
            <a:ext cx="8348930" cy="1108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935BF-7770-E799-1C4B-6670907CD2C8}"/>
              </a:ext>
            </a:extLst>
          </p:cNvPr>
          <p:cNvSpPr/>
          <p:nvPr/>
        </p:nvSpPr>
        <p:spPr>
          <a:xfrm>
            <a:off x="3595442" y="5248137"/>
            <a:ext cx="8348930" cy="1108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C39D83-916F-8DB7-FE9F-71F606E67BFF}"/>
              </a:ext>
            </a:extLst>
          </p:cNvPr>
          <p:cNvSpPr txBox="1"/>
          <p:nvPr/>
        </p:nvSpPr>
        <p:spPr>
          <a:xfrm>
            <a:off x="3613947" y="157712"/>
            <a:ext cx="8339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3. Write ONE SMART Goal for the PDSA Quality Improvement Project: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CC208C-5ED1-81EE-1FFB-D2AD1D7640F3}"/>
              </a:ext>
            </a:extLst>
          </p:cNvPr>
          <p:cNvSpPr txBox="1"/>
          <p:nvPr/>
        </p:nvSpPr>
        <p:spPr>
          <a:xfrm>
            <a:off x="3594524" y="1427843"/>
            <a:ext cx="8339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4. Plan: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0E7C46-CC28-BF41-9747-79DAC6D5431E}"/>
              </a:ext>
            </a:extLst>
          </p:cNvPr>
          <p:cNvSpPr txBox="1"/>
          <p:nvPr/>
        </p:nvSpPr>
        <p:spPr>
          <a:xfrm>
            <a:off x="3604235" y="2697974"/>
            <a:ext cx="8339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5. Do: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A71661-D2BC-1772-499B-A22DABE2CE43}"/>
              </a:ext>
            </a:extLst>
          </p:cNvPr>
          <p:cNvSpPr txBox="1"/>
          <p:nvPr/>
        </p:nvSpPr>
        <p:spPr>
          <a:xfrm>
            <a:off x="3604235" y="3959682"/>
            <a:ext cx="8339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6. Study: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13EA2-1485-B0BB-56A2-0A15872E6C3C}"/>
              </a:ext>
            </a:extLst>
          </p:cNvPr>
          <p:cNvSpPr txBox="1"/>
          <p:nvPr/>
        </p:nvSpPr>
        <p:spPr>
          <a:xfrm>
            <a:off x="3613947" y="5261956"/>
            <a:ext cx="83392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7. Act: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3C418-E0D6-29DD-AE3B-2C07EB00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D8E5D-AA2D-119F-5176-5F8A72AA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410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192845"/>
            <a:ext cx="9613397" cy="1898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B18E5-EA06-CB8C-0910-14225F39974B}"/>
              </a:ext>
            </a:extLst>
          </p:cNvPr>
          <p:cNvSpPr/>
          <p:nvPr/>
        </p:nvSpPr>
        <p:spPr>
          <a:xfrm>
            <a:off x="1287600" y="2265527"/>
            <a:ext cx="9613396" cy="38213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DB381-454E-F9F6-4691-00A01E8CB2A9}"/>
              </a:ext>
            </a:extLst>
          </p:cNvPr>
          <p:cNvSpPr txBox="1"/>
          <p:nvPr/>
        </p:nvSpPr>
        <p:spPr>
          <a:xfrm>
            <a:off x="1287600" y="2274838"/>
            <a:ext cx="96133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  <a:p>
            <a:r>
              <a:rPr lang="en-US" dirty="0"/>
              <a:t>[Type Here]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95F7C4-A269-6DF0-825B-60EB3B25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F37B6-A195-AE2E-5A38-876320B6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4201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CBAA1-E5A4-49D0-98EC-F217C97BBED4}" vid="{0A60F536-6219-4DA1-A4F4-9D694656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0a2888-2fa9-484e-8d91-bd447999a382" xsi:nil="true"/>
    <lcf76f155ced4ddcb4097134ff3c332f xmlns="eda94466-8af0-41c9-958e-798c13a2182d">
      <Terms xmlns="http://schemas.microsoft.com/office/infopath/2007/PartnerControls"/>
    </lcf76f155ced4ddcb4097134ff3c332f>
    <SharedWithUsers xmlns="ea0a2888-2fa9-484e-8d91-bd447999a38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F8CF64267F7A409E31F823C338AD22" ma:contentTypeVersion="11" ma:contentTypeDescription="Create a new document." ma:contentTypeScope="" ma:versionID="2598c57bb731d37e9b96af9c451cd833">
  <xsd:schema xmlns:xsd="http://www.w3.org/2001/XMLSchema" xmlns:xs="http://www.w3.org/2001/XMLSchema" xmlns:p="http://schemas.microsoft.com/office/2006/metadata/properties" xmlns:ns2="eda94466-8af0-41c9-958e-798c13a2182d" xmlns:ns3="ea0a2888-2fa9-484e-8d91-bd447999a382" targetNamespace="http://schemas.microsoft.com/office/2006/metadata/properties" ma:root="true" ma:fieldsID="9d8fdd915ccb5b45bc25070fb02ce9aa" ns2:_="" ns3:_="">
    <xsd:import namespace="eda94466-8af0-41c9-958e-798c13a2182d"/>
    <xsd:import namespace="ea0a2888-2fa9-484e-8d91-bd447999a3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94466-8af0-41c9-958e-798c13a218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3ca446d-c166-4ca0-b6cc-4db8fda31d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a2888-2fa9-484e-8d91-bd447999a38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d55073c-2aa9-4bf1-9f84-5182c909144d}" ma:internalName="TaxCatchAll" ma:showField="CatchAllData" ma:web="ea0a2888-2fa9-484e-8d91-bd447999a3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A6A03-2ADA-4CB7-9B70-6CA39E79D60F}">
  <ds:schemaRefs>
    <ds:schemaRef ds:uri="eda94466-8af0-41c9-958e-798c13a2182d"/>
    <ds:schemaRef ds:uri="ea0a2888-2fa9-484e-8d91-bd447999a382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0554492-6A6B-4430-845E-29863BE9DFE7}">
  <ds:schemaRefs>
    <ds:schemaRef ds:uri="ea0a2888-2fa9-484e-8d91-bd447999a382"/>
    <ds:schemaRef ds:uri="eda94466-8af0-41c9-958e-798c13a218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468CBD-D55F-4AE9-91CF-DE7F4C92A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899</Words>
  <Application>Microsoft Office PowerPoint</Application>
  <PresentationFormat>Widescreen</PresentationFormat>
  <Paragraphs>111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Symbol</vt:lpstr>
      <vt:lpstr>Office Theme</vt:lpstr>
      <vt:lpstr>NR447 Week 6 Assignment Fishbone and PDSA Quality Improvement Assignment Template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lastModifiedBy>Latimer, Katie</cp:lastModifiedBy>
  <cp:revision>17</cp:revision>
  <dcterms:created xsi:type="dcterms:W3CDTF">2023-10-16T09:40:12Z</dcterms:created>
  <dcterms:modified xsi:type="dcterms:W3CDTF">2023-11-08T13:09:44Z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0x010100E2F8CF64267F7A409E31F823C338AD22</vt:lpwstr>
  </property>
  <property fmtid="{D5CDD505-2E9C-101B-9397-08002B2CF9AE}" pid="3" name="MediaServiceImageTags">
    <vt:lpwstr/>
  </property>
  <property fmtid="{D5CDD505-2E9C-101B-9397-08002B2CF9AE}" pid="4" name="Order">
    <vt:r8>268900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