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64" r:id="rId7"/>
    <p:sldId id="261" r:id="rId8"/>
    <p:sldId id="259" r:id="rId9"/>
    <p:sldId id="260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092C50D-4D29-5440-E08E-E42D3AC9322A}" name="Sullivan, Adam" initials="AS" userId="S::Adam.Sullivan@adtalem.com::4d37e1d8-5567-4112-bcfe-eed638f8a3cd" providerId="AD"/>
  <p188:author id="{403104C2-926F-F3ED-3CA2-11F6C796C3AA}" name="Carroll, Jennifer" initials="CJ" userId="S::JCarroll@chamberlain.edu::8bfe8e27-a7a9-4219-9d66-099efc0dbe6b" providerId="AD"/>
  <p188:author id="{5D0FDAC9-81A3-6088-2091-D8D971DC6494}" name="Myers, Melissa" initials="MM" userId="S::mmyers2@chamberlain.edu::a57e1d19-8594-4d91-aae3-9cc9c9f9f36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82"/>
    <a:srgbClr val="002164"/>
    <a:srgbClr val="00246C"/>
    <a:srgbClr val="003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FF2323-8A7D-4463-BDB4-BA74D1382BFE}" v="94" dt="2023-10-20T14:03:47.594"/>
    <p1510:client id="{AE4E32FA-87FE-48AE-AC09-349E31394261}" v="58" dt="2023-10-20T13:59:23.587"/>
    <p1510:client id="{D28A1EA8-6494-631F-3F29-4406E9742DF2}" v="2" dt="2023-12-19T18:26:27.1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3090" autoAdjust="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CE6DB-DE07-4CA7-A075-D5EBDA9D7A1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9CF2E-B5B8-4889-960D-20AB87CC6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5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Remove instructions on each slide and add your text.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D9CF2E-B5B8-4889-960D-20AB87CC68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09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Questions to answer: </a:t>
            </a:r>
          </a:p>
          <a:p>
            <a:r>
              <a:rPr lang="en-US" dirty="0"/>
              <a:t>The purpose of this presentation.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D9CF2E-B5B8-4889-960D-20AB87CC68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82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Questions to answer: </a:t>
            </a:r>
          </a:p>
          <a:p>
            <a:r>
              <a:rPr lang="en-US" dirty="0"/>
              <a:t>What is emotional intelligence?</a:t>
            </a:r>
          </a:p>
          <a:p>
            <a:r>
              <a:rPr lang="en-US" dirty="0"/>
              <a:t>Why is it important in leadership?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D9CF2E-B5B8-4889-960D-20AB87CC68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Questions to answer: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Overall score: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D9CF2E-B5B8-4889-960D-20AB87CC68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77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Questions to answer: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Strengths:</a:t>
            </a:r>
          </a:p>
          <a:p>
            <a:r>
              <a:rPr lang="en-US" dirty="0"/>
              <a:t>What do you do well?</a:t>
            </a:r>
          </a:p>
          <a:p>
            <a:r>
              <a:rPr lang="en-US" dirty="0"/>
              <a:t>What do others see as your strengths?</a:t>
            </a:r>
          </a:p>
          <a:p>
            <a:r>
              <a:rPr lang="en-US" dirty="0"/>
              <a:t>What abilities or values do you have that set you apart?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Weaknesses:</a:t>
            </a:r>
          </a:p>
          <a:p>
            <a:r>
              <a:rPr lang="en-US" dirty="0"/>
              <a:t>What are others likely to see as weaknesses?</a:t>
            </a:r>
          </a:p>
          <a:p>
            <a:r>
              <a:rPr lang="en-US" dirty="0"/>
              <a:t>What are your negative habits?</a:t>
            </a:r>
          </a:p>
          <a:p>
            <a:r>
              <a:rPr lang="en-US" dirty="0"/>
              <a:t>What could you improve?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D9CF2E-B5B8-4889-960D-20AB87CC68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39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Questions to answer: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Opportunities:</a:t>
            </a:r>
          </a:p>
          <a:p>
            <a:r>
              <a:rPr lang="en-US" dirty="0"/>
              <a:t>What opportunities are open to you?</a:t>
            </a:r>
          </a:p>
          <a:p>
            <a:r>
              <a:rPr lang="en-US" dirty="0"/>
              <a:t>What trends could you take advantage of?</a:t>
            </a:r>
          </a:p>
          <a:p>
            <a:r>
              <a:rPr lang="en-US" dirty="0"/>
              <a:t>How can you turn your strengths into opportunities?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Threats:</a:t>
            </a:r>
          </a:p>
          <a:p>
            <a:r>
              <a:rPr lang="en-US" dirty="0"/>
              <a:t>What obstacles to professional growth do you currently face?</a:t>
            </a:r>
          </a:p>
          <a:p>
            <a:r>
              <a:rPr lang="en-US" dirty="0"/>
              <a:t>Could any of your weaknesses lead to threats?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D9CF2E-B5B8-4889-960D-20AB87CC68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08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Questions to answer: </a:t>
            </a:r>
          </a:p>
          <a:p>
            <a:r>
              <a:rPr lang="en-US" dirty="0"/>
              <a:t>Summarize results</a:t>
            </a:r>
          </a:p>
          <a:p>
            <a:r>
              <a:rPr lang="en-US" dirty="0"/>
              <a:t>Are they accurate?</a:t>
            </a:r>
          </a:p>
          <a:p>
            <a:r>
              <a:rPr lang="en-US" dirty="0"/>
              <a:t>How will this exercise help you in achieving your SMART goal formed in week 2?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D9CF2E-B5B8-4889-960D-20AB87CC68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20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D9CF2E-B5B8-4889-960D-20AB87CC68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77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8CBCB-1EF5-D8F7-699F-623F7BAE3D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D06B2C-9076-7ED0-5A3F-195E8E7E7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03942-3CA3-FF0A-F340-97B799E1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A45A-B4E8-4203-8630-6ADDFC3CC447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006BE-4AE6-C94A-A17C-2CEB8FCA6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F48D9-35B4-13F4-1F6D-90DAF1FE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A503-E23C-4893-8C0B-96E10DD80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9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97FF3-5687-6815-7F37-B0EEB4CA9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94A986-6226-9678-0166-65DFAC46A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74CD8-A9C5-6532-2C6D-1363D2ECF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A45A-B4E8-4203-8630-6ADDFC3CC447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CC20C-275B-6BE8-8020-6D240F82B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7F1BF-FC55-7FC0-F684-757F01B6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A503-E23C-4893-8C0B-96E10DD80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9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FFA869-A7AB-E230-A80E-9D5F63AF8D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11DD7F-0E5A-FA47-4280-75555153D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79F08-1C1D-8FE3-2D97-6ACF16DAB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A45A-B4E8-4203-8630-6ADDFC3CC447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B1934-294E-F2A4-BC94-BCB8DCFE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274A2-9CA9-9FD4-2109-43F2E8818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A503-E23C-4893-8C0B-96E10DD80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1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DE726-46C6-6E3B-1CC2-24A85CEF8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60951-EA93-A3E3-E1DB-A7318D46B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22A02-5B2E-E411-0F25-23C4F5B5B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A45A-B4E8-4203-8630-6ADDFC3CC447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32C0C-F38A-175E-B546-C17927BEC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FB937-BCED-ED2C-ED97-89750239E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A503-E23C-4893-8C0B-96E10DD80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5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82C4C-CC20-5506-C345-658BA1D34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3AA69E-5CAD-1C36-5D06-F6F495CA7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5EDE3-3578-9535-98AB-216795205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A45A-B4E8-4203-8630-6ADDFC3CC447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F20F4-18F3-4392-2BEB-A363354E0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DE97C-FC6D-5FF3-3E3E-FD0D23B42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A503-E23C-4893-8C0B-96E10DD80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0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51222-7CCC-8062-F216-C632CCEB4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A84C6-8E7E-D7D1-C6F0-0DB6119BC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95CF2-2BE2-712D-48A1-684AF374B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D13673-00AB-3FE4-3747-6FA0F3C8D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A45A-B4E8-4203-8630-6ADDFC3CC447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B18D8-E97A-AB19-6778-F50739918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E5EE4-ED03-4850-C208-F9CA24A88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A503-E23C-4893-8C0B-96E10DD80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8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53D04-9233-4D27-7FBC-5978F411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D2B79-9567-28DF-EB86-48861C476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9CE5F6-CBC2-FF8A-4730-37F78DC3E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B40679-6D90-4EB3-9E95-7C6462B3E1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6C8ADE-4478-968E-401F-F7949C9302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802190-C046-380C-66ED-717D2640D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A45A-B4E8-4203-8630-6ADDFC3CC447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16D5D7-858C-0898-632F-62C7FC1C0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2CD896-181A-E3D8-E933-4F553C25F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A503-E23C-4893-8C0B-96E10DD80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0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D9B35-5D0C-0EFE-5953-7C789E8AA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20902F-C0A1-363B-7920-C86192377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A45A-B4E8-4203-8630-6ADDFC3CC447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8B4A9D-C03B-4526-1B7E-9003CB015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16B0D3-DE2B-2B38-0ACC-1C40421C1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A503-E23C-4893-8C0B-96E10DD80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D00F26-F7DC-88F5-3D32-30C95EE91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A45A-B4E8-4203-8630-6ADDFC3CC447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319EFF-3B28-788D-4DB4-02823962B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D5BAF-6C1B-71E5-8ED2-48BD87AD4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A503-E23C-4893-8C0B-96E10DD80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7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3AFEC-78B2-C4B5-6F21-4F929A9B4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B828B-2C1F-5361-8311-38AB07EC9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BCA840-081A-B4DE-0B25-96DB9A684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2D170-4A79-B088-3243-D4D58F8DF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A45A-B4E8-4203-8630-6ADDFC3CC447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8E0270-3406-2B1C-E2AA-1EFC5303A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97B11-129C-406E-FC61-DCF8EE34F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A503-E23C-4893-8C0B-96E10DD80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1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85FB5-9DB5-CB01-45CF-ECC3FA866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C6A475-ED08-FACD-E39E-DA2EDC7094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0DA33A-2271-4CA9-0452-61753AD1E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2EFDA-EBA6-45E9-7D32-EB76F68A0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A45A-B4E8-4203-8630-6ADDFC3CC447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A0B90-F1D3-E006-B849-6F80F6419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4177A1-9410-555D-47A4-AD76F8CC9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A503-E23C-4893-8C0B-96E10DD80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9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CC5791-C2E1-6607-222E-E8A498E92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207A0-6452-26EE-8954-2F124662C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A9749-EC66-4825-1600-66BB5E5A0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CA45A-B4E8-4203-8630-6ADDFC3CC447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2C0FA-5DC0-3E00-FCEB-65B3339283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25170-6DE4-11E5-C3BB-D88616CAB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FA503-E23C-4893-8C0B-96E10DD80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3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A1BEF-5405-0E70-6F76-542F3F17BE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C0985D-74FF-8406-880C-3BB1EBBC62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Name: </a:t>
            </a:r>
          </a:p>
          <a:p>
            <a:r>
              <a:rPr lang="en-US" dirty="0"/>
              <a:t>Date: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4ADE89A-2A48-B9F5-86DA-D3107D6D5018}"/>
              </a:ext>
            </a:extLst>
          </p:cNvPr>
          <p:cNvGrpSpPr/>
          <p:nvPr/>
        </p:nvGrpSpPr>
        <p:grpSpPr>
          <a:xfrm>
            <a:off x="0" y="5514975"/>
            <a:ext cx="12192000" cy="1343025"/>
            <a:chOff x="0" y="5514975"/>
            <a:chExt cx="12192000" cy="134302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8031C0-CFF6-81CB-333F-6B737D2EAE6F}"/>
                </a:ext>
              </a:extLst>
            </p:cNvPr>
            <p:cNvSpPr/>
            <p:nvPr/>
          </p:nvSpPr>
          <p:spPr>
            <a:xfrm>
              <a:off x="0" y="5514975"/>
              <a:ext cx="12192000" cy="1343025"/>
            </a:xfrm>
            <a:prstGeom prst="rect">
              <a:avLst/>
            </a:prstGeom>
            <a:gradFill flip="none" rotWithShape="1">
              <a:gsLst>
                <a:gs pos="0">
                  <a:srgbClr val="003192"/>
                </a:gs>
                <a:gs pos="60000">
                  <a:srgbClr val="004992"/>
                </a:gs>
                <a:gs pos="49000">
                  <a:srgbClr val="002164"/>
                </a:gs>
                <a:gs pos="20000">
                  <a:srgbClr val="002B82"/>
                </a:gs>
                <a:gs pos="67000">
                  <a:srgbClr val="0070C0"/>
                </a:gs>
                <a:gs pos="83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A4C3940-3769-8C47-BC87-6C978D1C67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39425" y="5705475"/>
              <a:ext cx="1552575" cy="11525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7649ADA-A967-7FF9-C464-458D15A0ED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5725" y="5800724"/>
              <a:ext cx="4648200" cy="9620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6970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33EF6B-FA17-F03A-AC2C-293A16E8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828FEF-5065-8591-B57A-00F67E12B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the purpose of this presentation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8031C0-CFF6-81CB-333F-6B737D2EAE6F}"/>
              </a:ext>
            </a:extLst>
          </p:cNvPr>
          <p:cNvSpPr/>
          <p:nvPr/>
        </p:nvSpPr>
        <p:spPr>
          <a:xfrm>
            <a:off x="0" y="5514975"/>
            <a:ext cx="12192000" cy="1343025"/>
          </a:xfrm>
          <a:prstGeom prst="rect">
            <a:avLst/>
          </a:prstGeom>
          <a:gradFill flip="none" rotWithShape="1">
            <a:gsLst>
              <a:gs pos="0">
                <a:srgbClr val="003192"/>
              </a:gs>
              <a:gs pos="60000">
                <a:srgbClr val="004992"/>
              </a:gs>
              <a:gs pos="49000">
                <a:srgbClr val="002164"/>
              </a:gs>
              <a:gs pos="20000">
                <a:srgbClr val="002B82"/>
              </a:gs>
              <a:gs pos="67000">
                <a:srgbClr val="0070C0"/>
              </a:gs>
              <a:gs pos="83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4C3940-3769-8C47-BC87-6C978D1C67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425" y="5705475"/>
            <a:ext cx="1552575" cy="11525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649ADA-A967-7FF9-C464-458D15A0ED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5" y="5800724"/>
            <a:ext cx="46482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24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33EF6B-FA17-F03A-AC2C-293A16E8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Emotional Intelligence (EI)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828FEF-5065-8591-B57A-00F67E12B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emotional intelligence?</a:t>
            </a:r>
          </a:p>
          <a:p>
            <a:r>
              <a:rPr lang="en-US" dirty="0"/>
              <a:t>Why is your reflection on your EI score important in leadership development? Please include in-text citations for references here.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8031C0-CFF6-81CB-333F-6B737D2EAE6F}"/>
              </a:ext>
            </a:extLst>
          </p:cNvPr>
          <p:cNvSpPr/>
          <p:nvPr/>
        </p:nvSpPr>
        <p:spPr>
          <a:xfrm>
            <a:off x="0" y="5514975"/>
            <a:ext cx="12192000" cy="1343025"/>
          </a:xfrm>
          <a:prstGeom prst="rect">
            <a:avLst/>
          </a:prstGeom>
          <a:gradFill flip="none" rotWithShape="1">
            <a:gsLst>
              <a:gs pos="0">
                <a:srgbClr val="003192"/>
              </a:gs>
              <a:gs pos="60000">
                <a:srgbClr val="004992"/>
              </a:gs>
              <a:gs pos="49000">
                <a:srgbClr val="002164"/>
              </a:gs>
              <a:gs pos="20000">
                <a:srgbClr val="002B82"/>
              </a:gs>
              <a:gs pos="67000">
                <a:srgbClr val="0070C0"/>
              </a:gs>
              <a:gs pos="83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4C3940-3769-8C47-BC87-6C978D1C67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425" y="5705475"/>
            <a:ext cx="1552575" cy="11525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649ADA-A967-7FF9-C464-458D15A0ED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5" y="5800724"/>
            <a:ext cx="46482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50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33EF6B-FA17-F03A-AC2C-293A16E8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 of Emotional Intelligence (EI) Quiz Results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828FEF-5065-8591-B57A-00F67E12B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 score: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8031C0-CFF6-81CB-333F-6B737D2EAE6F}"/>
              </a:ext>
            </a:extLst>
          </p:cNvPr>
          <p:cNvSpPr/>
          <p:nvPr/>
        </p:nvSpPr>
        <p:spPr>
          <a:xfrm>
            <a:off x="0" y="5514975"/>
            <a:ext cx="12192000" cy="1343025"/>
          </a:xfrm>
          <a:prstGeom prst="rect">
            <a:avLst/>
          </a:prstGeom>
          <a:gradFill flip="none" rotWithShape="1">
            <a:gsLst>
              <a:gs pos="0">
                <a:srgbClr val="003192"/>
              </a:gs>
              <a:gs pos="60000">
                <a:srgbClr val="004992"/>
              </a:gs>
              <a:gs pos="49000">
                <a:srgbClr val="002164"/>
              </a:gs>
              <a:gs pos="20000">
                <a:srgbClr val="002B82"/>
              </a:gs>
              <a:gs pos="67000">
                <a:srgbClr val="0070C0"/>
              </a:gs>
              <a:gs pos="83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4C3940-3769-8C47-BC87-6C978D1C67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425" y="5705475"/>
            <a:ext cx="1552575" cy="11525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649ADA-A967-7FF9-C464-458D15A0ED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5" y="5800724"/>
            <a:ext cx="46482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647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33EF6B-FA17-F03A-AC2C-293A16E8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Personal SWOT Analysis: Strengths and Weaknesses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4188244-EBBA-FD6C-F871-7A9EF6CD83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Strengths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3610E-6923-028B-A8B1-D557ABB2E4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What do you do well?</a:t>
            </a:r>
          </a:p>
          <a:p>
            <a:r>
              <a:rPr lang="en-US" dirty="0"/>
              <a:t>What do others see as your strengths?</a:t>
            </a:r>
          </a:p>
          <a:p>
            <a:r>
              <a:rPr lang="en-US" dirty="0"/>
              <a:t>What abilities or values set you apart?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D0774E6-A540-1E49-1E20-D768D3DBCF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Weaknesses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DF807E9-0D72-1B92-E540-A48E1B94D24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What are others likely to see as weaknesses?</a:t>
            </a:r>
          </a:p>
          <a:p>
            <a:r>
              <a:rPr lang="en-US" dirty="0"/>
              <a:t>What are your negative habits?</a:t>
            </a:r>
          </a:p>
          <a:p>
            <a:r>
              <a:rPr lang="en-US" dirty="0"/>
              <a:t>What could you improve?</a:t>
            </a:r>
          </a:p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8031C0-CFF6-81CB-333F-6B737D2EAE6F}"/>
              </a:ext>
            </a:extLst>
          </p:cNvPr>
          <p:cNvSpPr/>
          <p:nvPr/>
        </p:nvSpPr>
        <p:spPr>
          <a:xfrm>
            <a:off x="0" y="5514975"/>
            <a:ext cx="12192000" cy="1343025"/>
          </a:xfrm>
          <a:prstGeom prst="rect">
            <a:avLst/>
          </a:prstGeom>
          <a:gradFill flip="none" rotWithShape="1">
            <a:gsLst>
              <a:gs pos="0">
                <a:srgbClr val="003192"/>
              </a:gs>
              <a:gs pos="60000">
                <a:srgbClr val="004992"/>
              </a:gs>
              <a:gs pos="49000">
                <a:srgbClr val="002164"/>
              </a:gs>
              <a:gs pos="20000">
                <a:srgbClr val="002B82"/>
              </a:gs>
              <a:gs pos="67000">
                <a:srgbClr val="0070C0"/>
              </a:gs>
              <a:gs pos="83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4C3940-3769-8C47-BC87-6C978D1C67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425" y="5705475"/>
            <a:ext cx="1552575" cy="11525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649ADA-A967-7FF9-C464-458D15A0ED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5" y="5800724"/>
            <a:ext cx="46482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71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33EF6B-FA17-F03A-AC2C-293A16E8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Personal SWOT Analysis: Opportunities and Threats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16ED79-AA52-5039-65C9-4A574EA298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C3F08-5D2E-CAAC-37C5-FAF732CB1B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What opportunities are open to you?</a:t>
            </a:r>
          </a:p>
          <a:p>
            <a:r>
              <a:rPr lang="en-US" dirty="0"/>
              <a:t>What trends could you take advantage of?</a:t>
            </a:r>
          </a:p>
          <a:p>
            <a:r>
              <a:rPr lang="en-US" dirty="0"/>
              <a:t>How can you turn your strengths into opportunities?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0568A35-92E9-A3C1-3A4E-ED3BA70FA4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Threats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F897738-6269-8019-81C2-3BB398EEAEF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What obstacles to professional growth do you currently face?</a:t>
            </a:r>
          </a:p>
          <a:p>
            <a:r>
              <a:rPr lang="en-US" dirty="0"/>
              <a:t>Could any of your weaknesses lead to threats?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8031C0-CFF6-81CB-333F-6B737D2EAE6F}"/>
              </a:ext>
            </a:extLst>
          </p:cNvPr>
          <p:cNvSpPr/>
          <p:nvPr/>
        </p:nvSpPr>
        <p:spPr>
          <a:xfrm>
            <a:off x="0" y="5514975"/>
            <a:ext cx="12192000" cy="1343025"/>
          </a:xfrm>
          <a:prstGeom prst="rect">
            <a:avLst/>
          </a:prstGeom>
          <a:gradFill flip="none" rotWithShape="1">
            <a:gsLst>
              <a:gs pos="0">
                <a:srgbClr val="003192"/>
              </a:gs>
              <a:gs pos="60000">
                <a:srgbClr val="004992"/>
              </a:gs>
              <a:gs pos="49000">
                <a:srgbClr val="002164"/>
              </a:gs>
              <a:gs pos="20000">
                <a:srgbClr val="002B82"/>
              </a:gs>
              <a:gs pos="67000">
                <a:srgbClr val="0070C0"/>
              </a:gs>
              <a:gs pos="83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4C3940-3769-8C47-BC87-6C978D1C67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425" y="5705475"/>
            <a:ext cx="1552575" cy="11525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649ADA-A967-7FF9-C464-458D15A0ED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5" y="5800724"/>
            <a:ext cx="46482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869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33EF6B-FA17-F03A-AC2C-293A16E8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Final Reflection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828FEF-5065-8591-B57A-00F67E12B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Summarize results</a:t>
            </a:r>
          </a:p>
          <a:p>
            <a:r>
              <a:rPr lang="en-US" dirty="0"/>
              <a:t>Are they accurate?</a:t>
            </a:r>
          </a:p>
          <a:p>
            <a:r>
              <a:rPr lang="en-US" dirty="0"/>
              <a:t>How will this exercise help you in achieving your SMART goal formed in week 2?</a:t>
            </a:r>
          </a:p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8031C0-CFF6-81CB-333F-6B737D2EAE6F}"/>
              </a:ext>
            </a:extLst>
          </p:cNvPr>
          <p:cNvSpPr/>
          <p:nvPr/>
        </p:nvSpPr>
        <p:spPr>
          <a:xfrm>
            <a:off x="0" y="5514975"/>
            <a:ext cx="12192000" cy="1343025"/>
          </a:xfrm>
          <a:prstGeom prst="rect">
            <a:avLst/>
          </a:prstGeom>
          <a:gradFill flip="none" rotWithShape="1">
            <a:gsLst>
              <a:gs pos="0">
                <a:srgbClr val="003192"/>
              </a:gs>
              <a:gs pos="60000">
                <a:srgbClr val="004992"/>
              </a:gs>
              <a:gs pos="49000">
                <a:srgbClr val="002164"/>
              </a:gs>
              <a:gs pos="20000">
                <a:srgbClr val="002B82"/>
              </a:gs>
              <a:gs pos="67000">
                <a:srgbClr val="0070C0"/>
              </a:gs>
              <a:gs pos="83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4C3940-3769-8C47-BC87-6C978D1C67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425" y="5705475"/>
            <a:ext cx="1552575" cy="11525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649ADA-A967-7FF9-C464-458D15A0ED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5" y="5800724"/>
            <a:ext cx="4648200" cy="9620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E3E6490-78AB-DD59-81C2-A5D7EE15C1D4}"/>
              </a:ext>
            </a:extLst>
          </p:cNvPr>
          <p:cNvSpPr txBox="1"/>
          <p:nvPr/>
        </p:nvSpPr>
        <p:spPr>
          <a:xfrm>
            <a:off x="8114631" y="4264526"/>
            <a:ext cx="219242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Calibri"/>
                <a:cs typeface="Calibri"/>
              </a:rPr>
              <a:t>i.e.-put reference in corner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33EF6B-FA17-F03A-AC2C-293A16E8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828FEF-5065-8591-B57A-00F67E12B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8031C0-CFF6-81CB-333F-6B737D2EAE6F}"/>
              </a:ext>
            </a:extLst>
          </p:cNvPr>
          <p:cNvSpPr/>
          <p:nvPr/>
        </p:nvSpPr>
        <p:spPr>
          <a:xfrm>
            <a:off x="0" y="5514975"/>
            <a:ext cx="12192000" cy="1343025"/>
          </a:xfrm>
          <a:prstGeom prst="rect">
            <a:avLst/>
          </a:prstGeom>
          <a:gradFill flip="none" rotWithShape="1">
            <a:gsLst>
              <a:gs pos="0">
                <a:srgbClr val="003192"/>
              </a:gs>
              <a:gs pos="60000">
                <a:srgbClr val="004992"/>
              </a:gs>
              <a:gs pos="49000">
                <a:srgbClr val="002164"/>
              </a:gs>
              <a:gs pos="20000">
                <a:srgbClr val="002B82"/>
              </a:gs>
              <a:gs pos="67000">
                <a:srgbClr val="0070C0"/>
              </a:gs>
              <a:gs pos="83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4C3940-3769-8C47-BC87-6C978D1C67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425" y="5705475"/>
            <a:ext cx="1552575" cy="11525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649ADA-A967-7FF9-C464-458D15A0ED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5" y="5800724"/>
            <a:ext cx="46482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939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R447 Student Ppt Template" id="{C7CF504F-494E-4C6B-BB3D-032C173A5062}" vid="{B4A642E6-C501-46CA-A73E-A15387E27A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F8CF64267F7A409E31F823C338AD22" ma:contentTypeVersion="11" ma:contentTypeDescription="Create a new document." ma:contentTypeScope="" ma:versionID="2598c57bb731d37e9b96af9c451cd833">
  <xsd:schema xmlns:xsd="http://www.w3.org/2001/XMLSchema" xmlns:xs="http://www.w3.org/2001/XMLSchema" xmlns:p="http://schemas.microsoft.com/office/2006/metadata/properties" xmlns:ns2="eda94466-8af0-41c9-958e-798c13a2182d" xmlns:ns3="ea0a2888-2fa9-484e-8d91-bd447999a382" targetNamespace="http://schemas.microsoft.com/office/2006/metadata/properties" ma:root="true" ma:fieldsID="9d8fdd915ccb5b45bc25070fb02ce9aa" ns2:_="" ns3:_="">
    <xsd:import namespace="eda94466-8af0-41c9-958e-798c13a2182d"/>
    <xsd:import namespace="ea0a2888-2fa9-484e-8d91-bd447999a3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a94466-8af0-41c9-958e-798c13a218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3ca446d-c166-4ca0-b6cc-4db8fda31d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0a2888-2fa9-484e-8d91-bd447999a38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0d55073c-2aa9-4bf1-9f84-5182c909144d}" ma:internalName="TaxCatchAll" ma:showField="CatchAllData" ma:web="ea0a2888-2fa9-484e-8d91-bd447999a3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a0a2888-2fa9-484e-8d91-bd447999a382" xsi:nil="true"/>
    <lcf76f155ced4ddcb4097134ff3c332f xmlns="eda94466-8af0-41c9-958e-798c13a2182d">
      <Terms xmlns="http://schemas.microsoft.com/office/infopath/2007/PartnerControls"/>
    </lcf76f155ced4ddcb4097134ff3c332f>
    <SharedWithUsers xmlns="ea0a2888-2fa9-484e-8d91-bd447999a382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850FB0F-D32A-43D3-9C1C-E7065D48C0CC}">
  <ds:schemaRefs>
    <ds:schemaRef ds:uri="ea0a2888-2fa9-484e-8d91-bd447999a382"/>
    <ds:schemaRef ds:uri="eda94466-8af0-41c9-958e-798c13a2182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DE6E965-8394-46A7-8016-76399ACA94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DC157F-C31A-4407-B5B2-93A3A158A50A}">
  <ds:schemaRefs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ea0a2888-2fa9-484e-8d91-bd447999a382"/>
    <ds:schemaRef ds:uri="http://schemas.openxmlformats.org/package/2006/metadata/core-properties"/>
    <ds:schemaRef ds:uri="eda94466-8af0-41c9-958e-798c13a2182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6373</TotalTime>
  <Words>375</Words>
  <Application>Microsoft Office PowerPoint</Application>
  <PresentationFormat>Widescreen</PresentationFormat>
  <Paragraphs>84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Introduction</vt:lpstr>
      <vt:lpstr>Emotional Intelligence (EI)</vt:lpstr>
      <vt:lpstr>Overview of Emotional Intelligence (EI) Quiz Results</vt:lpstr>
      <vt:lpstr>Personal SWOT Analysis: Strengths and Weaknesses</vt:lpstr>
      <vt:lpstr>Personal SWOT Analysis: Opportunities and Threats</vt:lpstr>
      <vt:lpstr>Final Reflection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Carroll, Jennifer</dc:creator>
  <cp:lastModifiedBy>Sullivan, Adam</cp:lastModifiedBy>
  <cp:revision>11</cp:revision>
  <dcterms:created xsi:type="dcterms:W3CDTF">2023-09-29T18:55:37Z</dcterms:created>
  <dcterms:modified xsi:type="dcterms:W3CDTF">2024-05-16T12:06:06Z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0x010100E2F8CF64267F7A409E31F823C338AD22</vt:lpwstr>
  </property>
  <property fmtid="{D5CDD505-2E9C-101B-9397-08002B2CF9AE}" pid="3" name="MediaServiceImageTags">
    <vt:lpwstr/>
  </property>
  <property fmtid="{D5CDD505-2E9C-101B-9397-08002B2CF9AE}" pid="4" name="Order">
    <vt:r8>267700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